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781" r:id="rId3"/>
    <p:sldId id="807" r:id="rId4"/>
    <p:sldId id="808" r:id="rId5"/>
    <p:sldId id="821" r:id="rId6"/>
    <p:sldId id="809" r:id="rId7"/>
    <p:sldId id="810" r:id="rId8"/>
    <p:sldId id="811" r:id="rId9"/>
    <p:sldId id="812" r:id="rId10"/>
    <p:sldId id="813" r:id="rId11"/>
    <p:sldId id="814" r:id="rId12"/>
    <p:sldId id="815" r:id="rId13"/>
    <p:sldId id="816" r:id="rId14"/>
    <p:sldId id="818" r:id="rId15"/>
    <p:sldId id="817" r:id="rId16"/>
    <p:sldId id="806" r:id="rId17"/>
    <p:sldId id="787" r:id="rId18"/>
    <p:sldId id="394" r:id="rId19"/>
    <p:sldId id="782" r:id="rId20"/>
    <p:sldId id="354" r:id="rId21"/>
    <p:sldId id="783" r:id="rId22"/>
    <p:sldId id="307" r:id="rId23"/>
    <p:sldId id="784" r:id="rId24"/>
    <p:sldId id="788" r:id="rId25"/>
    <p:sldId id="306" r:id="rId26"/>
    <p:sldId id="353" r:id="rId27"/>
    <p:sldId id="785" r:id="rId28"/>
    <p:sldId id="352" r:id="rId29"/>
    <p:sldId id="790" r:id="rId30"/>
    <p:sldId id="819" r:id="rId31"/>
    <p:sldId id="820" r:id="rId32"/>
    <p:sldId id="389" r:id="rId3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8FF9B"/>
    <a:srgbClr val="B0FF6C"/>
    <a:srgbClr val="0D625F"/>
    <a:srgbClr val="0D2338"/>
    <a:srgbClr val="185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2054" autoAdjust="0"/>
  </p:normalViewPr>
  <p:slideViewPr>
    <p:cSldViewPr snapToGrid="0">
      <p:cViewPr varScale="1">
        <p:scale>
          <a:sx n="46" d="100"/>
          <a:sy n="46" d="100"/>
        </p:scale>
        <p:origin x="-878" y="1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6E4FEB-67DC-46D7-B519-3800DE1A407E}" type="doc">
      <dgm:prSet loTypeId="urn:microsoft.com/office/officeart/2008/layout/RadialCluster" loCatId="relationship" qsTypeId="urn:microsoft.com/office/officeart/2005/8/quickstyle/simple3" qsCatId="simple" csTypeId="urn:microsoft.com/office/officeart/2005/8/colors/colorful5" csCatId="colorful" phldr="1"/>
      <dgm:spPr/>
      <dgm:t>
        <a:bodyPr/>
        <a:lstStyle/>
        <a:p>
          <a:endParaRPr lang="es-ES"/>
        </a:p>
      </dgm:t>
    </dgm:pt>
    <dgm:pt modelId="{36707599-7DD9-4332-BBBF-A8D5D06333D8}">
      <dgm:prSet phldrT="[Texto]" custT="1"/>
      <dgm:spPr/>
      <dgm:t>
        <a:bodyPr/>
        <a:lstStyle/>
        <a:p>
          <a:r>
            <a:rPr lang="es-ES" sz="2800" dirty="0" smtClean="0"/>
            <a:t>Atención en Salud (Oferta)</a:t>
          </a:r>
          <a:endParaRPr lang="es-ES" sz="2800" dirty="0"/>
        </a:p>
      </dgm:t>
    </dgm:pt>
    <dgm:pt modelId="{877DBC7B-7A20-415D-B53B-E618DB811B7B}" type="parTrans" cxnId="{B1A01177-3982-4AD6-8480-67A2FB7E2232}">
      <dgm:prSet/>
      <dgm:spPr/>
      <dgm:t>
        <a:bodyPr/>
        <a:lstStyle/>
        <a:p>
          <a:endParaRPr lang="es-ES" sz="2000"/>
        </a:p>
      </dgm:t>
    </dgm:pt>
    <dgm:pt modelId="{F8ED5BEA-F07C-4D22-BB14-CBBC6E3D87F9}" type="sibTrans" cxnId="{B1A01177-3982-4AD6-8480-67A2FB7E2232}">
      <dgm:prSet/>
      <dgm:spPr/>
      <dgm:t>
        <a:bodyPr/>
        <a:lstStyle/>
        <a:p>
          <a:endParaRPr lang="es-ES" sz="2000"/>
        </a:p>
      </dgm:t>
    </dgm:pt>
    <dgm:pt modelId="{18311A4D-43FD-4A82-89A4-B0DE69DB38D2}">
      <dgm:prSet phldrT="[Texto]" custT="1"/>
      <dgm:spPr/>
      <dgm:t>
        <a:bodyPr/>
        <a:lstStyle/>
        <a:p>
          <a:r>
            <a:rPr lang="es-ES" sz="2400" b="1" dirty="0" smtClean="0"/>
            <a:t>Técnico científica </a:t>
          </a:r>
          <a:r>
            <a:rPr lang="es-ES" sz="2400" b="0" dirty="0" smtClean="0"/>
            <a:t>(Eficiencia, Eficacia, Efectividad, Adecuación, Integralidad, Oportunidad, Accesibilidad)</a:t>
          </a:r>
          <a:endParaRPr lang="es-ES" sz="2400" b="0" dirty="0"/>
        </a:p>
      </dgm:t>
    </dgm:pt>
    <dgm:pt modelId="{ADABC952-2173-4C49-B0D3-178D2EF4D62B}" type="parTrans" cxnId="{D0D229C9-58F6-452C-A4BD-9D463C683317}">
      <dgm:prSet/>
      <dgm:spPr/>
      <dgm:t>
        <a:bodyPr/>
        <a:lstStyle/>
        <a:p>
          <a:endParaRPr lang="es-ES" sz="2000"/>
        </a:p>
      </dgm:t>
    </dgm:pt>
    <dgm:pt modelId="{6B1883CC-36EA-4F1E-A04A-C62400D9AA0B}" type="sibTrans" cxnId="{D0D229C9-58F6-452C-A4BD-9D463C683317}">
      <dgm:prSet/>
      <dgm:spPr/>
      <dgm:t>
        <a:bodyPr/>
        <a:lstStyle/>
        <a:p>
          <a:endParaRPr lang="es-ES" sz="2000"/>
        </a:p>
      </dgm:t>
    </dgm:pt>
    <dgm:pt modelId="{232FD5BD-AF86-4AA2-96A1-05EE79AC3390}">
      <dgm:prSet phldrT="[Texto]" custT="1"/>
      <dgm:spPr/>
      <dgm:t>
        <a:bodyPr/>
        <a:lstStyle/>
        <a:p>
          <a:r>
            <a:rPr lang="es-ES" sz="2000" b="1" dirty="0" smtClean="0"/>
            <a:t>Interpersonal </a:t>
          </a:r>
          <a:r>
            <a:rPr lang="es-ES" sz="2000" b="0" dirty="0" smtClean="0"/>
            <a:t>(Calidez, respeto, información completa, cortesía, equidad, interculturalidad)</a:t>
          </a:r>
          <a:endParaRPr lang="es-ES" sz="2000" b="0" dirty="0"/>
        </a:p>
      </dgm:t>
    </dgm:pt>
    <dgm:pt modelId="{FF427CA3-9A6F-4586-8CB6-E05CA041E9DB}" type="parTrans" cxnId="{64F63617-644A-4976-ACDC-CCD4485406ED}">
      <dgm:prSet/>
      <dgm:spPr/>
      <dgm:t>
        <a:bodyPr/>
        <a:lstStyle/>
        <a:p>
          <a:endParaRPr lang="es-ES" sz="2000"/>
        </a:p>
      </dgm:t>
    </dgm:pt>
    <dgm:pt modelId="{A0FEC550-2397-4EA3-A655-D89DC97086C2}" type="sibTrans" cxnId="{64F63617-644A-4976-ACDC-CCD4485406ED}">
      <dgm:prSet/>
      <dgm:spPr/>
      <dgm:t>
        <a:bodyPr/>
        <a:lstStyle/>
        <a:p>
          <a:endParaRPr lang="es-ES" sz="2000"/>
        </a:p>
      </dgm:t>
    </dgm:pt>
    <dgm:pt modelId="{B9579BA0-F8BD-426E-A9ED-71C4D4BE15AA}">
      <dgm:prSet phldrT="[Texto]" custT="1"/>
      <dgm:spPr/>
      <dgm:t>
        <a:bodyPr/>
        <a:lstStyle/>
        <a:p>
          <a:r>
            <a:rPr lang="es-ES" sz="2400" b="1" dirty="0" smtClean="0"/>
            <a:t>Entorno </a:t>
          </a:r>
          <a:r>
            <a:rPr lang="es-ES" sz="2400" b="0" dirty="0" smtClean="0"/>
            <a:t>(Ambientes, seguridad, privacidad, limpieza)</a:t>
          </a:r>
          <a:endParaRPr lang="es-ES" sz="2400" b="0" dirty="0"/>
        </a:p>
      </dgm:t>
    </dgm:pt>
    <dgm:pt modelId="{17674D77-BBBF-4431-BAF6-3D0F4DB645B7}" type="parTrans" cxnId="{D27ADEAE-EBC5-4848-B868-77E46E4ED676}">
      <dgm:prSet/>
      <dgm:spPr/>
      <dgm:t>
        <a:bodyPr/>
        <a:lstStyle/>
        <a:p>
          <a:endParaRPr lang="es-ES" sz="2000"/>
        </a:p>
      </dgm:t>
    </dgm:pt>
    <dgm:pt modelId="{40F40515-3F99-4578-A45B-E58D8999A5B4}" type="sibTrans" cxnId="{D27ADEAE-EBC5-4848-B868-77E46E4ED676}">
      <dgm:prSet/>
      <dgm:spPr/>
      <dgm:t>
        <a:bodyPr/>
        <a:lstStyle/>
        <a:p>
          <a:endParaRPr lang="es-ES" sz="2000"/>
        </a:p>
      </dgm:t>
    </dgm:pt>
    <dgm:pt modelId="{2382F557-CD61-4406-8B4A-E6A4E3164C48}" type="pres">
      <dgm:prSet presAssocID="{2F6E4FEB-67DC-46D7-B519-3800DE1A407E}" presName="Name0" presStyleCnt="0">
        <dgm:presLayoutVars>
          <dgm:chMax val="1"/>
          <dgm:chPref val="1"/>
          <dgm:dir/>
          <dgm:animOne val="branch"/>
          <dgm:animLvl val="lvl"/>
        </dgm:presLayoutVars>
      </dgm:prSet>
      <dgm:spPr/>
      <dgm:t>
        <a:bodyPr/>
        <a:lstStyle/>
        <a:p>
          <a:endParaRPr lang="es-ES"/>
        </a:p>
      </dgm:t>
    </dgm:pt>
    <dgm:pt modelId="{68AEF128-B534-408D-BA63-02A55F7E2378}" type="pres">
      <dgm:prSet presAssocID="{36707599-7DD9-4332-BBBF-A8D5D06333D8}" presName="singleCycle" presStyleCnt="0"/>
      <dgm:spPr/>
    </dgm:pt>
    <dgm:pt modelId="{F00DF025-3553-4B45-9A0A-EDD15DA153B2}" type="pres">
      <dgm:prSet presAssocID="{36707599-7DD9-4332-BBBF-A8D5D06333D8}" presName="singleCenter" presStyleLbl="node1" presStyleIdx="0" presStyleCnt="4" custScaleX="185235" custLinFactNeighborX="-1003" custLinFactNeighborY="-7506">
        <dgm:presLayoutVars>
          <dgm:chMax val="7"/>
          <dgm:chPref val="7"/>
        </dgm:presLayoutVars>
      </dgm:prSet>
      <dgm:spPr/>
      <dgm:t>
        <a:bodyPr/>
        <a:lstStyle/>
        <a:p>
          <a:endParaRPr lang="es-ES"/>
        </a:p>
      </dgm:t>
    </dgm:pt>
    <dgm:pt modelId="{5E02CAA5-3AF6-4830-ACEE-E9F40B027B86}" type="pres">
      <dgm:prSet presAssocID="{ADABC952-2173-4C49-B0D3-178D2EF4D62B}" presName="Name56" presStyleLbl="parChTrans1D2" presStyleIdx="0" presStyleCnt="3"/>
      <dgm:spPr/>
      <dgm:t>
        <a:bodyPr/>
        <a:lstStyle/>
        <a:p>
          <a:endParaRPr lang="es-ES"/>
        </a:p>
      </dgm:t>
    </dgm:pt>
    <dgm:pt modelId="{EF2A88A3-29F1-4CCB-A570-5B903C98E362}" type="pres">
      <dgm:prSet presAssocID="{18311A4D-43FD-4A82-89A4-B0DE69DB38D2}" presName="text0" presStyleLbl="node1" presStyleIdx="1" presStyleCnt="4" custScaleX="543322" custScaleY="163124">
        <dgm:presLayoutVars>
          <dgm:bulletEnabled val="1"/>
        </dgm:presLayoutVars>
      </dgm:prSet>
      <dgm:spPr/>
      <dgm:t>
        <a:bodyPr/>
        <a:lstStyle/>
        <a:p>
          <a:endParaRPr lang="es-ES"/>
        </a:p>
      </dgm:t>
    </dgm:pt>
    <dgm:pt modelId="{D16F51EE-765C-4283-85DA-3F8216AD93B1}" type="pres">
      <dgm:prSet presAssocID="{FF427CA3-9A6F-4586-8CB6-E05CA041E9DB}" presName="Name56" presStyleLbl="parChTrans1D2" presStyleIdx="1" presStyleCnt="3"/>
      <dgm:spPr/>
      <dgm:t>
        <a:bodyPr/>
        <a:lstStyle/>
        <a:p>
          <a:endParaRPr lang="es-ES"/>
        </a:p>
      </dgm:t>
    </dgm:pt>
    <dgm:pt modelId="{E3FB8EE4-5912-47BC-AEAD-A236AB132E56}" type="pres">
      <dgm:prSet presAssocID="{232FD5BD-AF86-4AA2-96A1-05EE79AC3390}" presName="text0" presStyleLbl="node1" presStyleIdx="2" presStyleCnt="4" custScaleX="404969" custScaleY="93391" custRadScaleRad="125074" custRadScaleInc="-14498">
        <dgm:presLayoutVars>
          <dgm:bulletEnabled val="1"/>
        </dgm:presLayoutVars>
      </dgm:prSet>
      <dgm:spPr/>
      <dgm:t>
        <a:bodyPr/>
        <a:lstStyle/>
        <a:p>
          <a:endParaRPr lang="es-ES"/>
        </a:p>
      </dgm:t>
    </dgm:pt>
    <dgm:pt modelId="{90E064DD-AB69-4EAF-BE11-71076A76726D}" type="pres">
      <dgm:prSet presAssocID="{17674D77-BBBF-4431-BAF6-3D0F4DB645B7}" presName="Name56" presStyleLbl="parChTrans1D2" presStyleIdx="2" presStyleCnt="3"/>
      <dgm:spPr/>
      <dgm:t>
        <a:bodyPr/>
        <a:lstStyle/>
        <a:p>
          <a:endParaRPr lang="es-ES"/>
        </a:p>
      </dgm:t>
    </dgm:pt>
    <dgm:pt modelId="{B3F30E70-B040-4AD7-B19D-06BA5EC43E57}" type="pres">
      <dgm:prSet presAssocID="{B9579BA0-F8BD-426E-A9ED-71C4D4BE15AA}" presName="text0" presStyleLbl="node1" presStyleIdx="3" presStyleCnt="4" custScaleX="370487" custScaleY="107831" custRadScaleRad="143000" custRadScaleInc="17464">
        <dgm:presLayoutVars>
          <dgm:bulletEnabled val="1"/>
        </dgm:presLayoutVars>
      </dgm:prSet>
      <dgm:spPr/>
      <dgm:t>
        <a:bodyPr/>
        <a:lstStyle/>
        <a:p>
          <a:endParaRPr lang="es-ES"/>
        </a:p>
      </dgm:t>
    </dgm:pt>
  </dgm:ptLst>
  <dgm:cxnLst>
    <dgm:cxn modelId="{6DEFBEE0-FC25-4193-B194-3C306438A4C7}" type="presOf" srcId="{B9579BA0-F8BD-426E-A9ED-71C4D4BE15AA}" destId="{B3F30E70-B040-4AD7-B19D-06BA5EC43E57}" srcOrd="0" destOrd="0" presId="urn:microsoft.com/office/officeart/2008/layout/RadialCluster"/>
    <dgm:cxn modelId="{0D9D5534-B1A0-409B-A9F2-444681016A41}" type="presOf" srcId="{232FD5BD-AF86-4AA2-96A1-05EE79AC3390}" destId="{E3FB8EE4-5912-47BC-AEAD-A236AB132E56}" srcOrd="0" destOrd="0" presId="urn:microsoft.com/office/officeart/2008/layout/RadialCluster"/>
    <dgm:cxn modelId="{FC55E4D6-DBAB-435E-812D-3FB9FB596725}" type="presOf" srcId="{18311A4D-43FD-4A82-89A4-B0DE69DB38D2}" destId="{EF2A88A3-29F1-4CCB-A570-5B903C98E362}" srcOrd="0" destOrd="0" presId="urn:microsoft.com/office/officeart/2008/layout/RadialCluster"/>
    <dgm:cxn modelId="{90D1D779-4A4A-4437-9764-07E858594E96}" type="presOf" srcId="{2F6E4FEB-67DC-46D7-B519-3800DE1A407E}" destId="{2382F557-CD61-4406-8B4A-E6A4E3164C48}" srcOrd="0" destOrd="0" presId="urn:microsoft.com/office/officeart/2008/layout/RadialCluster"/>
    <dgm:cxn modelId="{B83BBBB5-AD3B-4E56-A31E-5E17F06DFC03}" type="presOf" srcId="{36707599-7DD9-4332-BBBF-A8D5D06333D8}" destId="{F00DF025-3553-4B45-9A0A-EDD15DA153B2}" srcOrd="0" destOrd="0" presId="urn:microsoft.com/office/officeart/2008/layout/RadialCluster"/>
    <dgm:cxn modelId="{47050003-CAD3-4ABD-B0F6-CEFFE50386C6}" type="presOf" srcId="{FF427CA3-9A6F-4586-8CB6-E05CA041E9DB}" destId="{D16F51EE-765C-4283-85DA-3F8216AD93B1}" srcOrd="0" destOrd="0" presId="urn:microsoft.com/office/officeart/2008/layout/RadialCluster"/>
    <dgm:cxn modelId="{D0D229C9-58F6-452C-A4BD-9D463C683317}" srcId="{36707599-7DD9-4332-BBBF-A8D5D06333D8}" destId="{18311A4D-43FD-4A82-89A4-B0DE69DB38D2}" srcOrd="0" destOrd="0" parTransId="{ADABC952-2173-4C49-B0D3-178D2EF4D62B}" sibTransId="{6B1883CC-36EA-4F1E-A04A-C62400D9AA0B}"/>
    <dgm:cxn modelId="{64F63617-644A-4976-ACDC-CCD4485406ED}" srcId="{36707599-7DD9-4332-BBBF-A8D5D06333D8}" destId="{232FD5BD-AF86-4AA2-96A1-05EE79AC3390}" srcOrd="1" destOrd="0" parTransId="{FF427CA3-9A6F-4586-8CB6-E05CA041E9DB}" sibTransId="{A0FEC550-2397-4EA3-A655-D89DC97086C2}"/>
    <dgm:cxn modelId="{D27ADEAE-EBC5-4848-B868-77E46E4ED676}" srcId="{36707599-7DD9-4332-BBBF-A8D5D06333D8}" destId="{B9579BA0-F8BD-426E-A9ED-71C4D4BE15AA}" srcOrd="2" destOrd="0" parTransId="{17674D77-BBBF-4431-BAF6-3D0F4DB645B7}" sibTransId="{40F40515-3F99-4578-A45B-E58D8999A5B4}"/>
    <dgm:cxn modelId="{B1A01177-3982-4AD6-8480-67A2FB7E2232}" srcId="{2F6E4FEB-67DC-46D7-B519-3800DE1A407E}" destId="{36707599-7DD9-4332-BBBF-A8D5D06333D8}" srcOrd="0" destOrd="0" parTransId="{877DBC7B-7A20-415D-B53B-E618DB811B7B}" sibTransId="{F8ED5BEA-F07C-4D22-BB14-CBBC6E3D87F9}"/>
    <dgm:cxn modelId="{91E7FCEE-55B9-40AA-9C0E-C80194A58333}" type="presOf" srcId="{ADABC952-2173-4C49-B0D3-178D2EF4D62B}" destId="{5E02CAA5-3AF6-4830-ACEE-E9F40B027B86}" srcOrd="0" destOrd="0" presId="urn:microsoft.com/office/officeart/2008/layout/RadialCluster"/>
    <dgm:cxn modelId="{F819EBEE-1A19-4B61-9B20-BFEA238F7996}" type="presOf" srcId="{17674D77-BBBF-4431-BAF6-3D0F4DB645B7}" destId="{90E064DD-AB69-4EAF-BE11-71076A76726D}" srcOrd="0" destOrd="0" presId="urn:microsoft.com/office/officeart/2008/layout/RadialCluster"/>
    <dgm:cxn modelId="{4B788333-FD4E-43D6-8D79-5FBE01F194C7}" type="presParOf" srcId="{2382F557-CD61-4406-8B4A-E6A4E3164C48}" destId="{68AEF128-B534-408D-BA63-02A55F7E2378}" srcOrd="0" destOrd="0" presId="urn:microsoft.com/office/officeart/2008/layout/RadialCluster"/>
    <dgm:cxn modelId="{D4232EF5-8023-4942-95BE-FD1524C0B571}" type="presParOf" srcId="{68AEF128-B534-408D-BA63-02A55F7E2378}" destId="{F00DF025-3553-4B45-9A0A-EDD15DA153B2}" srcOrd="0" destOrd="0" presId="urn:microsoft.com/office/officeart/2008/layout/RadialCluster"/>
    <dgm:cxn modelId="{14849173-DA1D-4624-9F80-BF57E0978E52}" type="presParOf" srcId="{68AEF128-B534-408D-BA63-02A55F7E2378}" destId="{5E02CAA5-3AF6-4830-ACEE-E9F40B027B86}" srcOrd="1" destOrd="0" presId="urn:microsoft.com/office/officeart/2008/layout/RadialCluster"/>
    <dgm:cxn modelId="{725E0FD0-13D3-4F68-AA61-50D06B45F5E6}" type="presParOf" srcId="{68AEF128-B534-408D-BA63-02A55F7E2378}" destId="{EF2A88A3-29F1-4CCB-A570-5B903C98E362}" srcOrd="2" destOrd="0" presId="urn:microsoft.com/office/officeart/2008/layout/RadialCluster"/>
    <dgm:cxn modelId="{3C2B01F4-474F-4A7F-800E-F186B98FCD26}" type="presParOf" srcId="{68AEF128-B534-408D-BA63-02A55F7E2378}" destId="{D16F51EE-765C-4283-85DA-3F8216AD93B1}" srcOrd="3" destOrd="0" presId="urn:microsoft.com/office/officeart/2008/layout/RadialCluster"/>
    <dgm:cxn modelId="{939D14E0-F20F-42C9-941E-60BBD15550D7}" type="presParOf" srcId="{68AEF128-B534-408D-BA63-02A55F7E2378}" destId="{E3FB8EE4-5912-47BC-AEAD-A236AB132E56}" srcOrd="4" destOrd="0" presId="urn:microsoft.com/office/officeart/2008/layout/RadialCluster"/>
    <dgm:cxn modelId="{419A6E98-97FA-4A1F-AA39-D264C3E5C013}" type="presParOf" srcId="{68AEF128-B534-408D-BA63-02A55F7E2378}" destId="{90E064DD-AB69-4EAF-BE11-71076A76726D}" srcOrd="5" destOrd="0" presId="urn:microsoft.com/office/officeart/2008/layout/RadialCluster"/>
    <dgm:cxn modelId="{27FE86A2-C70A-4CD3-9472-9A266AF24562}" type="presParOf" srcId="{68AEF128-B534-408D-BA63-02A55F7E2378}" destId="{B3F30E70-B040-4AD7-B19D-06BA5EC43E57}" srcOrd="6" destOrd="0" presId="urn:microsoft.com/office/officeart/2008/layout/RadialCluster"/>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0DF025-3553-4B45-9A0A-EDD15DA153B2}">
      <dsp:nvSpPr>
        <dsp:cNvPr id="0" name=""/>
        <dsp:cNvSpPr/>
      </dsp:nvSpPr>
      <dsp:spPr>
        <a:xfrm>
          <a:off x="2820674" y="2066900"/>
          <a:ext cx="2710062" cy="146304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es-ES" sz="2800" kern="1200" dirty="0" smtClean="0"/>
            <a:t>Atención en Salud (Oferta)</a:t>
          </a:r>
          <a:endParaRPr lang="es-ES" sz="2800" kern="1200" dirty="0"/>
        </a:p>
      </dsp:txBody>
      <dsp:txXfrm>
        <a:off x="2820674" y="2066900"/>
        <a:ext cx="2710062" cy="1463040"/>
      </dsp:txXfrm>
    </dsp:sp>
    <dsp:sp modelId="{5E02CAA5-3AF6-4830-ACEE-E9F40B027B86}">
      <dsp:nvSpPr>
        <dsp:cNvPr id="0" name=""/>
        <dsp:cNvSpPr/>
      </dsp:nvSpPr>
      <dsp:spPr>
        <a:xfrm rot="16281127">
          <a:off x="4007684" y="1877188"/>
          <a:ext cx="379530" cy="0"/>
        </a:xfrm>
        <a:custGeom>
          <a:avLst/>
          <a:gdLst/>
          <a:ahLst/>
          <a:cxnLst/>
          <a:rect l="0" t="0" r="0" b="0"/>
          <a:pathLst>
            <a:path>
              <a:moveTo>
                <a:pt x="0" y="0"/>
              </a:moveTo>
              <a:lnTo>
                <a:pt x="379530"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2A88A3-29F1-4CCB-A570-5B903C98E362}">
      <dsp:nvSpPr>
        <dsp:cNvPr id="0" name=""/>
        <dsp:cNvSpPr/>
      </dsp:nvSpPr>
      <dsp:spPr>
        <a:xfrm>
          <a:off x="1557877" y="88474"/>
          <a:ext cx="5325842" cy="1599001"/>
        </a:xfrm>
        <a:prstGeom prst="round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s-ES" sz="2400" b="1" kern="1200" dirty="0" smtClean="0"/>
            <a:t>Técnico científica </a:t>
          </a:r>
          <a:r>
            <a:rPr lang="es-ES" sz="2400" b="0" kern="1200" dirty="0" smtClean="0"/>
            <a:t>(Eficiencia, Eficacia, Efectividad, Adecuación, Integralidad, Oportunidad, Accesibilidad)</a:t>
          </a:r>
          <a:endParaRPr lang="es-ES" sz="2400" b="0" kern="1200" dirty="0"/>
        </a:p>
      </dsp:txBody>
      <dsp:txXfrm>
        <a:off x="1557877" y="88474"/>
        <a:ext cx="5325842" cy="1599001"/>
      </dsp:txXfrm>
    </dsp:sp>
    <dsp:sp modelId="{D16F51EE-765C-4283-85DA-3F8216AD93B1}">
      <dsp:nvSpPr>
        <dsp:cNvPr id="0" name=""/>
        <dsp:cNvSpPr/>
      </dsp:nvSpPr>
      <dsp:spPr>
        <a:xfrm rot="1740762">
          <a:off x="5472777" y="3614719"/>
          <a:ext cx="349601" cy="0"/>
        </a:xfrm>
        <a:custGeom>
          <a:avLst/>
          <a:gdLst/>
          <a:ahLst/>
          <a:cxnLst/>
          <a:rect l="0" t="0" r="0" b="0"/>
          <a:pathLst>
            <a:path>
              <a:moveTo>
                <a:pt x="0" y="0"/>
              </a:moveTo>
              <a:lnTo>
                <a:pt x="349601"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FB8EE4-5912-47BC-AEAD-A236AB132E56}">
      <dsp:nvSpPr>
        <dsp:cNvPr id="0" name=""/>
        <dsp:cNvSpPr/>
      </dsp:nvSpPr>
      <dsp:spPr>
        <a:xfrm>
          <a:off x="4640944" y="3699498"/>
          <a:ext cx="3969655" cy="915452"/>
        </a:xfrm>
        <a:prstGeom prst="round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s-ES" sz="2000" b="1" kern="1200" dirty="0" smtClean="0"/>
            <a:t>Interpersonal </a:t>
          </a:r>
          <a:r>
            <a:rPr lang="es-ES" sz="2000" b="0" kern="1200" dirty="0" smtClean="0"/>
            <a:t>(Calidez, respeto, información completa, cortesía, equidad, interculturalidad)</a:t>
          </a:r>
          <a:endParaRPr lang="es-ES" sz="2000" b="0" kern="1200" dirty="0"/>
        </a:p>
      </dsp:txBody>
      <dsp:txXfrm>
        <a:off x="4640944" y="3699498"/>
        <a:ext cx="3969655" cy="915452"/>
      </dsp:txXfrm>
    </dsp:sp>
    <dsp:sp modelId="{90E064DD-AB69-4EAF-BE11-71076A76726D}">
      <dsp:nvSpPr>
        <dsp:cNvPr id="0" name=""/>
        <dsp:cNvSpPr/>
      </dsp:nvSpPr>
      <dsp:spPr>
        <a:xfrm rot="8946795">
          <a:off x="2678406" y="3605740"/>
          <a:ext cx="295316" cy="0"/>
        </a:xfrm>
        <a:custGeom>
          <a:avLst/>
          <a:gdLst/>
          <a:ahLst/>
          <a:cxnLst/>
          <a:rect l="0" t="0" r="0" b="0"/>
          <a:pathLst>
            <a:path>
              <a:moveTo>
                <a:pt x="0" y="0"/>
              </a:moveTo>
              <a:lnTo>
                <a:pt x="295316"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F30E70-B040-4AD7-B19D-06BA5EC43E57}">
      <dsp:nvSpPr>
        <dsp:cNvPr id="0" name=""/>
        <dsp:cNvSpPr/>
      </dsp:nvSpPr>
      <dsp:spPr>
        <a:xfrm>
          <a:off x="0" y="3681539"/>
          <a:ext cx="3631649" cy="1056999"/>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s-ES" sz="2400" b="1" kern="1200" dirty="0" smtClean="0"/>
            <a:t>Entorno </a:t>
          </a:r>
          <a:r>
            <a:rPr lang="es-ES" sz="2400" b="0" kern="1200" dirty="0" smtClean="0"/>
            <a:t>(Ambientes, seguridad, privacidad, limpieza)</a:t>
          </a:r>
          <a:endParaRPr lang="es-ES" sz="2400" b="0" kern="1200" dirty="0"/>
        </a:p>
      </dsp:txBody>
      <dsp:txXfrm>
        <a:off x="0" y="3681539"/>
        <a:ext cx="3631649" cy="1056999"/>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B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C5850-C3E9-4C61-86C8-D744E98ECE55}" type="datetimeFigureOut">
              <a:rPr lang="es-BO" smtClean="0"/>
              <a:pPr/>
              <a:t>27/04/2025</a:t>
            </a:fld>
            <a:endParaRPr lang="es-B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B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CF358-4C3C-4CA0-B32D-EFFC29A86CE4}" type="slidenum">
              <a:rPr lang="es-BO" smtClean="0"/>
              <a:pPr/>
              <a:t>‹Nº›</a:t>
            </a:fld>
            <a:endParaRPr lang="es-BO"/>
          </a:p>
        </p:txBody>
      </p:sp>
    </p:spTree>
    <p:extLst>
      <p:ext uri="{BB962C8B-B14F-4D97-AF65-F5344CB8AC3E}">
        <p14:creationId xmlns:p14="http://schemas.microsoft.com/office/powerpoint/2010/main" xmlns="" val="2493848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Debe ser visto como un proceso de Autocontrol, centrado en el PACIENTE y sus necesidades, que lo involucra en sus actividades, y que consiste en la identificación permanente de aspectos del proceso que resulten susceptibles de mejoramiento, con el fin de establecer los ajustes necesarios y superar las expectativas del mismo.</a:t>
            </a:r>
            <a:endParaRPr lang="es-BO" dirty="0"/>
          </a:p>
        </p:txBody>
      </p:sp>
      <p:sp>
        <p:nvSpPr>
          <p:cNvPr id="4" name="3 Marcador de número de diapositiva"/>
          <p:cNvSpPr>
            <a:spLocks noGrp="1"/>
          </p:cNvSpPr>
          <p:nvPr>
            <p:ph type="sldNum" sz="quarter" idx="10"/>
          </p:nvPr>
        </p:nvSpPr>
        <p:spPr/>
        <p:txBody>
          <a:bodyPr/>
          <a:lstStyle/>
          <a:p>
            <a:fld id="{247CF358-4C3C-4CA0-B32D-EFFC29A86CE4}" type="slidenum">
              <a:rPr lang="es-BO" smtClean="0"/>
              <a:pPr/>
              <a:t>22</a:t>
            </a:fld>
            <a:endParaRPr lang="es-B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smtClean="0">
                <a:solidFill>
                  <a:schemeClr val="tx1"/>
                </a:solidFill>
                <a:latin typeface="+mn-lt"/>
                <a:ea typeface="+mn-ea"/>
                <a:cs typeface="+mn-cs"/>
              </a:rPr>
              <a:t>El ciclo </a:t>
            </a:r>
            <a:r>
              <a:rPr lang="es-ES" sz="1200" b="0" i="0" kern="1200" dirty="0" err="1" smtClean="0">
                <a:solidFill>
                  <a:schemeClr val="tx1"/>
                </a:solidFill>
                <a:latin typeface="+mn-lt"/>
                <a:ea typeface="+mn-ea"/>
                <a:cs typeface="+mn-cs"/>
              </a:rPr>
              <a:t>PEVA</a:t>
            </a:r>
            <a:r>
              <a:rPr lang="es-ES" sz="1200" b="0" i="0" kern="1200" dirty="0" smtClean="0">
                <a:solidFill>
                  <a:schemeClr val="tx1"/>
                </a:solidFill>
                <a:latin typeface="+mn-lt"/>
                <a:ea typeface="+mn-ea"/>
                <a:cs typeface="+mn-cs"/>
              </a:rPr>
              <a:t>, comúnmente más conocido en español como ciclo </a:t>
            </a:r>
            <a:r>
              <a:rPr lang="es-ES" sz="1200" b="0" i="0" kern="1200" dirty="0" err="1" smtClean="0">
                <a:solidFill>
                  <a:schemeClr val="tx1"/>
                </a:solidFill>
                <a:latin typeface="+mn-lt"/>
                <a:ea typeface="+mn-ea"/>
                <a:cs typeface="+mn-cs"/>
              </a:rPr>
              <a:t>Deming</a:t>
            </a:r>
            <a:r>
              <a:rPr lang="es-ES" sz="1200" b="0" i="0" kern="1200" dirty="0" smtClean="0">
                <a:solidFill>
                  <a:schemeClr val="tx1"/>
                </a:solidFill>
                <a:latin typeface="+mn-lt"/>
                <a:ea typeface="+mn-ea"/>
                <a:cs typeface="+mn-cs"/>
              </a:rPr>
              <a:t> o </a:t>
            </a:r>
            <a:r>
              <a:rPr lang="es-ES" sz="1200" b="0" i="0" kern="1200" dirty="0" err="1" smtClean="0">
                <a:solidFill>
                  <a:schemeClr val="tx1"/>
                </a:solidFill>
                <a:latin typeface="+mn-lt"/>
                <a:ea typeface="+mn-ea"/>
                <a:cs typeface="+mn-cs"/>
              </a:rPr>
              <a:t>PHVA</a:t>
            </a:r>
            <a:r>
              <a:rPr lang="es-ES" sz="1200" b="0" i="0" kern="1200" dirty="0" smtClean="0">
                <a:solidFill>
                  <a:schemeClr val="tx1"/>
                </a:solidFill>
                <a:latin typeface="+mn-lt"/>
                <a:ea typeface="+mn-ea"/>
                <a:cs typeface="+mn-cs"/>
              </a:rPr>
              <a:t> (el acrónimo de Planificar-Hacer-Verificar-Actuar) es una estrategia iterativa de resolución de problemas para mejorar la gestión procesos e implementar cambios. Esta metodología </a:t>
            </a:r>
            <a:r>
              <a:rPr lang="es-ES" sz="1200" b="0" i="0" kern="1200" dirty="0" err="1" smtClean="0">
                <a:solidFill>
                  <a:schemeClr val="tx1"/>
                </a:solidFill>
                <a:latin typeface="+mn-lt"/>
                <a:ea typeface="+mn-ea"/>
                <a:cs typeface="+mn-cs"/>
              </a:rPr>
              <a:t>PEVA</a:t>
            </a:r>
            <a:r>
              <a:rPr lang="es-ES" sz="1200" b="0" i="0" kern="1200" dirty="0" smtClean="0">
                <a:solidFill>
                  <a:schemeClr val="tx1"/>
                </a:solidFill>
                <a:latin typeface="+mn-lt"/>
                <a:ea typeface="+mn-ea"/>
                <a:cs typeface="+mn-cs"/>
              </a:rPr>
              <a:t> es ampliamente utilizada en sistemas de gestión de calidad, como la norma ISO 9001, para garantizar la mejora continua y la satisfacción del cliente.</a:t>
            </a:r>
            <a:endParaRPr lang="es-BO" dirty="0"/>
          </a:p>
        </p:txBody>
      </p:sp>
      <p:sp>
        <p:nvSpPr>
          <p:cNvPr id="4" name="3 Marcador de número de diapositiva"/>
          <p:cNvSpPr>
            <a:spLocks noGrp="1"/>
          </p:cNvSpPr>
          <p:nvPr>
            <p:ph type="sldNum" sz="quarter" idx="10"/>
          </p:nvPr>
        </p:nvSpPr>
        <p:spPr/>
        <p:txBody>
          <a:bodyPr/>
          <a:lstStyle/>
          <a:p>
            <a:fld id="{247CF358-4C3C-4CA0-B32D-EFFC29A86CE4}" type="slidenum">
              <a:rPr lang="es-BO" smtClean="0"/>
              <a:pPr/>
              <a:t>23</a:t>
            </a:fld>
            <a:endParaRPr lang="es-B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smtClean="0">
                <a:solidFill>
                  <a:schemeClr val="tx1"/>
                </a:solidFill>
                <a:latin typeface="+mn-lt"/>
                <a:ea typeface="+mn-ea"/>
                <a:cs typeface="+mn-cs"/>
              </a:rPr>
              <a:t>El ciclo </a:t>
            </a:r>
            <a:r>
              <a:rPr lang="es-ES" sz="1200" b="0" i="0" kern="1200" dirty="0" err="1" smtClean="0">
                <a:solidFill>
                  <a:schemeClr val="tx1"/>
                </a:solidFill>
                <a:latin typeface="+mn-lt"/>
                <a:ea typeface="+mn-ea"/>
                <a:cs typeface="+mn-cs"/>
              </a:rPr>
              <a:t>PEVA</a:t>
            </a:r>
            <a:r>
              <a:rPr lang="es-ES" sz="1200" b="0" i="0" kern="1200" dirty="0" smtClean="0">
                <a:solidFill>
                  <a:schemeClr val="tx1"/>
                </a:solidFill>
                <a:latin typeface="+mn-lt"/>
                <a:ea typeface="+mn-ea"/>
                <a:cs typeface="+mn-cs"/>
              </a:rPr>
              <a:t>, comúnmente más conocido en español como ciclo </a:t>
            </a:r>
            <a:r>
              <a:rPr lang="es-ES" sz="1200" b="0" i="0" kern="1200" dirty="0" err="1" smtClean="0">
                <a:solidFill>
                  <a:schemeClr val="tx1"/>
                </a:solidFill>
                <a:latin typeface="+mn-lt"/>
                <a:ea typeface="+mn-ea"/>
                <a:cs typeface="+mn-cs"/>
              </a:rPr>
              <a:t>Deming</a:t>
            </a:r>
            <a:r>
              <a:rPr lang="es-ES" sz="1200" b="0" i="0" kern="1200" dirty="0" smtClean="0">
                <a:solidFill>
                  <a:schemeClr val="tx1"/>
                </a:solidFill>
                <a:latin typeface="+mn-lt"/>
                <a:ea typeface="+mn-ea"/>
                <a:cs typeface="+mn-cs"/>
              </a:rPr>
              <a:t> o </a:t>
            </a:r>
            <a:r>
              <a:rPr lang="es-ES" sz="1200" b="0" i="0" kern="1200" dirty="0" err="1" smtClean="0">
                <a:solidFill>
                  <a:schemeClr val="tx1"/>
                </a:solidFill>
                <a:latin typeface="+mn-lt"/>
                <a:ea typeface="+mn-ea"/>
                <a:cs typeface="+mn-cs"/>
              </a:rPr>
              <a:t>PHVA</a:t>
            </a:r>
            <a:r>
              <a:rPr lang="es-ES" sz="1200" b="0" i="0" kern="1200" dirty="0" smtClean="0">
                <a:solidFill>
                  <a:schemeClr val="tx1"/>
                </a:solidFill>
                <a:latin typeface="+mn-lt"/>
                <a:ea typeface="+mn-ea"/>
                <a:cs typeface="+mn-cs"/>
              </a:rPr>
              <a:t> (el acrónimo de Planificar-Hacer-Verificar-Actuar) es una estrategia iterativa de resolución de problemas para mejorar la gestión procesos e implementar cambios. Esta metodología </a:t>
            </a:r>
            <a:r>
              <a:rPr lang="es-ES" sz="1200" b="0" i="0" kern="1200" dirty="0" err="1" smtClean="0">
                <a:solidFill>
                  <a:schemeClr val="tx1"/>
                </a:solidFill>
                <a:latin typeface="+mn-lt"/>
                <a:ea typeface="+mn-ea"/>
                <a:cs typeface="+mn-cs"/>
              </a:rPr>
              <a:t>PEVA</a:t>
            </a:r>
            <a:r>
              <a:rPr lang="es-ES" sz="1200" b="0" i="0" kern="1200" dirty="0" smtClean="0">
                <a:solidFill>
                  <a:schemeClr val="tx1"/>
                </a:solidFill>
                <a:latin typeface="+mn-lt"/>
                <a:ea typeface="+mn-ea"/>
                <a:cs typeface="+mn-cs"/>
              </a:rPr>
              <a:t> es ampliamente utilizada en sistemas de gestión de calidad, como la norma ISO 9001, para garantizar la mejora continua y la satisfacción del cliente.</a:t>
            </a:r>
            <a:endParaRPr lang="es-BO" dirty="0"/>
          </a:p>
        </p:txBody>
      </p:sp>
      <p:sp>
        <p:nvSpPr>
          <p:cNvPr id="4" name="3 Marcador de número de diapositiva"/>
          <p:cNvSpPr>
            <a:spLocks noGrp="1"/>
          </p:cNvSpPr>
          <p:nvPr>
            <p:ph type="sldNum" sz="quarter" idx="10"/>
          </p:nvPr>
        </p:nvSpPr>
        <p:spPr/>
        <p:txBody>
          <a:bodyPr/>
          <a:lstStyle/>
          <a:p>
            <a:fld id="{247CF358-4C3C-4CA0-B32D-EFFC29A86CE4}" type="slidenum">
              <a:rPr lang="es-BO" smtClean="0"/>
              <a:pPr/>
              <a:t>24</a:t>
            </a:fld>
            <a:endParaRPr lang="es-B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BO" sz="1200" kern="1200" dirty="0" smtClean="0">
                <a:solidFill>
                  <a:schemeClr val="tx1"/>
                </a:solidFill>
                <a:latin typeface="+mn-lt"/>
                <a:ea typeface="+mn-ea"/>
                <a:cs typeface="+mn-cs"/>
              </a:rPr>
              <a:t>Consiste en medir resultados y verificar con respecto a las especificaciones determinadas en la planificación. Según la situación, puede realizarse con todo el resultado o sólo sobre muestras tomadas frecuentemente. </a:t>
            </a:r>
          </a:p>
          <a:p>
            <a:r>
              <a:rPr lang="es-BO" sz="1200" b="1" kern="1200" dirty="0" smtClean="0">
                <a:solidFill>
                  <a:schemeClr val="tx1"/>
                </a:solidFill>
                <a:latin typeface="+mn-lt"/>
                <a:ea typeface="+mn-ea"/>
                <a:cs typeface="+mn-cs"/>
              </a:rPr>
              <a:t>Mantenimiento,</a:t>
            </a:r>
            <a:r>
              <a:rPr lang="es-BO" sz="1200" kern="1200" dirty="0" smtClean="0">
                <a:solidFill>
                  <a:schemeClr val="tx1"/>
                </a:solidFill>
                <a:latin typeface="+mn-lt"/>
                <a:ea typeface="+mn-ea"/>
                <a:cs typeface="+mn-cs"/>
              </a:rPr>
              <a:t> este ciclo se utiliza para mantener los resultados, metas </a:t>
            </a:r>
            <a:r>
              <a:rPr lang="es-BO" sz="1200" kern="1200" dirty="0" err="1" smtClean="0">
                <a:solidFill>
                  <a:schemeClr val="tx1"/>
                </a:solidFill>
                <a:latin typeface="+mn-lt"/>
                <a:ea typeface="+mn-ea"/>
                <a:cs typeface="+mn-cs"/>
              </a:rPr>
              <a:t>yporcentajes</a:t>
            </a:r>
            <a:r>
              <a:rPr lang="es-BO" sz="1200" kern="1200" dirty="0" smtClean="0">
                <a:solidFill>
                  <a:schemeClr val="tx1"/>
                </a:solidFill>
                <a:latin typeface="+mn-lt"/>
                <a:ea typeface="+mn-ea"/>
                <a:cs typeface="+mn-cs"/>
              </a:rPr>
              <a:t> de medición alcanzados.</a:t>
            </a:r>
          </a:p>
          <a:p>
            <a:r>
              <a:rPr lang="es-BO" sz="1200" b="1" kern="1200" dirty="0" smtClean="0">
                <a:solidFill>
                  <a:schemeClr val="tx1"/>
                </a:solidFill>
                <a:latin typeface="+mn-lt"/>
                <a:ea typeface="+mn-ea"/>
                <a:cs typeface="+mn-cs"/>
              </a:rPr>
              <a:t>Mejoramiento:</a:t>
            </a:r>
            <a:r>
              <a:rPr lang="es-BO" sz="1200" kern="1200" dirty="0" smtClean="0">
                <a:solidFill>
                  <a:schemeClr val="tx1"/>
                </a:solidFill>
                <a:latin typeface="+mn-lt"/>
                <a:ea typeface="+mn-ea"/>
                <a:cs typeface="+mn-cs"/>
              </a:rPr>
              <a:t> Se utiliza para mejorar los </a:t>
            </a:r>
            <a:r>
              <a:rPr lang="es-BO" sz="1200" kern="1200" dirty="0" err="1" smtClean="0">
                <a:solidFill>
                  <a:schemeClr val="tx1"/>
                </a:solidFill>
                <a:latin typeface="+mn-lt"/>
                <a:ea typeface="+mn-ea"/>
                <a:cs typeface="+mn-cs"/>
              </a:rPr>
              <a:t>resutados</a:t>
            </a:r>
            <a:r>
              <a:rPr lang="es-BO" sz="1200" kern="1200" dirty="0" smtClean="0">
                <a:solidFill>
                  <a:schemeClr val="tx1"/>
                </a:solidFill>
                <a:latin typeface="+mn-lt"/>
                <a:ea typeface="+mn-ea"/>
                <a:cs typeface="+mn-cs"/>
              </a:rPr>
              <a:t> alcanzados y si estos se han alcanzado se utiliza para realizar mejoras.</a:t>
            </a:r>
          </a:p>
          <a:p>
            <a:r>
              <a:rPr lang="es-BO" sz="1200" b="1" kern="1200" dirty="0" smtClean="0">
                <a:solidFill>
                  <a:schemeClr val="tx1"/>
                </a:solidFill>
                <a:latin typeface="+mn-lt"/>
                <a:ea typeface="+mn-ea"/>
                <a:cs typeface="+mn-cs"/>
              </a:rPr>
              <a:t>Corrección: </a:t>
            </a:r>
            <a:r>
              <a:rPr lang="es-BO" sz="1200" kern="1200" dirty="0" smtClean="0">
                <a:solidFill>
                  <a:schemeClr val="tx1"/>
                </a:solidFill>
                <a:latin typeface="+mn-lt"/>
                <a:ea typeface="+mn-ea"/>
                <a:cs typeface="+mn-cs"/>
              </a:rPr>
              <a:t>este ciclo se utiliza para corregir las no conformidades encontradas ya sea realizando acciones preventivas o de mitigación y acciones correctivas propiamente.</a:t>
            </a:r>
          </a:p>
          <a:p>
            <a:pPr marL="0" marR="0" indent="0" algn="l" defTabSz="914400" rtl="0" eaLnBrk="1" fontAlgn="auto" latinLnBrk="0" hangingPunct="1">
              <a:lnSpc>
                <a:spcPct val="100000"/>
              </a:lnSpc>
              <a:spcBef>
                <a:spcPts val="0"/>
              </a:spcBef>
              <a:spcAft>
                <a:spcPts val="0"/>
              </a:spcAft>
              <a:buClrTx/>
              <a:buSzTx/>
              <a:buFontTx/>
              <a:buNone/>
              <a:tabLst/>
              <a:defRPr/>
            </a:pPr>
            <a:endParaRPr lang="es-BO" sz="1200" kern="1200" dirty="0" smtClean="0">
              <a:solidFill>
                <a:schemeClr val="tx1"/>
              </a:solidFill>
              <a:latin typeface="+mn-lt"/>
              <a:ea typeface="+mn-ea"/>
              <a:cs typeface="+mn-cs"/>
            </a:endParaRPr>
          </a:p>
          <a:p>
            <a:endParaRPr lang="es-BO" dirty="0"/>
          </a:p>
        </p:txBody>
      </p:sp>
      <p:sp>
        <p:nvSpPr>
          <p:cNvPr id="4" name="3 Marcador de número de diapositiva"/>
          <p:cNvSpPr>
            <a:spLocks noGrp="1"/>
          </p:cNvSpPr>
          <p:nvPr>
            <p:ph type="sldNum" sz="quarter" idx="10"/>
          </p:nvPr>
        </p:nvSpPr>
        <p:spPr/>
        <p:txBody>
          <a:bodyPr/>
          <a:lstStyle/>
          <a:p>
            <a:fld id="{247CF358-4C3C-4CA0-B32D-EFFC29A86CE4}" type="slidenum">
              <a:rPr lang="es-BO" smtClean="0"/>
              <a:pPr/>
              <a:t>25</a:t>
            </a:fld>
            <a:endParaRPr lang="es-B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smtClean="0">
                <a:solidFill>
                  <a:schemeClr val="tx1"/>
                </a:solidFill>
                <a:latin typeface="+mn-lt"/>
                <a:ea typeface="+mn-ea"/>
                <a:cs typeface="+mn-cs"/>
              </a:rPr>
              <a:t>El ciclo </a:t>
            </a:r>
            <a:r>
              <a:rPr lang="es-ES" sz="1200" b="0" i="0" kern="1200" dirty="0" err="1" smtClean="0">
                <a:solidFill>
                  <a:schemeClr val="tx1"/>
                </a:solidFill>
                <a:latin typeface="+mn-lt"/>
                <a:ea typeface="+mn-ea"/>
                <a:cs typeface="+mn-cs"/>
              </a:rPr>
              <a:t>PEVA</a:t>
            </a:r>
            <a:r>
              <a:rPr lang="es-ES" sz="1200" b="0" i="0" kern="1200" dirty="0" smtClean="0">
                <a:solidFill>
                  <a:schemeClr val="tx1"/>
                </a:solidFill>
                <a:latin typeface="+mn-lt"/>
                <a:ea typeface="+mn-ea"/>
                <a:cs typeface="+mn-cs"/>
              </a:rPr>
              <a:t> es un método de ciclo de mejora continua. Esto quiere decir que no supone un proceso que se ejecuta una sola vez, sino que es un procedimiento circular y continuo que busca mejorar los procesos e iteraciones. </a:t>
            </a:r>
            <a:endParaRPr lang="es-BO" dirty="0"/>
          </a:p>
        </p:txBody>
      </p:sp>
      <p:sp>
        <p:nvSpPr>
          <p:cNvPr id="4" name="3 Marcador de número de diapositiva"/>
          <p:cNvSpPr>
            <a:spLocks noGrp="1"/>
          </p:cNvSpPr>
          <p:nvPr>
            <p:ph type="sldNum" sz="quarter" idx="10"/>
          </p:nvPr>
        </p:nvSpPr>
        <p:spPr/>
        <p:txBody>
          <a:bodyPr/>
          <a:lstStyle/>
          <a:p>
            <a:fld id="{247CF358-4C3C-4CA0-B32D-EFFC29A86CE4}" type="slidenum">
              <a:rPr lang="es-BO" smtClean="0"/>
              <a:pPr/>
              <a:t>26</a:t>
            </a:fld>
            <a:endParaRPr lang="es-BO"/>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xmlns="" id="{1DCE47F3-B75D-4A1D-BA9F-140BF872E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05E4EF5D-C58F-41B7-BC26-C52ECD4FFC81}"/>
              </a:ext>
            </a:extLst>
          </p:cNvPr>
          <p:cNvSpPr>
            <a:spLocks noGrp="1"/>
          </p:cNvSpPr>
          <p:nvPr>
            <p:ph type="dt" sz="half" idx="10"/>
          </p:nvPr>
        </p:nvSpPr>
        <p:spPr/>
        <p:txBody>
          <a:bodyPr/>
          <a:lstStyle/>
          <a:p>
            <a:fld id="{5D1C8274-7E59-4754-8C4A-4353F3262649}" type="datetimeFigureOut">
              <a:rPr lang="es-ES" smtClean="0"/>
              <a:pPr/>
              <a:t>27/04/2025</a:t>
            </a:fld>
            <a:endParaRPr lang="es-ES"/>
          </a:p>
        </p:txBody>
      </p:sp>
      <p:sp>
        <p:nvSpPr>
          <p:cNvPr id="5" name="Marcador de pie de página 4">
            <a:extLst>
              <a:ext uri="{FF2B5EF4-FFF2-40B4-BE49-F238E27FC236}">
                <a16:creationId xmlns:a16="http://schemas.microsoft.com/office/drawing/2014/main" xmlns="" id="{7F24575A-2C8D-4095-BA4E-80DF09F6C6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3C119068-B718-49D6-A81C-2864667E12E0}"/>
              </a:ext>
            </a:extLst>
          </p:cNvPr>
          <p:cNvSpPr>
            <a:spLocks noGrp="1"/>
          </p:cNvSpPr>
          <p:nvPr>
            <p:ph type="sldNum" sz="quarter" idx="12"/>
          </p:nvPr>
        </p:nvSpPr>
        <p:spPr/>
        <p:txBody>
          <a:bodyPr/>
          <a:lstStyle/>
          <a:p>
            <a:fld id="{1AF1D7B0-21C5-4FE0-A6A0-1CC75E0A2768}" type="slidenum">
              <a:rPr lang="es-ES" smtClean="0"/>
              <a:pPr/>
              <a:t>‹Nº›</a:t>
            </a:fld>
            <a:endParaRPr lang="es-ES"/>
          </a:p>
        </p:txBody>
      </p:sp>
      <p:pic>
        <p:nvPicPr>
          <p:cNvPr id="7" name="Imagen 6">
            <a:extLst>
              <a:ext uri="{FF2B5EF4-FFF2-40B4-BE49-F238E27FC236}">
                <a16:creationId xmlns:a16="http://schemas.microsoft.com/office/drawing/2014/main" xmlns="" id="{09984A1E-CC7C-498A-94B2-1EDE4ED016A5}"/>
              </a:ext>
            </a:extLst>
          </p:cNvPr>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21129" t="70998" r="21129" b="8004"/>
          <a:stretch/>
        </p:blipFill>
        <p:spPr>
          <a:xfrm>
            <a:off x="6173400" y="1260000"/>
            <a:ext cx="3960000" cy="1440000"/>
          </a:xfrm>
          <a:prstGeom prst="rect">
            <a:avLst/>
          </a:prstGeom>
        </p:spPr>
      </p:pic>
      <p:pic>
        <p:nvPicPr>
          <p:cNvPr id="11" name="Imagen 10">
            <a:extLst>
              <a:ext uri="{FF2B5EF4-FFF2-40B4-BE49-F238E27FC236}">
                <a16:creationId xmlns:a16="http://schemas.microsoft.com/office/drawing/2014/main" xmlns="" id="{EC305660-B218-4B1E-B9B5-70879BE8EF89}"/>
              </a:ext>
            </a:extLst>
          </p:cNvPr>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r="30735"/>
          <a:stretch/>
        </p:blipFill>
        <p:spPr>
          <a:xfrm>
            <a:off x="838922" y="720000"/>
            <a:ext cx="5484955" cy="2520000"/>
          </a:xfrm>
          <a:prstGeom prst="rect">
            <a:avLst/>
          </a:prstGeom>
        </p:spPr>
      </p:pic>
    </p:spTree>
    <p:extLst>
      <p:ext uri="{BB962C8B-B14F-4D97-AF65-F5344CB8AC3E}">
        <p14:creationId xmlns:p14="http://schemas.microsoft.com/office/powerpoint/2010/main" xmlns="" val="4143006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F408E89-718E-4564-A8C0-9DB9D033B420}"/>
              </a:ext>
            </a:extLst>
          </p:cNvPr>
          <p:cNvSpPr>
            <a:spLocks noGrp="1"/>
          </p:cNvSpPr>
          <p:nvPr>
            <p:ph type="title"/>
          </p:nvPr>
        </p:nvSpPr>
        <p:spPr>
          <a:xfrm>
            <a:off x="838200" y="1007359"/>
            <a:ext cx="9835065" cy="818266"/>
          </a:xfrm>
        </p:spPr>
        <p:txBody>
          <a:bodyPr>
            <a:noAutofit/>
          </a:bodyPr>
          <a:lstStyle>
            <a:lvl1pPr>
              <a:defRPr sz="3600"/>
            </a:lvl1pPr>
          </a:lstStyle>
          <a:p>
            <a:r>
              <a:rPr lang="es-ES" dirty="0"/>
              <a:t>Haga clic para modificar el estilo de título del patrón</a:t>
            </a:r>
          </a:p>
        </p:txBody>
      </p:sp>
      <p:sp>
        <p:nvSpPr>
          <p:cNvPr id="3" name="Marcador de contenido 2">
            <a:extLst>
              <a:ext uri="{FF2B5EF4-FFF2-40B4-BE49-F238E27FC236}">
                <a16:creationId xmlns:a16="http://schemas.microsoft.com/office/drawing/2014/main" xmlns="" id="{333B8D89-45F1-4261-8628-E08204C402EE}"/>
              </a:ext>
            </a:extLst>
          </p:cNvPr>
          <p:cNvSpPr>
            <a:spLocks noGrp="1"/>
          </p:cNvSpPr>
          <p:nvPr>
            <p:ph idx="1"/>
          </p:nvPr>
        </p:nvSpPr>
        <p:spPr>
          <a:xfrm>
            <a:off x="838200" y="1882110"/>
            <a:ext cx="10515600" cy="4351338"/>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xmlns="" id="{4FD1B0B3-B46C-4AD1-9112-0DC41CF2F77A}"/>
              </a:ext>
            </a:extLst>
          </p:cNvPr>
          <p:cNvSpPr>
            <a:spLocks noGrp="1"/>
          </p:cNvSpPr>
          <p:nvPr>
            <p:ph type="dt" sz="half" idx="10"/>
          </p:nvPr>
        </p:nvSpPr>
        <p:spPr/>
        <p:txBody>
          <a:bodyPr/>
          <a:lstStyle/>
          <a:p>
            <a:fld id="{5D1C8274-7E59-4754-8C4A-4353F3262649}" type="datetimeFigureOut">
              <a:rPr lang="es-ES" smtClean="0"/>
              <a:pPr/>
              <a:t>27/04/2025</a:t>
            </a:fld>
            <a:endParaRPr lang="es-ES"/>
          </a:p>
        </p:txBody>
      </p:sp>
      <p:sp>
        <p:nvSpPr>
          <p:cNvPr id="5" name="Marcador de pie de página 4">
            <a:extLst>
              <a:ext uri="{FF2B5EF4-FFF2-40B4-BE49-F238E27FC236}">
                <a16:creationId xmlns:a16="http://schemas.microsoft.com/office/drawing/2014/main" xmlns="" id="{3612A7BD-F0DC-4E69-B54B-ECDD66CF4791}"/>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xmlns="" id="{CB798686-6855-4587-A494-EE5FA1EB7369}"/>
              </a:ext>
            </a:extLst>
          </p:cNvPr>
          <p:cNvSpPr>
            <a:spLocks noGrp="1"/>
          </p:cNvSpPr>
          <p:nvPr>
            <p:ph type="sldNum" sz="quarter" idx="12"/>
          </p:nvPr>
        </p:nvSpPr>
        <p:spPr/>
        <p:txBody>
          <a:bodyPr/>
          <a:lstStyle/>
          <a:p>
            <a:fld id="{1AF1D7B0-21C5-4FE0-A6A0-1CC75E0A2768}" type="slidenum">
              <a:rPr lang="es-ES" smtClean="0"/>
              <a:pPr/>
              <a:t>‹Nº›</a:t>
            </a:fld>
            <a:endParaRPr lang="es-ES"/>
          </a:p>
        </p:txBody>
      </p:sp>
      <p:pic>
        <p:nvPicPr>
          <p:cNvPr id="7" name="Imagen 6">
            <a:extLst>
              <a:ext uri="{FF2B5EF4-FFF2-40B4-BE49-F238E27FC236}">
                <a16:creationId xmlns:a16="http://schemas.microsoft.com/office/drawing/2014/main" xmlns="" id="{046ACD73-D62F-479A-9095-B31DA1D34D3C}"/>
              </a:ext>
            </a:extLst>
          </p:cNvPr>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r="30735"/>
          <a:stretch/>
        </p:blipFill>
        <p:spPr>
          <a:xfrm>
            <a:off x="721659" y="136525"/>
            <a:ext cx="1567130" cy="720000"/>
          </a:xfrm>
          <a:prstGeom prst="rect">
            <a:avLst/>
          </a:prstGeom>
        </p:spPr>
      </p:pic>
      <p:pic>
        <p:nvPicPr>
          <p:cNvPr id="8" name="Imagen 7">
            <a:extLst>
              <a:ext uri="{FF2B5EF4-FFF2-40B4-BE49-F238E27FC236}">
                <a16:creationId xmlns:a16="http://schemas.microsoft.com/office/drawing/2014/main" xmlns="" id="{8A1E841E-F342-4DA1-95B4-B89B8C6888FE}"/>
              </a:ext>
            </a:extLst>
          </p:cNvPr>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l="21129" t="70998" r="21129" b="8004"/>
          <a:stretch/>
        </p:blipFill>
        <p:spPr>
          <a:xfrm>
            <a:off x="2288789" y="280525"/>
            <a:ext cx="1188000" cy="432000"/>
          </a:xfrm>
          <a:prstGeom prst="rect">
            <a:avLst/>
          </a:prstGeom>
        </p:spPr>
      </p:pic>
      <p:sp>
        <p:nvSpPr>
          <p:cNvPr id="9" name="Rectángulo 8">
            <a:extLst>
              <a:ext uri="{FF2B5EF4-FFF2-40B4-BE49-F238E27FC236}">
                <a16:creationId xmlns:a16="http://schemas.microsoft.com/office/drawing/2014/main" xmlns="" id="{248BC5E1-F61B-4182-AFC1-0FC68CA7C502}"/>
              </a:ext>
            </a:extLst>
          </p:cNvPr>
          <p:cNvSpPr/>
          <p:nvPr userDrawn="1"/>
        </p:nvSpPr>
        <p:spPr>
          <a:xfrm flipV="1">
            <a:off x="39459" y="850942"/>
            <a:ext cx="11880000" cy="72000"/>
          </a:xfrm>
          <a:prstGeom prst="rect">
            <a:avLst/>
          </a:prstGeom>
          <a:gradFill>
            <a:gsLst>
              <a:gs pos="100000">
                <a:schemeClr val="accent3">
                  <a:lumMod val="0"/>
                  <a:lumOff val="100000"/>
                </a:schemeClr>
              </a:gs>
              <a:gs pos="80000">
                <a:schemeClr val="accent3">
                  <a:lumMod val="0"/>
                  <a:lumOff val="100000"/>
                </a:schemeClr>
              </a:gs>
              <a:gs pos="0">
                <a:schemeClr val="bg2">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11" name="Imagen 10">
            <a:extLst>
              <a:ext uri="{FF2B5EF4-FFF2-40B4-BE49-F238E27FC236}">
                <a16:creationId xmlns:a16="http://schemas.microsoft.com/office/drawing/2014/main" xmlns="" id="{C40A2F9D-467A-463F-9C88-DE50FFC0C3F3}"/>
              </a:ext>
            </a:extLst>
          </p:cNvPr>
          <p:cNvPicPr>
            <a:picLocks noChangeAspect="1"/>
          </p:cNvPicPr>
          <p:nvPr userDrawn="1"/>
        </p:nvPicPr>
        <p:blipFill rotWithShape="1">
          <a:blip r:embed="rId4" cstate="print">
            <a:alphaModFix amt="20000"/>
          </a:blip>
          <a:srcRect r="39806" b="39774"/>
          <a:stretch/>
        </p:blipFill>
        <p:spPr>
          <a:xfrm>
            <a:off x="8712947" y="3377104"/>
            <a:ext cx="3479053" cy="3480896"/>
          </a:xfrm>
          <a:prstGeom prst="rect">
            <a:avLst/>
          </a:prstGeom>
        </p:spPr>
      </p:pic>
    </p:spTree>
    <p:extLst>
      <p:ext uri="{BB962C8B-B14F-4D97-AF65-F5344CB8AC3E}">
        <p14:creationId xmlns:p14="http://schemas.microsoft.com/office/powerpoint/2010/main" xmlns="" val="714367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E37B08D3-9B79-4277-BBE6-90677411E6D5}"/>
              </a:ext>
            </a:extLst>
          </p:cNvPr>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r="30735"/>
          <a:stretch/>
        </p:blipFill>
        <p:spPr>
          <a:xfrm>
            <a:off x="721659" y="136525"/>
            <a:ext cx="1567130" cy="720000"/>
          </a:xfrm>
          <a:prstGeom prst="rect">
            <a:avLst/>
          </a:prstGeom>
        </p:spPr>
      </p:pic>
      <p:pic>
        <p:nvPicPr>
          <p:cNvPr id="8" name="Imagen 7">
            <a:extLst>
              <a:ext uri="{FF2B5EF4-FFF2-40B4-BE49-F238E27FC236}">
                <a16:creationId xmlns:a16="http://schemas.microsoft.com/office/drawing/2014/main" xmlns="" id="{29ADDFE7-6526-4CFF-A2F2-11ED2C8FE874}"/>
              </a:ext>
            </a:extLst>
          </p:cNvPr>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l="21129" t="70998" r="21129" b="8004"/>
          <a:stretch/>
        </p:blipFill>
        <p:spPr>
          <a:xfrm>
            <a:off x="2288789" y="280525"/>
            <a:ext cx="1188000" cy="432000"/>
          </a:xfrm>
          <a:prstGeom prst="rect">
            <a:avLst/>
          </a:prstGeom>
        </p:spPr>
      </p:pic>
      <p:sp>
        <p:nvSpPr>
          <p:cNvPr id="9" name="Rectángulo 8">
            <a:extLst>
              <a:ext uri="{FF2B5EF4-FFF2-40B4-BE49-F238E27FC236}">
                <a16:creationId xmlns:a16="http://schemas.microsoft.com/office/drawing/2014/main" xmlns="" id="{BDD24300-051D-46D3-BEEF-3DAB3CBFADE3}"/>
              </a:ext>
            </a:extLst>
          </p:cNvPr>
          <p:cNvSpPr/>
          <p:nvPr userDrawn="1"/>
        </p:nvSpPr>
        <p:spPr>
          <a:xfrm flipV="1">
            <a:off x="39459" y="850942"/>
            <a:ext cx="11880000" cy="72000"/>
          </a:xfrm>
          <a:prstGeom prst="rect">
            <a:avLst/>
          </a:prstGeom>
          <a:gradFill>
            <a:gsLst>
              <a:gs pos="100000">
                <a:schemeClr val="accent3">
                  <a:lumMod val="0"/>
                  <a:lumOff val="100000"/>
                </a:schemeClr>
              </a:gs>
              <a:gs pos="80000">
                <a:schemeClr val="accent3">
                  <a:lumMod val="0"/>
                  <a:lumOff val="100000"/>
                </a:schemeClr>
              </a:gs>
              <a:gs pos="0">
                <a:schemeClr val="bg2">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10" name="Imagen 9">
            <a:extLst>
              <a:ext uri="{FF2B5EF4-FFF2-40B4-BE49-F238E27FC236}">
                <a16:creationId xmlns:a16="http://schemas.microsoft.com/office/drawing/2014/main" xmlns="" id="{29BC2432-E33D-4CEF-A05A-DF68666F1641}"/>
              </a:ext>
            </a:extLst>
          </p:cNvPr>
          <p:cNvPicPr>
            <a:picLocks noChangeAspect="1"/>
          </p:cNvPicPr>
          <p:nvPr userDrawn="1"/>
        </p:nvPicPr>
        <p:blipFill rotWithShape="1">
          <a:blip r:embed="rId4" cstate="print">
            <a:alphaModFix amt="20000"/>
          </a:blip>
          <a:srcRect r="39806" b="39774"/>
          <a:stretch/>
        </p:blipFill>
        <p:spPr>
          <a:xfrm>
            <a:off x="8712947" y="3377104"/>
            <a:ext cx="3479053" cy="3480896"/>
          </a:xfrm>
          <a:prstGeom prst="rect">
            <a:avLst/>
          </a:prstGeom>
        </p:spPr>
      </p:pic>
    </p:spTree>
    <p:extLst>
      <p:ext uri="{BB962C8B-B14F-4D97-AF65-F5344CB8AC3E}">
        <p14:creationId xmlns:p14="http://schemas.microsoft.com/office/powerpoint/2010/main" xmlns="" val="9096215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6C033E36-4A1D-4674-8C06-0A97178947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DD938071-ADA5-4F75-B7CB-847AAFFD05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A199E699-F6FE-4BBB-BCC9-6F7F0FF9F1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1C8274-7E59-4754-8C4A-4353F3262649}" type="datetimeFigureOut">
              <a:rPr lang="es-ES" smtClean="0"/>
              <a:pPr/>
              <a:t>27/04/2025</a:t>
            </a:fld>
            <a:endParaRPr lang="es-ES"/>
          </a:p>
        </p:txBody>
      </p:sp>
      <p:sp>
        <p:nvSpPr>
          <p:cNvPr id="5" name="Marcador de pie de página 4">
            <a:extLst>
              <a:ext uri="{FF2B5EF4-FFF2-40B4-BE49-F238E27FC236}">
                <a16:creationId xmlns:a16="http://schemas.microsoft.com/office/drawing/2014/main" xmlns="" id="{1B8DCB5C-AC80-4429-B2C6-6FCFE219B6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87F5ED28-DF21-4657-B831-A76495D1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F1D7B0-21C5-4FE0-A6A0-1CC75E0A2768}" type="slidenum">
              <a:rPr lang="es-ES" smtClean="0"/>
              <a:pPr/>
              <a:t>‹Nº›</a:t>
            </a:fld>
            <a:endParaRPr lang="es-ES"/>
          </a:p>
        </p:txBody>
      </p:sp>
    </p:spTree>
    <p:extLst>
      <p:ext uri="{BB962C8B-B14F-4D97-AF65-F5344CB8AC3E}">
        <p14:creationId xmlns:p14="http://schemas.microsoft.com/office/powerpoint/2010/main" xmlns="" val="1083246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2BBF4839-C978-4C53-978A-31255AF4346E}"/>
              </a:ext>
            </a:extLst>
          </p:cNvPr>
          <p:cNvSpPr txBox="1"/>
          <p:nvPr/>
        </p:nvSpPr>
        <p:spPr>
          <a:xfrm>
            <a:off x="4533088" y="2723744"/>
            <a:ext cx="6800201" cy="3046988"/>
          </a:xfrm>
          <a:prstGeom prst="rect">
            <a:avLst/>
          </a:prstGeom>
          <a:noFill/>
        </p:spPr>
        <p:txBody>
          <a:bodyPr wrap="square">
            <a:spAutoFit/>
          </a:bodyPr>
          <a:lstStyle/>
          <a:p>
            <a:pPr algn="ctr"/>
            <a:r>
              <a:rPr lang="es-ES" sz="4800" b="1" dirty="0" smtClean="0"/>
              <a:t>Ciclos de Mejora Continua de la Calidad (</a:t>
            </a:r>
            <a:r>
              <a:rPr lang="es-ES" sz="4800" b="1" dirty="0" err="1" smtClean="0"/>
              <a:t>CMCC</a:t>
            </a:r>
            <a:r>
              <a:rPr lang="es-ES" sz="4800" b="1" dirty="0" smtClean="0"/>
              <a:t>) de atención </a:t>
            </a:r>
            <a:br>
              <a:rPr lang="es-ES" sz="4800" b="1" dirty="0" smtClean="0"/>
            </a:br>
            <a:r>
              <a:rPr lang="es-ES" sz="4800" b="1" dirty="0" smtClean="0"/>
              <a:t>materno-infantil</a:t>
            </a:r>
            <a:endParaRPr lang="es-BO" sz="4800" b="1" dirty="0"/>
          </a:p>
        </p:txBody>
      </p:sp>
      <p:sp>
        <p:nvSpPr>
          <p:cNvPr id="4" name="CuadroTexto 3">
            <a:extLst>
              <a:ext uri="{FF2B5EF4-FFF2-40B4-BE49-F238E27FC236}">
                <a16:creationId xmlns:a16="http://schemas.microsoft.com/office/drawing/2014/main" xmlns="" id="{E8FD2315-EAFE-4635-A2A3-388145A74D81}"/>
              </a:ext>
            </a:extLst>
          </p:cNvPr>
          <p:cNvSpPr txBox="1"/>
          <p:nvPr/>
        </p:nvSpPr>
        <p:spPr>
          <a:xfrm>
            <a:off x="2898524" y="5886337"/>
            <a:ext cx="6097772" cy="369332"/>
          </a:xfrm>
          <a:prstGeom prst="rect">
            <a:avLst/>
          </a:prstGeom>
          <a:noFill/>
        </p:spPr>
        <p:txBody>
          <a:bodyPr wrap="square">
            <a:spAutoFit/>
          </a:bodyPr>
          <a:lstStyle/>
          <a:p>
            <a:pPr algn="ctr" fontAlgn="b"/>
            <a:r>
              <a:rPr lang="es-BO" b="1" smtClean="0"/>
              <a:t>ABRIL </a:t>
            </a:r>
            <a:r>
              <a:rPr lang="es-BO" b="1" dirty="0" smtClean="0"/>
              <a:t>2025</a:t>
            </a:r>
            <a:endParaRPr lang="es-BO" sz="1800" b="1" i="0" u="none" strike="noStrike" dirty="0">
              <a:solidFill>
                <a:srgbClr val="000000"/>
              </a:solidFill>
              <a:effectLst/>
              <a:latin typeface="Calibri" panose="020F0502020204030204"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1165860" y="3088958"/>
            <a:ext cx="3276600" cy="2905125"/>
          </a:xfrm>
          <a:prstGeom prst="rect">
            <a:avLst/>
          </a:prstGeom>
          <a:noFill/>
          <a:ln w="9525">
            <a:noFill/>
            <a:miter lim="800000"/>
            <a:headEnd/>
            <a:tailEnd/>
          </a:ln>
          <a:effectLst/>
        </p:spPr>
      </p:pic>
    </p:spTree>
    <p:extLst>
      <p:ext uri="{BB962C8B-B14F-4D97-AF65-F5344CB8AC3E}">
        <p14:creationId xmlns:p14="http://schemas.microsoft.com/office/powerpoint/2010/main" xmlns="" val="3607174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541846"/>
            <a:ext cx="9835065" cy="818266"/>
          </a:xfrm>
        </p:spPr>
        <p:txBody>
          <a:bodyPr/>
          <a:lstStyle/>
          <a:p>
            <a:pPr algn="ctr"/>
            <a:r>
              <a:rPr lang="es-ES" sz="2400" b="1" dirty="0" smtClean="0">
                <a:solidFill>
                  <a:srgbClr val="023C52"/>
                </a:solidFill>
                <a:latin typeface="Verdana" panose="020B0604030504040204" pitchFamily="34" charset="0"/>
                <a:ea typeface="+mn-ea"/>
                <a:cs typeface="+mn-cs"/>
              </a:rPr>
              <a:t>Bolivia: Razón de Mortalidad Materna, </a:t>
            </a:r>
            <a:br>
              <a:rPr lang="es-ES" sz="2400" b="1" dirty="0" smtClean="0">
                <a:solidFill>
                  <a:srgbClr val="023C52"/>
                </a:solidFill>
                <a:latin typeface="Verdana" panose="020B0604030504040204" pitchFamily="34" charset="0"/>
                <a:ea typeface="+mn-ea"/>
                <a:cs typeface="+mn-cs"/>
              </a:rPr>
            </a:br>
            <a:r>
              <a:rPr lang="es-ES" sz="2400" b="1" dirty="0" smtClean="0">
                <a:solidFill>
                  <a:srgbClr val="023C52"/>
                </a:solidFill>
                <a:latin typeface="Verdana" panose="020B0604030504040204" pitchFamily="34" charset="0"/>
                <a:ea typeface="+mn-ea"/>
                <a:cs typeface="+mn-cs"/>
              </a:rPr>
              <a:t>2000 y 2011</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9" name="Imagen 5"/>
          <p:cNvPicPr>
            <a:picLocks noChangeAspect="1"/>
          </p:cNvPicPr>
          <p:nvPr/>
        </p:nvPicPr>
        <p:blipFill rotWithShape="1">
          <a:blip r:embed="rId3" cstate="print">
            <a:extLst>
              <a:ext uri="{28A0092B-C50C-407E-A947-70E740481C1C}">
                <a14:useLocalDpi xmlns="" xmlns:a14="http://schemas.microsoft.com/office/drawing/2010/main" val="0"/>
              </a:ext>
            </a:extLst>
          </a:blip>
          <a:srcRect/>
          <a:stretch/>
        </p:blipFill>
        <p:spPr>
          <a:xfrm>
            <a:off x="1342506" y="1215849"/>
            <a:ext cx="8783320" cy="4953000"/>
          </a:xfrm>
          <a:prstGeom prst="rect">
            <a:avLst/>
          </a:prstGeom>
        </p:spPr>
      </p:pic>
      <p:sp>
        <p:nvSpPr>
          <p:cNvPr id="10" name="CuadroTexto 3"/>
          <p:cNvSpPr txBox="1"/>
          <p:nvPr/>
        </p:nvSpPr>
        <p:spPr>
          <a:xfrm>
            <a:off x="228600" y="6324600"/>
            <a:ext cx="7315200" cy="369332"/>
          </a:xfrm>
          <a:prstGeom prst="rect">
            <a:avLst/>
          </a:prstGeom>
          <a:solidFill>
            <a:srgbClr val="DCFFB9"/>
          </a:solidFill>
        </p:spPr>
        <p:txBody>
          <a:bodyPr wrap="square" rtlCol="0">
            <a:spAutoFit/>
          </a:bodyPr>
          <a:lstStyle/>
          <a:p>
            <a:pPr algn="ctr"/>
            <a:r>
              <a:rPr lang="es-BO" b="1" dirty="0" smtClean="0">
                <a:latin typeface="+mn-lt"/>
              </a:rPr>
              <a:t>Fuente: </a:t>
            </a:r>
            <a:r>
              <a:rPr lang="es-BO" dirty="0" smtClean="0">
                <a:latin typeface="+mn-lt"/>
              </a:rPr>
              <a:t>Estudio Nacional de Muerte Materna 2011, MINSALUD - INE</a:t>
            </a:r>
            <a:endParaRPr lang="es-BO" dirty="0">
              <a:latin typeface="+mn-lt"/>
            </a:endParaRPr>
          </a:p>
        </p:txBody>
      </p:sp>
      <p:pic>
        <p:nvPicPr>
          <p:cNvPr id="11" name="Imagen 1"/>
          <p:cNvPicPr>
            <a:picLocks noChangeAspect="1"/>
          </p:cNvPicPr>
          <p:nvPr/>
        </p:nvPicPr>
        <p:blipFill>
          <a:blip r:embed="rId4" cstate="print"/>
          <a:stretch>
            <a:fillRect/>
          </a:stretch>
        </p:blipFill>
        <p:spPr>
          <a:xfrm>
            <a:off x="10557165" y="4698991"/>
            <a:ext cx="1634836" cy="2159010"/>
          </a:xfrm>
          <a:prstGeom prst="rect">
            <a:avLst/>
          </a:prstGeom>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541846"/>
            <a:ext cx="9835065" cy="818266"/>
          </a:xfrm>
        </p:spPr>
        <p:txBody>
          <a:bodyPr/>
          <a:lstStyle/>
          <a:p>
            <a:pPr algn="ctr"/>
            <a:r>
              <a:rPr lang="es-ES" sz="2400" b="1" dirty="0" smtClean="0">
                <a:solidFill>
                  <a:srgbClr val="023C52"/>
                </a:solidFill>
                <a:latin typeface="Verdana" panose="020B0604030504040204" pitchFamily="34" charset="0"/>
                <a:ea typeface="+mn-ea"/>
                <a:cs typeface="+mn-cs"/>
              </a:rPr>
              <a:t>Causas de Mortalidad Materna, </a:t>
            </a:r>
            <a:br>
              <a:rPr lang="es-ES" sz="2400" b="1" dirty="0" smtClean="0">
                <a:solidFill>
                  <a:srgbClr val="023C52"/>
                </a:solidFill>
                <a:latin typeface="Verdana" panose="020B0604030504040204" pitchFamily="34" charset="0"/>
                <a:ea typeface="+mn-ea"/>
                <a:cs typeface="+mn-cs"/>
              </a:rPr>
            </a:br>
            <a:r>
              <a:rPr lang="es-ES" sz="2400" b="1" dirty="0" smtClean="0">
                <a:solidFill>
                  <a:srgbClr val="023C52"/>
                </a:solidFill>
                <a:latin typeface="Verdana" panose="020B0604030504040204" pitchFamily="34" charset="0"/>
                <a:ea typeface="+mn-ea"/>
                <a:cs typeface="+mn-cs"/>
              </a:rPr>
              <a:t>2000 y 2011</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10" name="CuadroTexto 3"/>
          <p:cNvSpPr txBox="1"/>
          <p:nvPr/>
        </p:nvSpPr>
        <p:spPr>
          <a:xfrm>
            <a:off x="228600" y="6324600"/>
            <a:ext cx="7315200" cy="369332"/>
          </a:xfrm>
          <a:prstGeom prst="rect">
            <a:avLst/>
          </a:prstGeom>
          <a:solidFill>
            <a:srgbClr val="DCFFB9"/>
          </a:solidFill>
        </p:spPr>
        <p:txBody>
          <a:bodyPr wrap="square" rtlCol="0">
            <a:spAutoFit/>
          </a:bodyPr>
          <a:lstStyle/>
          <a:p>
            <a:pPr algn="ctr"/>
            <a:r>
              <a:rPr lang="es-BO" b="1" dirty="0" smtClean="0">
                <a:latin typeface="+mn-lt"/>
              </a:rPr>
              <a:t>Fuente: </a:t>
            </a:r>
            <a:r>
              <a:rPr lang="es-BO" dirty="0" smtClean="0">
                <a:latin typeface="+mn-lt"/>
              </a:rPr>
              <a:t>Estudio Nacional de Muerte Materna 2011, MINSALUD - INE</a:t>
            </a:r>
            <a:endParaRPr lang="es-BO" dirty="0">
              <a:latin typeface="+mn-lt"/>
            </a:endParaRPr>
          </a:p>
        </p:txBody>
      </p:sp>
      <p:pic>
        <p:nvPicPr>
          <p:cNvPr id="11" name="Imagen 1"/>
          <p:cNvPicPr>
            <a:picLocks noChangeAspect="1"/>
          </p:cNvPicPr>
          <p:nvPr/>
        </p:nvPicPr>
        <p:blipFill>
          <a:blip r:embed="rId3" cstate="print"/>
          <a:stretch>
            <a:fillRect/>
          </a:stretch>
        </p:blipFill>
        <p:spPr>
          <a:xfrm>
            <a:off x="10557165" y="4698991"/>
            <a:ext cx="1634836" cy="2159010"/>
          </a:xfrm>
          <a:prstGeom prst="rect">
            <a:avLst/>
          </a:prstGeom>
        </p:spPr>
      </p:pic>
      <p:pic>
        <p:nvPicPr>
          <p:cNvPr id="7" name="Imagen 4"/>
          <p:cNvPicPr>
            <a:picLocks noChangeAspect="1"/>
          </p:cNvPicPr>
          <p:nvPr/>
        </p:nvPicPr>
        <p:blipFill rotWithShape="1">
          <a:blip r:embed="rId4" cstate="print">
            <a:extLst>
              <a:ext uri="{28A0092B-C50C-407E-A947-70E740481C1C}">
                <a14:useLocalDpi xmlns="" xmlns:a14="http://schemas.microsoft.com/office/drawing/2010/main" val="0"/>
              </a:ext>
            </a:extLst>
          </a:blip>
          <a:srcRect/>
          <a:stretch/>
        </p:blipFill>
        <p:spPr>
          <a:xfrm>
            <a:off x="1863437" y="904702"/>
            <a:ext cx="8048621" cy="5409728"/>
          </a:xfrm>
          <a:prstGeom prst="rect">
            <a:avLst/>
          </a:prstGeom>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541846"/>
            <a:ext cx="9835065" cy="818266"/>
          </a:xfrm>
        </p:spPr>
        <p:txBody>
          <a:bodyPr/>
          <a:lstStyle/>
          <a:p>
            <a:pPr algn="ctr"/>
            <a:r>
              <a:rPr lang="es-ES" sz="2400" b="1" dirty="0" smtClean="0">
                <a:solidFill>
                  <a:srgbClr val="023C52"/>
                </a:solidFill>
                <a:latin typeface="Verdana" panose="020B0604030504040204" pitchFamily="34" charset="0"/>
                <a:ea typeface="+mn-ea"/>
                <a:cs typeface="+mn-cs"/>
              </a:rPr>
              <a:t>Causas Directas de Mortalidad Materna, </a:t>
            </a:r>
            <a:br>
              <a:rPr lang="es-ES" sz="2400" b="1" dirty="0" smtClean="0">
                <a:solidFill>
                  <a:srgbClr val="023C52"/>
                </a:solidFill>
                <a:latin typeface="Verdana" panose="020B0604030504040204" pitchFamily="34" charset="0"/>
                <a:ea typeface="+mn-ea"/>
                <a:cs typeface="+mn-cs"/>
              </a:rPr>
            </a:br>
            <a:r>
              <a:rPr lang="es-ES" sz="2400" b="1" dirty="0" smtClean="0">
                <a:solidFill>
                  <a:srgbClr val="023C52"/>
                </a:solidFill>
                <a:latin typeface="Verdana" panose="020B0604030504040204" pitchFamily="34" charset="0"/>
                <a:ea typeface="+mn-ea"/>
                <a:cs typeface="+mn-cs"/>
              </a:rPr>
              <a:t>2000 y 2011</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10" name="CuadroTexto 3"/>
          <p:cNvSpPr txBox="1"/>
          <p:nvPr/>
        </p:nvSpPr>
        <p:spPr>
          <a:xfrm>
            <a:off x="228600" y="6324600"/>
            <a:ext cx="7315200" cy="369332"/>
          </a:xfrm>
          <a:prstGeom prst="rect">
            <a:avLst/>
          </a:prstGeom>
          <a:solidFill>
            <a:srgbClr val="DCFFB9"/>
          </a:solidFill>
        </p:spPr>
        <p:txBody>
          <a:bodyPr wrap="square" rtlCol="0">
            <a:spAutoFit/>
          </a:bodyPr>
          <a:lstStyle/>
          <a:p>
            <a:pPr algn="ctr"/>
            <a:r>
              <a:rPr lang="es-BO" b="1" dirty="0" smtClean="0">
                <a:latin typeface="+mn-lt"/>
              </a:rPr>
              <a:t>Fuente: </a:t>
            </a:r>
            <a:r>
              <a:rPr lang="es-BO" dirty="0" smtClean="0">
                <a:latin typeface="+mn-lt"/>
              </a:rPr>
              <a:t>Estudio Nacional de Muerte Materna 2011, MINSALUD - INE</a:t>
            </a:r>
            <a:endParaRPr lang="es-BO" dirty="0">
              <a:latin typeface="+mn-lt"/>
            </a:endParaRPr>
          </a:p>
        </p:txBody>
      </p:sp>
      <p:pic>
        <p:nvPicPr>
          <p:cNvPr id="11" name="Imagen 1"/>
          <p:cNvPicPr>
            <a:picLocks noChangeAspect="1"/>
          </p:cNvPicPr>
          <p:nvPr/>
        </p:nvPicPr>
        <p:blipFill>
          <a:blip r:embed="rId3" cstate="print"/>
          <a:stretch>
            <a:fillRect/>
          </a:stretch>
        </p:blipFill>
        <p:spPr>
          <a:xfrm>
            <a:off x="10557165" y="4698991"/>
            <a:ext cx="1634836" cy="2159010"/>
          </a:xfrm>
          <a:prstGeom prst="rect">
            <a:avLst/>
          </a:prstGeom>
        </p:spPr>
      </p:pic>
      <p:pic>
        <p:nvPicPr>
          <p:cNvPr id="8" name="Imagen 5"/>
          <p:cNvPicPr>
            <a:picLocks noChangeAspect="1"/>
          </p:cNvPicPr>
          <p:nvPr/>
        </p:nvPicPr>
        <p:blipFill rotWithShape="1">
          <a:blip r:embed="rId4" cstate="print">
            <a:extLst>
              <a:ext uri="{28A0092B-C50C-407E-A947-70E740481C1C}">
                <a14:useLocalDpi xmlns="" xmlns:a14="http://schemas.microsoft.com/office/drawing/2010/main" val="0"/>
              </a:ext>
            </a:extLst>
          </a:blip>
          <a:srcRect/>
          <a:stretch/>
        </p:blipFill>
        <p:spPr>
          <a:xfrm>
            <a:off x="2345575" y="954579"/>
            <a:ext cx="7488833" cy="5328592"/>
          </a:xfrm>
          <a:prstGeom prst="rect">
            <a:avLst/>
          </a:prstGeom>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541846"/>
            <a:ext cx="9835065" cy="818266"/>
          </a:xfrm>
        </p:spPr>
        <p:txBody>
          <a:bodyPr/>
          <a:lstStyle/>
          <a:p>
            <a:pPr algn="ctr"/>
            <a:r>
              <a:rPr lang="es-ES" sz="2400" b="1" dirty="0" smtClean="0">
                <a:solidFill>
                  <a:srgbClr val="023C52"/>
                </a:solidFill>
                <a:latin typeface="Verdana" panose="020B0604030504040204" pitchFamily="34" charset="0"/>
                <a:ea typeface="+mn-ea"/>
                <a:cs typeface="+mn-cs"/>
              </a:rPr>
              <a:t>Causas </a:t>
            </a:r>
            <a:r>
              <a:rPr lang="es-ES" sz="2400" b="1" dirty="0" smtClean="0">
                <a:solidFill>
                  <a:srgbClr val="023C52"/>
                </a:solidFill>
                <a:latin typeface="Verdana" panose="020B0604030504040204" pitchFamily="34" charset="0"/>
                <a:ea typeface="+mn-ea"/>
                <a:cs typeface="+mn-cs"/>
              </a:rPr>
              <a:t>De Discapacidad </a:t>
            </a:r>
            <a:br>
              <a:rPr lang="es-ES" sz="2400" b="1" dirty="0" smtClean="0">
                <a:solidFill>
                  <a:srgbClr val="023C52"/>
                </a:solidFill>
                <a:latin typeface="Verdana" panose="020B0604030504040204" pitchFamily="34" charset="0"/>
                <a:ea typeface="+mn-ea"/>
                <a:cs typeface="+mn-cs"/>
              </a:rPr>
            </a:br>
            <a:r>
              <a:rPr lang="es-ES" sz="2400" b="1" dirty="0" smtClean="0">
                <a:solidFill>
                  <a:srgbClr val="023C52"/>
                </a:solidFill>
                <a:latin typeface="Verdana" panose="020B0604030504040204" pitchFamily="34" charset="0"/>
                <a:ea typeface="+mn-ea"/>
                <a:cs typeface="+mn-cs"/>
              </a:rPr>
              <a:t>Datos 2021</a:t>
            </a:r>
            <a:endParaRPr lang="es-ES" sz="2400" b="1" dirty="0" smtClean="0">
              <a:solidFill>
                <a:srgbClr val="023C52"/>
              </a:solidFill>
              <a:latin typeface="Verdana" panose="020B0604030504040204" pitchFamily="34" charset="0"/>
              <a:ea typeface="+mn-ea"/>
              <a:cs typeface="+mn-cs"/>
            </a:endParaRP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7" name="Picture 2"/>
          <p:cNvPicPr>
            <a:picLocks noGrp="1" noChangeAspect="1" noChangeArrowheads="1"/>
          </p:cNvPicPr>
          <p:nvPr>
            <p:ph idx="1"/>
          </p:nvPr>
        </p:nvPicPr>
        <p:blipFill>
          <a:blip r:embed="rId3" cstate="print"/>
          <a:srcRect/>
          <a:stretch>
            <a:fillRect/>
          </a:stretch>
        </p:blipFill>
        <p:spPr bwMode="auto">
          <a:xfrm>
            <a:off x="292473" y="1448479"/>
            <a:ext cx="11775096" cy="5168451"/>
          </a:xfrm>
          <a:prstGeom prst="rect">
            <a:avLst/>
          </a:prstGeom>
          <a:noFill/>
          <a:ln w="9525">
            <a:noFill/>
            <a:miter lim="800000"/>
            <a:headEnd/>
            <a:tailEnd/>
          </a:ln>
          <a:effectLst/>
        </p:spPr>
      </p:pic>
      <p:sp>
        <p:nvSpPr>
          <p:cNvPr id="9" name="8 Elipse"/>
          <p:cNvSpPr/>
          <p:nvPr/>
        </p:nvSpPr>
        <p:spPr>
          <a:xfrm>
            <a:off x="8212975" y="1479665"/>
            <a:ext cx="2177934" cy="568590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541846"/>
            <a:ext cx="9835065" cy="818266"/>
          </a:xfrm>
        </p:spPr>
        <p:txBody>
          <a:bodyPr/>
          <a:lstStyle/>
          <a:p>
            <a:pPr algn="ctr"/>
            <a:r>
              <a:rPr lang="es-ES" sz="1600" b="1" dirty="0" smtClean="0">
                <a:solidFill>
                  <a:srgbClr val="023C52"/>
                </a:solidFill>
                <a:latin typeface="Verdana" panose="020B0604030504040204" pitchFamily="34" charset="0"/>
                <a:ea typeface="+mn-ea"/>
                <a:cs typeface="+mn-cs"/>
              </a:rPr>
              <a:t>BOLIVIA: Evolución de la mortalidad neonatal , infantil y de la niñez menor de 5 a,</a:t>
            </a:r>
            <a:br>
              <a:rPr lang="es-ES" sz="1600" b="1" dirty="0" smtClean="0">
                <a:solidFill>
                  <a:srgbClr val="023C52"/>
                </a:solidFill>
                <a:latin typeface="Verdana" panose="020B0604030504040204" pitchFamily="34" charset="0"/>
                <a:ea typeface="+mn-ea"/>
                <a:cs typeface="+mn-cs"/>
              </a:rPr>
            </a:br>
            <a:r>
              <a:rPr lang="es-ES" sz="1600" b="1" dirty="0" smtClean="0">
                <a:solidFill>
                  <a:srgbClr val="023C52"/>
                </a:solidFill>
                <a:latin typeface="Verdana" panose="020B0604030504040204" pitchFamily="34" charset="0"/>
                <a:ea typeface="+mn-ea"/>
                <a:cs typeface="+mn-cs"/>
              </a:rPr>
              <a:t>CONSIDERANDO EL quinquenio PREVIO A LA </a:t>
            </a:r>
            <a:r>
              <a:rPr lang="es-ES" sz="1600" b="1" dirty="0" err="1" smtClean="0">
                <a:solidFill>
                  <a:srgbClr val="023C52"/>
                </a:solidFill>
                <a:latin typeface="Verdana" panose="020B0604030504040204" pitchFamily="34" charset="0"/>
                <a:ea typeface="+mn-ea"/>
                <a:cs typeface="+mn-cs"/>
              </a:rPr>
              <a:t>EDSA</a:t>
            </a:r>
            <a:r>
              <a:rPr lang="es-ES" sz="1600" b="1" dirty="0" smtClean="0">
                <a:solidFill>
                  <a:srgbClr val="023C52"/>
                </a:solidFill>
                <a:latin typeface="Verdana" panose="020B0604030504040204" pitchFamily="34" charset="0"/>
                <a:ea typeface="+mn-ea"/>
                <a:cs typeface="+mn-cs"/>
              </a:rPr>
              <a:t> 2016, </a:t>
            </a:r>
            <a:r>
              <a:rPr lang="es-ES" sz="1600" b="1" dirty="0" err="1" smtClean="0">
                <a:solidFill>
                  <a:srgbClr val="023C52"/>
                </a:solidFill>
                <a:latin typeface="Verdana" panose="020B0604030504040204" pitchFamily="34" charset="0"/>
                <a:ea typeface="+mn-ea"/>
                <a:cs typeface="+mn-cs"/>
              </a:rPr>
              <a:t>ENDSA</a:t>
            </a:r>
            <a:r>
              <a:rPr lang="es-ES" sz="1600" b="1" dirty="0" smtClean="0">
                <a:solidFill>
                  <a:srgbClr val="023C52"/>
                </a:solidFill>
                <a:latin typeface="Verdana" panose="020B0604030504040204" pitchFamily="34" charset="0"/>
                <a:ea typeface="+mn-ea"/>
                <a:cs typeface="+mn-cs"/>
              </a:rPr>
              <a:t> 1994, 1998, 2003 Y 2008</a:t>
            </a:r>
            <a:br>
              <a:rPr lang="es-ES" sz="1600" b="1" dirty="0" smtClean="0">
                <a:solidFill>
                  <a:srgbClr val="023C52"/>
                </a:solidFill>
                <a:latin typeface="Verdana" panose="020B0604030504040204" pitchFamily="34" charset="0"/>
                <a:ea typeface="+mn-ea"/>
                <a:cs typeface="+mn-cs"/>
              </a:rPr>
            </a:br>
            <a:r>
              <a:rPr lang="es-ES" sz="1600" b="1" dirty="0" smtClean="0">
                <a:solidFill>
                  <a:srgbClr val="023C52"/>
                </a:solidFill>
                <a:latin typeface="Verdana" panose="020B0604030504040204" pitchFamily="34" charset="0"/>
                <a:ea typeface="+mn-ea"/>
                <a:cs typeface="+mn-cs"/>
              </a:rPr>
              <a:t>(Tasas por 1.000 nacidos vivos)</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10" name="CuadroTexto 3"/>
          <p:cNvSpPr txBox="1"/>
          <p:nvPr/>
        </p:nvSpPr>
        <p:spPr>
          <a:xfrm>
            <a:off x="228600" y="6324600"/>
            <a:ext cx="7315200" cy="369332"/>
          </a:xfrm>
          <a:prstGeom prst="rect">
            <a:avLst/>
          </a:prstGeom>
          <a:solidFill>
            <a:srgbClr val="DCFFB9"/>
          </a:solidFill>
        </p:spPr>
        <p:txBody>
          <a:bodyPr wrap="square" rtlCol="0">
            <a:spAutoFit/>
          </a:bodyPr>
          <a:lstStyle/>
          <a:p>
            <a:pPr algn="ctr"/>
            <a:r>
              <a:rPr lang="es-BO" b="1" dirty="0" smtClean="0"/>
              <a:t>Fuente: </a:t>
            </a:r>
            <a:r>
              <a:rPr lang="es-BO" dirty="0" smtClean="0"/>
              <a:t>Instituto Nacional de Estadística - EDSA 2016</a:t>
            </a:r>
            <a:endParaRPr lang="es-BO" dirty="0"/>
          </a:p>
        </p:txBody>
      </p:sp>
      <p:pic>
        <p:nvPicPr>
          <p:cNvPr id="7" name="Imagen 3"/>
          <p:cNvPicPr>
            <a:picLocks noChangeAspect="1"/>
          </p:cNvPicPr>
          <p:nvPr/>
        </p:nvPicPr>
        <p:blipFill>
          <a:blip r:embed="rId3" cstate="print"/>
          <a:stretch>
            <a:fillRect/>
          </a:stretch>
        </p:blipFill>
        <p:spPr>
          <a:xfrm>
            <a:off x="1392382" y="1679171"/>
            <a:ext cx="8610600" cy="4529872"/>
          </a:xfrm>
          <a:prstGeom prst="rect">
            <a:avLst/>
          </a:prstGeom>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541846"/>
            <a:ext cx="9835065" cy="818266"/>
          </a:xfrm>
        </p:spPr>
        <p:txBody>
          <a:bodyPr/>
          <a:lstStyle/>
          <a:p>
            <a:pPr algn="ctr"/>
            <a:r>
              <a:rPr lang="es-ES" sz="1800" b="1" dirty="0" smtClean="0">
                <a:solidFill>
                  <a:srgbClr val="023C52"/>
                </a:solidFill>
                <a:latin typeface="Verdana" panose="020B0604030504040204" pitchFamily="34" charset="0"/>
                <a:ea typeface="+mn-ea"/>
                <a:cs typeface="+mn-cs"/>
              </a:rPr>
              <a:t>Bolivia: Causas de Mortalidad Neonatal en Hospitales</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10" name="CuadroTexto 3"/>
          <p:cNvSpPr txBox="1"/>
          <p:nvPr/>
        </p:nvSpPr>
        <p:spPr>
          <a:xfrm>
            <a:off x="2489662" y="6241472"/>
            <a:ext cx="7315200" cy="369332"/>
          </a:xfrm>
          <a:prstGeom prst="rect">
            <a:avLst/>
          </a:prstGeom>
          <a:solidFill>
            <a:srgbClr val="DCFFB9"/>
          </a:solidFill>
        </p:spPr>
        <p:txBody>
          <a:bodyPr wrap="square" rtlCol="0">
            <a:spAutoFit/>
          </a:bodyPr>
          <a:lstStyle/>
          <a:p>
            <a:pPr algn="ctr"/>
            <a:r>
              <a:rPr lang="es-BO" b="1" dirty="0" smtClean="0"/>
              <a:t>Fuente: </a:t>
            </a:r>
            <a:r>
              <a:rPr lang="es-BO" dirty="0" smtClean="0"/>
              <a:t>OPS – OMS 2006</a:t>
            </a:r>
            <a:endParaRPr lang="es-BO" dirty="0"/>
          </a:p>
        </p:txBody>
      </p:sp>
      <p:pic>
        <p:nvPicPr>
          <p:cNvPr id="1026" name="Picture 2"/>
          <p:cNvPicPr>
            <a:picLocks noChangeAspect="1" noChangeArrowheads="1"/>
          </p:cNvPicPr>
          <p:nvPr/>
        </p:nvPicPr>
        <p:blipFill>
          <a:blip r:embed="rId3" cstate="print"/>
          <a:srcRect/>
          <a:stretch>
            <a:fillRect/>
          </a:stretch>
        </p:blipFill>
        <p:spPr bwMode="auto">
          <a:xfrm>
            <a:off x="2955435" y="1282498"/>
            <a:ext cx="6210549" cy="4752542"/>
          </a:xfrm>
          <a:prstGeom prst="rect">
            <a:avLst/>
          </a:prstGeom>
          <a:noFill/>
          <a:ln w="9525">
            <a:noFill/>
            <a:miter lim="800000"/>
            <a:headEnd/>
            <a:tailEnd/>
          </a:ln>
          <a:effectLst/>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774602"/>
            <a:ext cx="9835065" cy="818266"/>
          </a:xfrm>
        </p:spPr>
        <p:txBody>
          <a:bodyPr/>
          <a:lstStyle/>
          <a:p>
            <a:pPr algn="ctr"/>
            <a:r>
              <a:rPr lang="es-ES" sz="2400" b="1" dirty="0" smtClean="0">
                <a:solidFill>
                  <a:srgbClr val="023C52"/>
                </a:solidFill>
                <a:latin typeface="Verdana" panose="020B0604030504040204" pitchFamily="34" charset="0"/>
                <a:ea typeface="+mn-ea"/>
                <a:cs typeface="+mn-cs"/>
              </a:rPr>
              <a:t>Bolivia: Causas de Mortalidad Neonatal en Comunidad</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10" name="CuadroTexto 3"/>
          <p:cNvSpPr txBox="1"/>
          <p:nvPr/>
        </p:nvSpPr>
        <p:spPr>
          <a:xfrm>
            <a:off x="2489662" y="6241472"/>
            <a:ext cx="7315200" cy="369332"/>
          </a:xfrm>
          <a:prstGeom prst="rect">
            <a:avLst/>
          </a:prstGeom>
          <a:solidFill>
            <a:srgbClr val="DCFFB9"/>
          </a:solidFill>
        </p:spPr>
        <p:txBody>
          <a:bodyPr wrap="square" rtlCol="0">
            <a:spAutoFit/>
          </a:bodyPr>
          <a:lstStyle/>
          <a:p>
            <a:pPr algn="ctr"/>
            <a:r>
              <a:rPr lang="es-BO" b="1" dirty="0" smtClean="0"/>
              <a:t>Fuente: </a:t>
            </a:r>
            <a:r>
              <a:rPr lang="es-BO" dirty="0" err="1" smtClean="0"/>
              <a:t>MSH</a:t>
            </a:r>
            <a:r>
              <a:rPr lang="es-BO" dirty="0" smtClean="0"/>
              <a:t> – </a:t>
            </a:r>
            <a:r>
              <a:rPr lang="es-BO" dirty="0" err="1" smtClean="0"/>
              <a:t>SNL</a:t>
            </a:r>
            <a:r>
              <a:rPr lang="es-BO" dirty="0" smtClean="0"/>
              <a:t> 2004</a:t>
            </a:r>
            <a:endParaRPr lang="es-BO" dirty="0"/>
          </a:p>
        </p:txBody>
      </p:sp>
      <p:pic>
        <p:nvPicPr>
          <p:cNvPr id="6" name="Imagen 5"/>
          <p:cNvPicPr>
            <a:picLocks noChangeAspect="1"/>
          </p:cNvPicPr>
          <p:nvPr/>
        </p:nvPicPr>
        <p:blipFill>
          <a:blip r:embed="rId3" cstate="print"/>
          <a:stretch>
            <a:fillRect/>
          </a:stretch>
        </p:blipFill>
        <p:spPr>
          <a:xfrm>
            <a:off x="3046614" y="1546167"/>
            <a:ext cx="6705600" cy="4564639"/>
          </a:xfrm>
          <a:prstGeom prst="rect">
            <a:avLst/>
          </a:prstGeom>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8324" y="259213"/>
            <a:ext cx="9835065" cy="818266"/>
          </a:xfrm>
        </p:spPr>
        <p:txBody>
          <a:bodyPr/>
          <a:lstStyle/>
          <a:p>
            <a:pPr algn="ctr"/>
            <a:r>
              <a:rPr lang="es-ES" sz="3200" b="1" dirty="0" smtClean="0">
                <a:solidFill>
                  <a:srgbClr val="023C52"/>
                </a:solidFill>
                <a:latin typeface="Verdana" panose="020B0604030504040204" pitchFamily="34" charset="0"/>
                <a:ea typeface="+mn-ea"/>
                <a:cs typeface="+mn-cs"/>
              </a:rPr>
              <a:t>QUÉ ES CALIDAD</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7" name="6 Rectángulo"/>
          <p:cNvSpPr/>
          <p:nvPr/>
        </p:nvSpPr>
        <p:spPr>
          <a:xfrm>
            <a:off x="382386" y="1626307"/>
            <a:ext cx="5370022" cy="5078313"/>
          </a:xfrm>
          <a:prstGeom prst="rect">
            <a:avLst/>
          </a:prstGeom>
        </p:spPr>
        <p:txBody>
          <a:bodyPr wrap="square">
            <a:spAutoFit/>
          </a:bodyPr>
          <a:lstStyle/>
          <a:p>
            <a:pPr algn="just"/>
            <a:r>
              <a:rPr lang="es-BO" sz="3600" dirty="0" smtClean="0">
                <a:solidFill>
                  <a:srgbClr val="000000"/>
                </a:solidFill>
              </a:rPr>
              <a:t>“Es el grado en el que un conjunto de características inherentes cumple con los requisitos”</a:t>
            </a:r>
          </a:p>
          <a:p>
            <a:pPr algn="just"/>
            <a:r>
              <a:rPr lang="es-BO" sz="3600" dirty="0" smtClean="0">
                <a:solidFill>
                  <a:srgbClr val="000000"/>
                </a:solidFill>
              </a:rPr>
              <a:t>Entendiéndose por </a:t>
            </a:r>
            <a:r>
              <a:rPr lang="es-BO" sz="3600" b="1" dirty="0" smtClean="0">
                <a:solidFill>
                  <a:srgbClr val="FF0000"/>
                </a:solidFill>
              </a:rPr>
              <a:t>requisito</a:t>
            </a:r>
            <a:r>
              <a:rPr lang="es-BO" sz="3600" dirty="0" smtClean="0">
                <a:solidFill>
                  <a:srgbClr val="000000"/>
                </a:solidFill>
              </a:rPr>
              <a:t> la “necesidad o expectativa establecida, generalmente implícita u obligatoria”</a:t>
            </a:r>
            <a:endParaRPr lang="es-BO" sz="3600" dirty="0"/>
          </a:p>
        </p:txBody>
      </p:sp>
      <p:sp>
        <p:nvSpPr>
          <p:cNvPr id="8" name="7 Rectángulo"/>
          <p:cNvSpPr/>
          <p:nvPr/>
        </p:nvSpPr>
        <p:spPr>
          <a:xfrm>
            <a:off x="5841076" y="1285750"/>
            <a:ext cx="6096000" cy="5466112"/>
          </a:xfrm>
          <a:prstGeom prst="rect">
            <a:avLst/>
          </a:prstGeom>
          <a:solidFill>
            <a:schemeClr val="accent4">
              <a:lumMod val="20000"/>
              <a:lumOff val="80000"/>
            </a:schemeClr>
          </a:solidFill>
        </p:spPr>
        <p:txBody>
          <a:bodyPr>
            <a:spAutoFit/>
          </a:bodyPr>
          <a:lstStyle/>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Hacer lo correcto, en forma correcta </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A tiempo, todo el tiempo</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Desde la primera vez</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Mejorando siempre</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Innovando siempre y</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Siempre satisfaciendo a nuestros clientes</a:t>
            </a:r>
            <a:endParaRPr kumimoji="1" lang="es-GT" sz="3600" i="1" dirty="0">
              <a:cs typeface="Arial" charset="0"/>
            </a:endParaRPr>
          </a:p>
        </p:txBody>
      </p:sp>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8324" y="259213"/>
            <a:ext cx="9835065" cy="818266"/>
          </a:xfrm>
        </p:spPr>
        <p:txBody>
          <a:bodyPr/>
          <a:lstStyle/>
          <a:p>
            <a:pPr algn="ctr"/>
            <a:r>
              <a:rPr lang="es-ES" sz="3200" b="1" dirty="0" smtClean="0">
                <a:solidFill>
                  <a:srgbClr val="023C52"/>
                </a:solidFill>
                <a:latin typeface="Verdana" panose="020B0604030504040204" pitchFamily="34" charset="0"/>
                <a:ea typeface="+mn-ea"/>
                <a:cs typeface="+mn-cs"/>
              </a:rPr>
              <a:t>QUÉ ES CALIDAD</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7" name="6 Rectángulo"/>
          <p:cNvSpPr/>
          <p:nvPr/>
        </p:nvSpPr>
        <p:spPr>
          <a:xfrm>
            <a:off x="382386" y="1626307"/>
            <a:ext cx="5370022" cy="5078313"/>
          </a:xfrm>
          <a:prstGeom prst="rect">
            <a:avLst/>
          </a:prstGeom>
        </p:spPr>
        <p:txBody>
          <a:bodyPr wrap="square">
            <a:spAutoFit/>
          </a:bodyPr>
          <a:lstStyle/>
          <a:p>
            <a:pPr algn="just"/>
            <a:r>
              <a:rPr lang="es-BO" sz="3600" dirty="0" smtClean="0">
                <a:solidFill>
                  <a:srgbClr val="000000"/>
                </a:solidFill>
              </a:rPr>
              <a:t>“Es el grado en el que un conjunto de características inherentes cumple con los requisitos”</a:t>
            </a:r>
          </a:p>
          <a:p>
            <a:pPr algn="just"/>
            <a:r>
              <a:rPr lang="es-BO" sz="3600" dirty="0" smtClean="0">
                <a:solidFill>
                  <a:srgbClr val="000000"/>
                </a:solidFill>
              </a:rPr>
              <a:t>Entendiéndose por </a:t>
            </a:r>
            <a:r>
              <a:rPr lang="es-BO" sz="3600" b="1" dirty="0" smtClean="0">
                <a:solidFill>
                  <a:srgbClr val="FF0000"/>
                </a:solidFill>
              </a:rPr>
              <a:t>requisito</a:t>
            </a:r>
            <a:r>
              <a:rPr lang="es-BO" sz="3600" dirty="0" smtClean="0">
                <a:solidFill>
                  <a:srgbClr val="000000"/>
                </a:solidFill>
              </a:rPr>
              <a:t> la “necesidad o expectativa establecida, generalmente implícita u obligatoria”</a:t>
            </a:r>
            <a:endParaRPr lang="es-BO" sz="3600" dirty="0"/>
          </a:p>
        </p:txBody>
      </p:sp>
      <p:sp>
        <p:nvSpPr>
          <p:cNvPr id="8" name="7 Rectángulo"/>
          <p:cNvSpPr/>
          <p:nvPr/>
        </p:nvSpPr>
        <p:spPr>
          <a:xfrm>
            <a:off x="5841076" y="1285750"/>
            <a:ext cx="6096000" cy="5466112"/>
          </a:xfrm>
          <a:prstGeom prst="rect">
            <a:avLst/>
          </a:prstGeom>
          <a:solidFill>
            <a:schemeClr val="accent4">
              <a:lumMod val="20000"/>
              <a:lumOff val="80000"/>
            </a:schemeClr>
          </a:solidFill>
        </p:spPr>
        <p:txBody>
          <a:bodyPr>
            <a:spAutoFit/>
          </a:bodyPr>
          <a:lstStyle/>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Hacer lo correcto, en forma correcta </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A tiempo, todo el tiempo</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Desde la primera vez</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Mejorando siempre</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Innovando siempre y</a:t>
            </a:r>
          </a:p>
          <a:p>
            <a:pPr marL="800100" lvl="1" indent="-342900" eaLnBrk="0" hangingPunct="0">
              <a:lnSpc>
                <a:spcPct val="90000"/>
              </a:lnSpc>
              <a:spcBef>
                <a:spcPct val="50000"/>
              </a:spcBef>
              <a:buClr>
                <a:schemeClr val="tx1"/>
              </a:buClr>
              <a:buFont typeface="Wingdings" panose="05000000000000000000" pitchFamily="2" charset="2"/>
              <a:buChar char="§"/>
              <a:tabLst>
                <a:tab pos="4098925" algn="l"/>
              </a:tabLst>
              <a:defRPr/>
            </a:pPr>
            <a:r>
              <a:rPr kumimoji="1" lang="es-ES_tradnl" sz="3600" dirty="0" smtClean="0">
                <a:cs typeface="Arial" charset="0"/>
              </a:rPr>
              <a:t> Siempre satisfaciendo a nuestros clientes</a:t>
            </a:r>
            <a:endParaRPr kumimoji="1" lang="es-GT" sz="3600" i="1" dirty="0">
              <a:cs typeface="Arial" charset="0"/>
            </a:endParaRPr>
          </a:p>
        </p:txBody>
      </p:sp>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8324" y="259213"/>
            <a:ext cx="9835065" cy="818266"/>
          </a:xfrm>
        </p:spPr>
        <p:txBody>
          <a:bodyPr/>
          <a:lstStyle/>
          <a:p>
            <a:pPr algn="ctr"/>
            <a:r>
              <a:rPr lang="es-ES" sz="3200" b="1" dirty="0" smtClean="0">
                <a:solidFill>
                  <a:srgbClr val="023C52"/>
                </a:solidFill>
                <a:latin typeface="Verdana" panose="020B0604030504040204" pitchFamily="34" charset="0"/>
                <a:ea typeface="+mn-ea"/>
                <a:cs typeface="+mn-cs"/>
              </a:rPr>
              <a:t>QUÉ ES CALIDAD EN SALUD</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7" name="6 Rectángulo"/>
          <p:cNvSpPr/>
          <p:nvPr/>
        </p:nvSpPr>
        <p:spPr>
          <a:xfrm>
            <a:off x="382385" y="1626307"/>
            <a:ext cx="10490661" cy="4358116"/>
          </a:xfrm>
          <a:prstGeom prst="rect">
            <a:avLst/>
          </a:prstGeom>
        </p:spPr>
        <p:txBody>
          <a:bodyPr wrap="square">
            <a:spAutoFit/>
          </a:bodyPr>
          <a:lstStyle/>
          <a:p>
            <a:pPr indent="0" algn="just">
              <a:lnSpc>
                <a:spcPct val="90000"/>
              </a:lnSpc>
              <a:buNone/>
            </a:pPr>
            <a:r>
              <a:rPr lang="es-ES_tradnl" altLang="es-BO" sz="4400" dirty="0" smtClean="0"/>
              <a:t>La calidad, incluyendo la seguridad del paciente, es una </a:t>
            </a:r>
            <a:r>
              <a:rPr lang="es-ES_tradnl" altLang="es-BO" sz="4400" b="1" dirty="0" smtClean="0">
                <a:solidFill>
                  <a:srgbClr val="FF0000"/>
                </a:solidFill>
              </a:rPr>
              <a:t>cualidad de la atención sanitaria esencial </a:t>
            </a:r>
            <a:r>
              <a:rPr lang="es-ES_tradnl" altLang="es-BO" sz="4400" dirty="0" smtClean="0"/>
              <a:t>para:</a:t>
            </a:r>
          </a:p>
          <a:p>
            <a:pPr marL="914400" indent="-571500" algn="just">
              <a:lnSpc>
                <a:spcPct val="90000"/>
              </a:lnSpc>
              <a:buFont typeface="Arial" pitchFamily="34" charset="0"/>
              <a:buChar char="•"/>
            </a:pPr>
            <a:r>
              <a:rPr lang="es-ES_tradnl" altLang="es-BO" sz="4400" dirty="0" smtClean="0"/>
              <a:t>Conseguir objetivos en salud</a:t>
            </a:r>
          </a:p>
          <a:p>
            <a:pPr marL="914400" indent="-571500" algn="just">
              <a:lnSpc>
                <a:spcPct val="90000"/>
              </a:lnSpc>
              <a:buFont typeface="Arial" pitchFamily="34" charset="0"/>
              <a:buChar char="•"/>
            </a:pPr>
            <a:r>
              <a:rPr lang="es-ES_tradnl" altLang="es-BO" sz="4400" dirty="0" smtClean="0"/>
              <a:t>Mejorar la salud de la población </a:t>
            </a:r>
          </a:p>
          <a:p>
            <a:pPr marL="914400" indent="-571500" algn="just">
              <a:lnSpc>
                <a:spcPct val="90000"/>
              </a:lnSpc>
              <a:buFont typeface="Arial" pitchFamily="34" charset="0"/>
              <a:buChar char="•"/>
            </a:pPr>
            <a:r>
              <a:rPr lang="es-ES_tradnl" altLang="es-BO" sz="4400" dirty="0" smtClean="0"/>
              <a:t>Garantizar un futuro sostenible del sistema de salud.</a:t>
            </a:r>
            <a:r>
              <a:rPr lang="en-US" altLang="es-BO" sz="4400" dirty="0" smtClean="0"/>
              <a:t> </a:t>
            </a:r>
            <a:endParaRPr lang="es-ES_tradnl" altLang="es-BO" sz="4400" dirty="0" smtClean="0"/>
          </a:p>
        </p:txBody>
      </p:sp>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8324" y="259213"/>
            <a:ext cx="9835065" cy="818266"/>
          </a:xfrm>
        </p:spPr>
        <p:txBody>
          <a:bodyPr/>
          <a:lstStyle/>
          <a:p>
            <a:pPr algn="ctr"/>
            <a:r>
              <a:rPr lang="es-ES" sz="3200" b="1" dirty="0" smtClean="0">
                <a:solidFill>
                  <a:srgbClr val="023C52"/>
                </a:solidFill>
                <a:latin typeface="Verdana" panose="020B0604030504040204" pitchFamily="34" charset="0"/>
                <a:ea typeface="+mn-ea"/>
                <a:cs typeface="+mn-cs"/>
              </a:rPr>
              <a:t>DIMENSIONES DE LA CALIDAD</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graphicFrame>
        <p:nvGraphicFramePr>
          <p:cNvPr id="5" name="Diagrama 1"/>
          <p:cNvGraphicFramePr/>
          <p:nvPr>
            <p:extLst/>
          </p:nvPr>
        </p:nvGraphicFramePr>
        <p:xfrm>
          <a:off x="1651461" y="1370215"/>
          <a:ext cx="8610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8324" y="259213"/>
            <a:ext cx="9835065" cy="818266"/>
          </a:xfrm>
        </p:spPr>
        <p:txBody>
          <a:bodyPr/>
          <a:lstStyle/>
          <a:p>
            <a:pPr algn="ctr"/>
            <a:r>
              <a:rPr lang="es-ES" sz="3200" b="1" dirty="0" smtClean="0">
                <a:solidFill>
                  <a:srgbClr val="023C52"/>
                </a:solidFill>
                <a:latin typeface="Verdana" panose="020B0604030504040204" pitchFamily="34" charset="0"/>
                <a:ea typeface="+mn-ea"/>
                <a:cs typeface="+mn-cs"/>
              </a:rPr>
              <a:t>PARA LOGRAR LA CALIDAD SE NECESITA</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2050" name="Picture 2"/>
          <p:cNvPicPr>
            <a:picLocks noChangeAspect="1" noChangeArrowheads="1"/>
          </p:cNvPicPr>
          <p:nvPr/>
        </p:nvPicPr>
        <p:blipFill>
          <a:blip r:embed="rId3" cstate="print"/>
          <a:srcRect/>
          <a:stretch>
            <a:fillRect/>
          </a:stretch>
        </p:blipFill>
        <p:spPr bwMode="auto">
          <a:xfrm>
            <a:off x="1461915" y="1004455"/>
            <a:ext cx="9386709" cy="5479472"/>
          </a:xfrm>
          <a:prstGeom prst="rect">
            <a:avLst/>
          </a:prstGeom>
          <a:noFill/>
          <a:ln w="9525">
            <a:noFill/>
            <a:miter lim="800000"/>
            <a:headEnd/>
            <a:tailEnd/>
          </a:ln>
          <a:effectLst/>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1" y="608348"/>
            <a:ext cx="9835065" cy="818266"/>
          </a:xfrm>
        </p:spPr>
        <p:txBody>
          <a:bodyPr/>
          <a:lstStyle/>
          <a:p>
            <a:pPr algn="ctr"/>
            <a:r>
              <a:rPr lang="es-ES" sz="3200" b="1" dirty="0" smtClean="0">
                <a:solidFill>
                  <a:srgbClr val="023C52"/>
                </a:solidFill>
                <a:latin typeface="Verdana" panose="020B0604030504040204" pitchFamily="34" charset="0"/>
                <a:ea typeface="+mn-ea"/>
                <a:cs typeface="+mn-cs"/>
              </a:rPr>
              <a:t>GARANTÍA Y MEJORA DE LA CALIDAD</a:t>
            </a: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5" name="4 Rectángulo"/>
          <p:cNvSpPr/>
          <p:nvPr/>
        </p:nvSpPr>
        <p:spPr>
          <a:xfrm>
            <a:off x="349136" y="1285554"/>
            <a:ext cx="6068289" cy="4573560"/>
          </a:xfrm>
          <a:prstGeom prst="rect">
            <a:avLst/>
          </a:prstGeom>
        </p:spPr>
        <p:txBody>
          <a:bodyPr wrap="square">
            <a:spAutoFit/>
          </a:bodyPr>
          <a:lstStyle/>
          <a:p>
            <a:pPr algn="just">
              <a:lnSpc>
                <a:spcPct val="130000"/>
              </a:lnSpc>
            </a:pPr>
            <a:r>
              <a:rPr lang="es-MX" altLang="es-BO" sz="2800" b="1" dirty="0" smtClean="0"/>
              <a:t>	</a:t>
            </a:r>
            <a:r>
              <a:rPr lang="es-ES" altLang="es-BO" sz="2800" b="1" dirty="0" smtClean="0"/>
              <a:t>Conjunto de acciones que deliberada y sistemáticamente se llevan a cabo para fijar normas, vigilar y mejorar el desempeño, en forma continua y cíclica de manera que la atención prestada sea efectiva, eficaz y segura, orientándose a la satisfacción del usuario.”</a:t>
            </a:r>
          </a:p>
        </p:txBody>
      </p:sp>
      <p:pic>
        <p:nvPicPr>
          <p:cNvPr id="3074" name="Picture 2"/>
          <p:cNvPicPr>
            <a:picLocks noChangeAspect="1" noChangeArrowheads="1"/>
          </p:cNvPicPr>
          <p:nvPr/>
        </p:nvPicPr>
        <p:blipFill>
          <a:blip r:embed="rId3" cstate="print"/>
          <a:srcRect/>
          <a:stretch>
            <a:fillRect/>
          </a:stretch>
        </p:blipFill>
        <p:spPr bwMode="auto">
          <a:xfrm>
            <a:off x="6517178" y="1264660"/>
            <a:ext cx="5438862" cy="4836882"/>
          </a:xfrm>
          <a:prstGeom prst="rect">
            <a:avLst/>
          </a:prstGeom>
          <a:noFill/>
          <a:ln w="9525">
            <a:noFill/>
            <a:miter lim="800000"/>
            <a:headEnd/>
            <a:tailEnd/>
          </a:ln>
          <a:effectLst/>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8324" y="259213"/>
            <a:ext cx="9835065" cy="818266"/>
          </a:xfrm>
        </p:spPr>
        <p:txBody>
          <a:bodyPr/>
          <a:lstStyle/>
          <a:p>
            <a:pPr algn="ctr"/>
            <a:r>
              <a:rPr lang="es-ES" sz="3200" b="1" dirty="0" smtClean="0">
                <a:solidFill>
                  <a:srgbClr val="023C52"/>
                </a:solidFill>
                <a:latin typeface="Verdana" panose="020B0604030504040204" pitchFamily="34" charset="0"/>
                <a:ea typeface="+mn-ea"/>
                <a:cs typeface="+mn-cs"/>
              </a:rPr>
              <a:t>GARANTÍA Y MEJORA DELA </a:t>
            </a:r>
            <a:r>
              <a:rPr lang="es-ES" sz="3200" b="1" dirty="0" err="1" smtClean="0">
                <a:solidFill>
                  <a:srgbClr val="023C52"/>
                </a:solidFill>
                <a:latin typeface="Verdana" panose="020B0604030504040204" pitchFamily="34" charset="0"/>
                <a:ea typeface="+mn-ea"/>
                <a:cs typeface="+mn-cs"/>
              </a:rPr>
              <a:t>CALIDDA</a:t>
            </a:r>
            <a:endParaRPr lang="es-ES" sz="3200" b="1" dirty="0" smtClean="0">
              <a:solidFill>
                <a:srgbClr val="023C52"/>
              </a:solidFill>
              <a:latin typeface="Verdana" panose="020B0604030504040204" pitchFamily="34" charset="0"/>
              <a:ea typeface="+mn-ea"/>
              <a:cs typeface="+mn-cs"/>
            </a:endParaRP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5" name="Rectangle 3"/>
          <p:cNvSpPr txBox="1">
            <a:spLocks noChangeArrowheads="1"/>
          </p:cNvSpPr>
          <p:nvPr/>
        </p:nvSpPr>
        <p:spPr>
          <a:xfrm>
            <a:off x="685799" y="1752600"/>
            <a:ext cx="9887989" cy="4114800"/>
          </a:xfrm>
          <a:prstGeom prst="rect">
            <a:avLst/>
          </a:prstGeom>
        </p:spPr>
        <p:txBody>
          <a:bodyPr vert="horz" lIns="91440" tIns="45720" rIns="91440" bIns="45720" rtlCol="0">
            <a:noAutofit/>
          </a:bodyPr>
          <a:lstStyle/>
          <a:p>
            <a:pPr marL="228600" marR="0" lvl="0" indent="-228600" algn="just" defTabSz="914400" rtl="0" eaLnBrk="1" fontAlgn="auto" latinLnBrk="0" hangingPunct="1">
              <a:lnSpc>
                <a:spcPct val="130000"/>
              </a:lnSpc>
              <a:spcBef>
                <a:spcPts val="1000"/>
              </a:spcBef>
              <a:spcAft>
                <a:spcPts val="0"/>
              </a:spcAft>
              <a:buClrTx/>
              <a:buSzTx/>
              <a:buFontTx/>
              <a:buNone/>
              <a:tabLst/>
              <a:defRPr/>
            </a:pPr>
            <a:r>
              <a:rPr kumimoji="0" lang="es-MX" altLang="es-BO" sz="2800" b="1" i="1" u="none" strike="noStrike" kern="1200" cap="none" spc="0" normalizeH="0" baseline="0" noProof="0" dirty="0" smtClean="0">
                <a:ln>
                  <a:noFill/>
                </a:ln>
                <a:solidFill>
                  <a:schemeClr val="tx1"/>
                </a:solidFill>
                <a:effectLst/>
                <a:uLnTx/>
                <a:uFillTx/>
                <a:latin typeface="+mn-lt"/>
                <a:ea typeface="+mn-ea"/>
                <a:cs typeface="+mn-cs"/>
              </a:rPr>
              <a:t>	</a:t>
            </a:r>
            <a:r>
              <a:rPr kumimoji="0" lang="es-ES" altLang="es-BO" sz="3200" b="1" i="0" u="none" strike="noStrike" kern="1200" cap="none" spc="0" normalizeH="0" baseline="0" noProof="0" dirty="0" smtClean="0">
                <a:ln>
                  <a:noFill/>
                </a:ln>
                <a:solidFill>
                  <a:schemeClr val="tx1"/>
                </a:solidFill>
                <a:effectLst/>
                <a:uLnTx/>
                <a:uFillTx/>
                <a:latin typeface="+mn-lt"/>
                <a:ea typeface="+mn-ea"/>
                <a:cs typeface="+mn-cs"/>
              </a:rPr>
              <a:t>Implica  el desarrollo e implementación de los procesos:</a:t>
            </a:r>
          </a:p>
          <a:p>
            <a:pPr marL="228600" marR="0" lvl="0" indent="-228600" algn="just" defTabSz="914400" rtl="0" eaLnBrk="1" fontAlgn="auto" latinLnBrk="0" hangingPunct="1">
              <a:lnSpc>
                <a:spcPct val="130000"/>
              </a:lnSpc>
              <a:spcBef>
                <a:spcPts val="1000"/>
              </a:spcBef>
              <a:spcAft>
                <a:spcPts val="0"/>
              </a:spcAft>
              <a:buClrTx/>
              <a:buSzTx/>
              <a:buFontTx/>
              <a:buNone/>
              <a:tabLst/>
              <a:defRPr/>
            </a:pPr>
            <a:endParaRPr kumimoji="0" lang="es-ES" altLang="es-BO" sz="3200" b="1"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just" defTabSz="914400" rtl="0" eaLnBrk="1" fontAlgn="auto" latinLnBrk="0" hangingPunct="1">
              <a:lnSpc>
                <a:spcPct val="130000"/>
              </a:lnSpc>
              <a:spcBef>
                <a:spcPts val="500"/>
              </a:spcBef>
              <a:spcAft>
                <a:spcPts val="0"/>
              </a:spcAft>
              <a:buClrTx/>
              <a:buSzTx/>
              <a:buFont typeface="Arial" panose="020B0604020202020204" pitchFamily="34" charset="0"/>
              <a:buChar char="•"/>
              <a:tabLst/>
              <a:defRPr/>
            </a:pPr>
            <a:r>
              <a:rPr kumimoji="0" lang="es-ES" altLang="es-BO" sz="3200" b="1" i="0" u="none" strike="noStrike" kern="1200" cap="none" spc="0" normalizeH="0" baseline="0" noProof="0" dirty="0" smtClean="0">
                <a:ln>
                  <a:noFill/>
                </a:ln>
                <a:solidFill>
                  <a:schemeClr val="tx1"/>
                </a:solidFill>
                <a:effectLst/>
                <a:uLnTx/>
                <a:uFillTx/>
                <a:latin typeface="+mn-lt"/>
                <a:ea typeface="+mn-ea"/>
                <a:cs typeface="+mn-cs"/>
              </a:rPr>
              <a:t>Autoevaluación y Acreditación.</a:t>
            </a:r>
          </a:p>
          <a:p>
            <a:pPr marL="685800" marR="0" lvl="1" indent="-228600" algn="just" defTabSz="914400" rtl="0" eaLnBrk="1" fontAlgn="auto" latinLnBrk="0" hangingPunct="1">
              <a:lnSpc>
                <a:spcPct val="130000"/>
              </a:lnSpc>
              <a:spcBef>
                <a:spcPts val="500"/>
              </a:spcBef>
              <a:spcAft>
                <a:spcPts val="0"/>
              </a:spcAft>
              <a:buClrTx/>
              <a:buSzTx/>
              <a:buFont typeface="Arial" panose="020B0604020202020204" pitchFamily="34" charset="0"/>
              <a:buChar char="•"/>
              <a:tabLst/>
              <a:defRPr/>
            </a:pPr>
            <a:r>
              <a:rPr kumimoji="0" lang="es-ES" altLang="es-BO" sz="3200" b="1" i="0" u="none" strike="noStrike" kern="1200" cap="none" spc="0" normalizeH="0" baseline="0" noProof="0" dirty="0" smtClean="0">
                <a:ln>
                  <a:noFill/>
                </a:ln>
                <a:solidFill>
                  <a:schemeClr val="tx1"/>
                </a:solidFill>
                <a:effectLst/>
                <a:uLnTx/>
                <a:uFillTx/>
                <a:latin typeface="+mn-lt"/>
                <a:ea typeface="+mn-ea"/>
                <a:cs typeface="+mn-cs"/>
              </a:rPr>
              <a:t>Auditoria clínica en salud.</a:t>
            </a:r>
          </a:p>
          <a:p>
            <a:pPr marL="685800" marR="0" lvl="1" indent="-228600" algn="just" defTabSz="914400" rtl="0" eaLnBrk="1" fontAlgn="auto" latinLnBrk="0" hangingPunct="1">
              <a:lnSpc>
                <a:spcPct val="130000"/>
              </a:lnSpc>
              <a:spcBef>
                <a:spcPts val="500"/>
              </a:spcBef>
              <a:spcAft>
                <a:spcPts val="0"/>
              </a:spcAft>
              <a:buClrTx/>
              <a:buSzTx/>
              <a:buFont typeface="Arial" panose="020B0604020202020204" pitchFamily="34" charset="0"/>
              <a:buChar char="•"/>
              <a:tabLst/>
              <a:defRPr/>
            </a:pPr>
            <a:r>
              <a:rPr kumimoji="0" lang="es-ES" altLang="es-BO" sz="3200" b="1" i="0" u="none" strike="noStrike" kern="1200" cap="none" spc="0" normalizeH="0" baseline="0" noProof="0" dirty="0" smtClean="0">
                <a:ln>
                  <a:noFill/>
                </a:ln>
                <a:solidFill>
                  <a:schemeClr val="tx1"/>
                </a:solidFill>
                <a:effectLst/>
                <a:uLnTx/>
                <a:uFillTx/>
                <a:latin typeface="+mn-lt"/>
                <a:ea typeface="+mn-ea"/>
                <a:cs typeface="+mn-cs"/>
              </a:rPr>
              <a:t>Evaluación de la tecnología sanitaria.</a:t>
            </a:r>
          </a:p>
          <a:p>
            <a:pPr marL="685800" marR="0" lvl="1" indent="-228600" algn="just" defTabSz="914400" rtl="0" eaLnBrk="1" fontAlgn="auto" latinLnBrk="0" hangingPunct="1">
              <a:lnSpc>
                <a:spcPct val="130000"/>
              </a:lnSpc>
              <a:spcBef>
                <a:spcPts val="500"/>
              </a:spcBef>
              <a:spcAft>
                <a:spcPts val="0"/>
              </a:spcAft>
              <a:buClrTx/>
              <a:buSzTx/>
              <a:buFont typeface="Arial" panose="020B0604020202020204" pitchFamily="34" charset="0"/>
              <a:buChar char="•"/>
              <a:tabLst/>
              <a:defRPr/>
            </a:pPr>
            <a:r>
              <a:rPr kumimoji="0" lang="es-ES" altLang="es-BO" sz="3200" b="1" i="0" u="none" strike="noStrike" kern="1200" cap="none" spc="0" normalizeH="0" baseline="0" noProof="0" dirty="0" smtClean="0">
                <a:ln>
                  <a:noFill/>
                </a:ln>
                <a:solidFill>
                  <a:schemeClr val="tx1"/>
                </a:solidFill>
                <a:effectLst/>
                <a:uLnTx/>
                <a:uFillTx/>
                <a:latin typeface="+mn-lt"/>
                <a:ea typeface="+mn-ea"/>
                <a:cs typeface="+mn-cs"/>
              </a:rPr>
              <a:t>Mejoramiento continuo.</a:t>
            </a:r>
          </a:p>
        </p:txBody>
      </p:sp>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BO" sz="2400" b="1" dirty="0" err="1" smtClean="0">
                <a:solidFill>
                  <a:srgbClr val="023C52"/>
                </a:solidFill>
                <a:latin typeface="Verdana" panose="020B0604030504040204" pitchFamily="34" charset="0"/>
                <a:ea typeface="+mn-ea"/>
                <a:cs typeface="+mn-cs"/>
              </a:rPr>
              <a:t>PRONACS</a:t>
            </a:r>
            <a:endParaRPr lang="es-BO" sz="2800" b="1" cap="all" dirty="0">
              <a:ln w="9000" cmpd="sng">
                <a:solidFill>
                  <a:schemeClr val="accent4">
                    <a:shade val="50000"/>
                    <a:satMod val="120000"/>
                  </a:schemeClr>
                </a:solidFill>
                <a:prstDash val="solid"/>
              </a:ln>
              <a:solidFill>
                <a:schemeClr val="tx2"/>
              </a:solidFill>
              <a:effectLst>
                <a:reflection blurRad="12700" stA="28000" endPos="45000" dist="1000" dir="5400000" sy="-100000" algn="bl" rotWithShape="0"/>
              </a:effectLst>
            </a:endParaRP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4840" y="1371600"/>
            <a:ext cx="2675467" cy="299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02001" y="3749041"/>
            <a:ext cx="2942167" cy="290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258561" y="1630681"/>
            <a:ext cx="2891367" cy="287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9132571" y="3794761"/>
            <a:ext cx="2876549" cy="287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BO" sz="2400" b="1" dirty="0" smtClean="0">
                <a:solidFill>
                  <a:srgbClr val="023C52"/>
                </a:solidFill>
                <a:latin typeface="Verdana" panose="020B0604030504040204" pitchFamily="34" charset="0"/>
                <a:ea typeface="+mn-ea"/>
                <a:cs typeface="+mn-cs"/>
              </a:rPr>
              <a:t>CICLOS DE MEJORA DE LA CALIDAD</a:t>
            </a:r>
            <a:endParaRPr lang="es-BO" sz="2800" b="1" cap="all" dirty="0">
              <a:ln w="9000" cmpd="sng">
                <a:solidFill>
                  <a:schemeClr val="accent4">
                    <a:shade val="50000"/>
                    <a:satMod val="120000"/>
                  </a:schemeClr>
                </a:solidFill>
                <a:prstDash val="solid"/>
              </a:ln>
              <a:solidFill>
                <a:schemeClr val="tx2"/>
              </a:solidFill>
              <a:effectLst>
                <a:reflection blurRad="12700" stA="28000" endPos="45000" dist="1000" dir="5400000" sy="-100000" algn="bl" rotWithShape="0"/>
              </a:effectLst>
            </a:endParaRP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9" name="Imagen 1"/>
          <p:cNvPicPr>
            <a:picLocks noChangeAspect="1"/>
          </p:cNvPicPr>
          <p:nvPr/>
        </p:nvPicPr>
        <p:blipFill>
          <a:blip r:embed="rId3" cstate="print"/>
          <a:stretch>
            <a:fillRect/>
          </a:stretch>
        </p:blipFill>
        <p:spPr>
          <a:xfrm>
            <a:off x="2076855" y="1945533"/>
            <a:ext cx="2917220" cy="3829455"/>
          </a:xfrm>
          <a:prstGeom prst="rect">
            <a:avLst/>
          </a:prstGeom>
        </p:spPr>
      </p:pic>
      <p:pic>
        <p:nvPicPr>
          <p:cNvPr id="10" name="Imagen 5"/>
          <p:cNvPicPr>
            <a:picLocks noChangeAspect="1"/>
          </p:cNvPicPr>
          <p:nvPr/>
        </p:nvPicPr>
        <p:blipFill>
          <a:blip r:embed="rId4" cstate="print"/>
          <a:stretch>
            <a:fillRect/>
          </a:stretch>
        </p:blipFill>
        <p:spPr>
          <a:xfrm>
            <a:off x="6369996" y="1922834"/>
            <a:ext cx="2961788" cy="3810000"/>
          </a:xfrm>
          <a:prstGeom prst="rect">
            <a:avLst/>
          </a:prstGeom>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E12424-59D1-164C-AF9E-F482501F9FD7}"/>
              </a:ext>
            </a:extLst>
          </p:cNvPr>
          <p:cNvSpPr>
            <a:spLocks noGrp="1"/>
          </p:cNvSpPr>
          <p:nvPr>
            <p:ph type="title"/>
          </p:nvPr>
        </p:nvSpPr>
        <p:spPr>
          <a:xfrm>
            <a:off x="838200" y="1007359"/>
            <a:ext cx="10515600" cy="818266"/>
          </a:xfrm>
        </p:spPr>
        <p:txBody>
          <a:bodyPr/>
          <a:lstStyle/>
          <a:p>
            <a:r>
              <a:rPr lang="es-BO" sz="2400" b="1" dirty="0" smtClean="0">
                <a:solidFill>
                  <a:srgbClr val="023C52"/>
                </a:solidFill>
                <a:latin typeface="Verdana" panose="020B0604030504040204" pitchFamily="34" charset="0"/>
                <a:ea typeface="+mn-ea"/>
                <a:cs typeface="+mn-cs"/>
              </a:rPr>
              <a:t>OBJETIVO GENERAL</a:t>
            </a:r>
            <a:endParaRPr lang="es-BO" dirty="0"/>
          </a:p>
        </p:txBody>
      </p:sp>
      <p:sp>
        <p:nvSpPr>
          <p:cNvPr id="3" name="Marcador de contenido 2">
            <a:extLst>
              <a:ext uri="{FF2B5EF4-FFF2-40B4-BE49-F238E27FC236}">
                <a16:creationId xmlns:a16="http://schemas.microsoft.com/office/drawing/2014/main" xmlns="" id="{A9587F58-F3BC-6044-A9D9-883856B972BB}"/>
              </a:ext>
            </a:extLst>
          </p:cNvPr>
          <p:cNvSpPr>
            <a:spLocks noGrp="1"/>
          </p:cNvSpPr>
          <p:nvPr>
            <p:ph idx="1"/>
          </p:nvPr>
        </p:nvSpPr>
        <p:spPr>
          <a:xfrm>
            <a:off x="436880" y="1882110"/>
            <a:ext cx="10916920" cy="4351338"/>
          </a:xfrm>
        </p:spPr>
        <p:txBody>
          <a:bodyPr>
            <a:normAutofit/>
          </a:bodyPr>
          <a:lstStyle/>
          <a:p>
            <a:pPr algn="just">
              <a:buNone/>
            </a:pPr>
            <a:r>
              <a:rPr lang="es-BO" smtClean="0">
                <a:solidFill>
                  <a:srgbClr val="003300"/>
                </a:solidFill>
              </a:rPr>
              <a:t>“</a:t>
            </a:r>
            <a:r>
              <a:rPr lang="es-BO" sz="4000" smtClean="0">
                <a:solidFill>
                  <a:srgbClr val="003300"/>
                </a:solidFill>
              </a:rPr>
              <a:t>Contribuir a reducir la morbilidad y mortalidad materna, neonatal e infantil en la red de servicios de salud”</a:t>
            </a:r>
            <a:endParaRPr lang="es-BO" smtClean="0">
              <a:solidFill>
                <a:srgbClr val="003300"/>
              </a:solidFill>
            </a:endParaRPr>
          </a:p>
        </p:txBody>
      </p:sp>
    </p:spTree>
    <p:extLst>
      <p:ext uri="{BB962C8B-B14F-4D97-AF65-F5344CB8AC3E}">
        <p14:creationId xmlns:p14="http://schemas.microsoft.com/office/powerpoint/2010/main" xmlns="" val="3487911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E12424-59D1-164C-AF9E-F482501F9FD7}"/>
              </a:ext>
            </a:extLst>
          </p:cNvPr>
          <p:cNvSpPr>
            <a:spLocks noGrp="1"/>
          </p:cNvSpPr>
          <p:nvPr>
            <p:ph type="title"/>
          </p:nvPr>
        </p:nvSpPr>
        <p:spPr>
          <a:xfrm>
            <a:off x="838200" y="1007359"/>
            <a:ext cx="10515600" cy="818266"/>
          </a:xfrm>
        </p:spPr>
        <p:txBody>
          <a:bodyPr/>
          <a:lstStyle/>
          <a:p>
            <a:r>
              <a:rPr lang="es-BO" sz="2400" b="1" dirty="0" smtClean="0">
                <a:solidFill>
                  <a:srgbClr val="023C52"/>
                </a:solidFill>
                <a:latin typeface="Verdana" panose="020B0604030504040204" pitchFamily="34" charset="0"/>
                <a:ea typeface="+mn-ea"/>
                <a:cs typeface="+mn-cs"/>
              </a:rPr>
              <a:t>OBJETIVOS ESPECÍFICOS</a:t>
            </a:r>
            <a:endParaRPr lang="es-BO" dirty="0"/>
          </a:p>
        </p:txBody>
      </p:sp>
      <p:sp>
        <p:nvSpPr>
          <p:cNvPr id="3" name="Marcador de contenido 2">
            <a:extLst>
              <a:ext uri="{FF2B5EF4-FFF2-40B4-BE49-F238E27FC236}">
                <a16:creationId xmlns:a16="http://schemas.microsoft.com/office/drawing/2014/main" xmlns="" id="{A9587F58-F3BC-6044-A9D9-883856B972BB}"/>
              </a:ext>
            </a:extLst>
          </p:cNvPr>
          <p:cNvSpPr>
            <a:spLocks noGrp="1"/>
          </p:cNvSpPr>
          <p:nvPr>
            <p:ph idx="1"/>
          </p:nvPr>
        </p:nvSpPr>
        <p:spPr>
          <a:xfrm>
            <a:off x="475790" y="1823744"/>
            <a:ext cx="10916920" cy="4351338"/>
          </a:xfrm>
        </p:spPr>
        <p:txBody>
          <a:bodyPr>
            <a:normAutofit/>
          </a:bodyPr>
          <a:lstStyle/>
          <a:p>
            <a:pPr marL="457200" indent="-457200" algn="just">
              <a:lnSpc>
                <a:spcPct val="110000"/>
              </a:lnSpc>
              <a:buFont typeface="Calibri" pitchFamily="34" charset="0"/>
              <a:buAutoNum type="arabicPeriod"/>
            </a:pPr>
            <a:r>
              <a:rPr lang="es-CO" b="1" dirty="0" smtClean="0">
                <a:solidFill>
                  <a:srgbClr val="003300"/>
                </a:solidFill>
              </a:rPr>
              <a:t>Establecer mecanismos para asegurar la calidad </a:t>
            </a:r>
            <a:r>
              <a:rPr lang="es-CO" dirty="0" smtClean="0">
                <a:solidFill>
                  <a:srgbClr val="003300"/>
                </a:solidFill>
              </a:rPr>
              <a:t>en los procesos de atención de la embarazada , el recién nacido y los niños menores de 5 años</a:t>
            </a:r>
          </a:p>
          <a:p>
            <a:pPr marL="457200" indent="-457200" algn="just">
              <a:lnSpc>
                <a:spcPct val="110000"/>
              </a:lnSpc>
              <a:buFont typeface="Calibri" pitchFamily="34" charset="0"/>
              <a:buAutoNum type="arabicPeriod"/>
            </a:pPr>
            <a:r>
              <a:rPr lang="es-CO" b="1" dirty="0" smtClean="0">
                <a:solidFill>
                  <a:srgbClr val="003300"/>
                </a:solidFill>
              </a:rPr>
              <a:t>Garantizar la aplicación adecuada de  los protocolos de atención </a:t>
            </a:r>
            <a:r>
              <a:rPr lang="es-CO" dirty="0" smtClean="0">
                <a:solidFill>
                  <a:srgbClr val="003300"/>
                </a:solidFill>
              </a:rPr>
              <a:t>de la embarazada , el recién nacido y los niños menores de 5 años</a:t>
            </a:r>
            <a:endParaRPr lang="en-US" dirty="0" smtClean="0">
              <a:solidFill>
                <a:srgbClr val="003300"/>
              </a:solidFill>
            </a:endParaRPr>
          </a:p>
          <a:p>
            <a:pPr marL="457200" indent="-457200" algn="just">
              <a:lnSpc>
                <a:spcPct val="110000"/>
              </a:lnSpc>
              <a:buFont typeface="Calibri" pitchFamily="34" charset="0"/>
              <a:buAutoNum type="arabicPeriod"/>
            </a:pPr>
            <a:r>
              <a:rPr lang="es-CO" b="1" dirty="0" smtClean="0">
                <a:solidFill>
                  <a:srgbClr val="003300"/>
                </a:solidFill>
              </a:rPr>
              <a:t>Mejorar la calidad </a:t>
            </a:r>
            <a:r>
              <a:rPr lang="es-CO" dirty="0" smtClean="0">
                <a:solidFill>
                  <a:srgbClr val="003300"/>
                </a:solidFill>
              </a:rPr>
              <a:t>de los servicios de salud.</a:t>
            </a:r>
            <a:endParaRPr lang="en-US" dirty="0" smtClean="0">
              <a:solidFill>
                <a:srgbClr val="003300"/>
              </a:solidFill>
            </a:endParaRPr>
          </a:p>
          <a:p>
            <a:pPr marL="457200" indent="-457200" algn="just">
              <a:lnSpc>
                <a:spcPct val="110000"/>
              </a:lnSpc>
              <a:buFont typeface="Calibri" pitchFamily="34" charset="0"/>
              <a:buAutoNum type="arabicPeriod"/>
            </a:pPr>
            <a:r>
              <a:rPr lang="es-CO" b="1" dirty="0" smtClean="0">
                <a:solidFill>
                  <a:srgbClr val="003300"/>
                </a:solidFill>
              </a:rPr>
              <a:t>Construir una cultura de monitoreo </a:t>
            </a:r>
            <a:r>
              <a:rPr lang="es-CO" dirty="0" smtClean="0">
                <a:solidFill>
                  <a:srgbClr val="003300"/>
                </a:solidFill>
              </a:rPr>
              <a:t>de la calidad en las redes de servicios de salud</a:t>
            </a:r>
            <a:endParaRPr lang="es-ES" sz="700" dirty="0" smtClean="0">
              <a:solidFill>
                <a:srgbClr val="003300"/>
              </a:solidFill>
            </a:endParaRPr>
          </a:p>
          <a:p>
            <a:pPr>
              <a:buNone/>
            </a:pPr>
            <a:endParaRPr lang="es-BO" dirty="0"/>
          </a:p>
        </p:txBody>
      </p:sp>
    </p:spTree>
    <p:extLst>
      <p:ext uri="{BB962C8B-B14F-4D97-AF65-F5344CB8AC3E}">
        <p14:creationId xmlns:p14="http://schemas.microsoft.com/office/powerpoint/2010/main" xmlns="" val="34879116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400" dirty="0" smtClean="0"/>
              <a:t>Qué es un ciclo de mejora continua de la calidad?</a:t>
            </a:r>
            <a:endParaRPr lang="es-BO" sz="2800" b="1" cap="all" dirty="0">
              <a:ln w="9000" cmpd="sng">
                <a:solidFill>
                  <a:schemeClr val="accent4">
                    <a:shade val="50000"/>
                    <a:satMod val="120000"/>
                  </a:schemeClr>
                </a:solidFill>
                <a:prstDash val="solid"/>
              </a:ln>
              <a:solidFill>
                <a:schemeClr val="tx2"/>
              </a:solidFill>
              <a:effectLst>
                <a:reflection blurRad="12700" stA="28000" endPos="45000" dist="1000" dir="5400000" sy="-100000" algn="bl" rotWithShape="0"/>
              </a:effectLst>
            </a:endParaRPr>
          </a:p>
        </p:txBody>
      </p:sp>
      <p:sp>
        <p:nvSpPr>
          <p:cNvPr id="3" name="2 Marcador de contenido"/>
          <p:cNvSpPr>
            <a:spLocks noGrp="1"/>
          </p:cNvSpPr>
          <p:nvPr>
            <p:ph idx="1"/>
          </p:nvPr>
        </p:nvSpPr>
        <p:spPr>
          <a:xfrm>
            <a:off x="509452" y="1882110"/>
            <a:ext cx="7233765" cy="4351338"/>
          </a:xfrm>
        </p:spPr>
        <p:txBody>
          <a:bodyPr/>
          <a:lstStyle/>
          <a:p>
            <a:pPr algn="just">
              <a:spcBef>
                <a:spcPts val="300"/>
              </a:spcBef>
              <a:buNone/>
            </a:pPr>
            <a:r>
              <a:rPr lang="es-ES" dirty="0" smtClean="0"/>
              <a:t>Es un esfuerzo organizado de compartir aprendizajes, a través de equipos de trabajo para: </a:t>
            </a:r>
          </a:p>
          <a:p>
            <a:pPr algn="just">
              <a:spcBef>
                <a:spcPts val="300"/>
              </a:spcBef>
              <a:buNone/>
            </a:pPr>
            <a:r>
              <a:rPr lang="es-ES" dirty="0" smtClean="0"/>
              <a:t>• Lograr resultados importantes en un periodo corto de tiempo y a bajo costo. </a:t>
            </a:r>
          </a:p>
          <a:p>
            <a:pPr algn="just">
              <a:spcBef>
                <a:spcPts val="300"/>
              </a:spcBef>
              <a:buNone/>
            </a:pPr>
            <a:r>
              <a:rPr lang="es-ES" dirty="0" smtClean="0"/>
              <a:t>• Expandir las mejores prácticas a otros hospitales o niveles de atención. </a:t>
            </a:r>
          </a:p>
          <a:p>
            <a:pPr algn="just">
              <a:spcBef>
                <a:spcPts val="300"/>
              </a:spcBef>
              <a:buNone/>
            </a:pPr>
            <a:r>
              <a:rPr lang="es-ES" dirty="0" smtClean="0"/>
              <a:t>• Adaptar en el nivel operativo, las mejores prácticas basadas en evidencia, para mejorar un problema especifico</a:t>
            </a:r>
            <a:endParaRPr lang="es-BO" dirty="0"/>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sp>
        <p:nvSpPr>
          <p:cNvPr id="15362" name="AutoShape 2" descr="Ciclo de Mejora Continu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BO"/>
          </a:p>
        </p:txBody>
      </p:sp>
      <p:sp>
        <p:nvSpPr>
          <p:cNvPr id="15364" name="AutoShape 4" descr="Ciclo de Mejora Continu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BO"/>
          </a:p>
        </p:txBody>
      </p:sp>
      <p:pic>
        <p:nvPicPr>
          <p:cNvPr id="15365" name="Picture 5" descr="E:\02. MATERNO 2025\TALLER CICLOS DE MEJORA CONTINUA\mejora_continua.jpg"/>
          <p:cNvPicPr>
            <a:picLocks noChangeAspect="1" noChangeArrowheads="1"/>
          </p:cNvPicPr>
          <p:nvPr/>
        </p:nvPicPr>
        <p:blipFill>
          <a:blip r:embed="rId3" cstate="print"/>
          <a:srcRect/>
          <a:stretch>
            <a:fillRect/>
          </a:stretch>
        </p:blipFill>
        <p:spPr bwMode="auto">
          <a:xfrm>
            <a:off x="7872755" y="1999115"/>
            <a:ext cx="3949755" cy="3565106"/>
          </a:xfrm>
          <a:prstGeom prst="rect">
            <a:avLst/>
          </a:prstGeom>
          <a:noFill/>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E12424-59D1-164C-AF9E-F482501F9FD7}"/>
              </a:ext>
            </a:extLst>
          </p:cNvPr>
          <p:cNvSpPr>
            <a:spLocks noGrp="1"/>
          </p:cNvSpPr>
          <p:nvPr>
            <p:ph type="title"/>
          </p:nvPr>
        </p:nvSpPr>
        <p:spPr>
          <a:xfrm>
            <a:off x="838200" y="1007359"/>
            <a:ext cx="10515600" cy="818266"/>
          </a:xfrm>
        </p:spPr>
        <p:txBody>
          <a:bodyPr/>
          <a:lstStyle/>
          <a:p>
            <a:pPr algn="ctr"/>
            <a:r>
              <a:rPr lang="es-ES" sz="2400" b="1" dirty="0" smtClean="0">
                <a:solidFill>
                  <a:srgbClr val="023C52"/>
                </a:solidFill>
                <a:latin typeface="Verdana" panose="020B0604030504040204" pitchFamily="34" charset="0"/>
                <a:ea typeface="+mn-ea"/>
                <a:cs typeface="+mn-cs"/>
              </a:rPr>
              <a:t>“PLAN DE ACCIÓN A CORTO PLAZO PARA CONTRIBUIR EN LA REDUCCIÓN DE LA MORTALIDAD MATERNA, PERINATAL Y NEONATAL  2025”, </a:t>
            </a:r>
            <a:endParaRPr lang="es-BO" dirty="0"/>
          </a:p>
        </p:txBody>
      </p:sp>
      <p:pic>
        <p:nvPicPr>
          <p:cNvPr id="1026" name="Picture 2"/>
          <p:cNvPicPr>
            <a:picLocks noChangeAspect="1" noChangeArrowheads="1"/>
          </p:cNvPicPr>
          <p:nvPr/>
        </p:nvPicPr>
        <p:blipFill>
          <a:blip r:embed="rId2" cstate="print"/>
          <a:srcRect/>
          <a:stretch>
            <a:fillRect/>
          </a:stretch>
        </p:blipFill>
        <p:spPr bwMode="auto">
          <a:xfrm>
            <a:off x="1156477" y="2980414"/>
            <a:ext cx="9801225" cy="21812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1127092" y="2018895"/>
            <a:ext cx="9782175" cy="952500"/>
          </a:xfrm>
          <a:prstGeom prst="rect">
            <a:avLst/>
          </a:prstGeom>
          <a:noFill/>
          <a:ln w="9525">
            <a:noFill/>
            <a:miter lim="800000"/>
            <a:headEnd/>
            <a:tailEnd/>
          </a:ln>
          <a:effectLst/>
        </p:spPr>
      </p:pic>
    </p:spTree>
    <p:extLst>
      <p:ext uri="{BB962C8B-B14F-4D97-AF65-F5344CB8AC3E}">
        <p14:creationId xmlns:p14="http://schemas.microsoft.com/office/powerpoint/2010/main" xmlns="" val="3487911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07359"/>
            <a:ext cx="10737715" cy="603411"/>
          </a:xfrm>
        </p:spPr>
        <p:txBody>
          <a:bodyPr/>
          <a:lstStyle/>
          <a:p>
            <a:pPr algn="ctr"/>
            <a:r>
              <a:rPr lang="es-ES" sz="2800" b="1" dirty="0" smtClean="0"/>
              <a:t>MEJORAMIENTO CONTINUO DE LA CALIDAD EN SALUD</a:t>
            </a:r>
            <a:endParaRPr lang="es-BO" sz="2800" b="1" dirty="0">
              <a:solidFill>
                <a:srgbClr val="023C52"/>
              </a:solidFill>
              <a:latin typeface="Verdana" panose="020B0604030504040204" pitchFamily="34" charset="0"/>
              <a:ea typeface="+mn-ea"/>
              <a:cs typeface="+mn-cs"/>
            </a:endParaRPr>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xmlns="" val="0"/>
              </a:ext>
            </a:extLst>
          </a:blip>
          <a:srcRect l="14446" t="24161" r="15832" b="24903"/>
          <a:stretch/>
        </p:blipFill>
        <p:spPr>
          <a:xfrm>
            <a:off x="9927774" y="69668"/>
            <a:ext cx="1500443" cy="775063"/>
          </a:xfrm>
          <a:prstGeom prst="rect">
            <a:avLst/>
          </a:prstGeom>
        </p:spPr>
      </p:pic>
      <p:pic>
        <p:nvPicPr>
          <p:cNvPr id="3074" name="Picture 2"/>
          <p:cNvPicPr>
            <a:picLocks noChangeAspect="1" noChangeArrowheads="1"/>
          </p:cNvPicPr>
          <p:nvPr/>
        </p:nvPicPr>
        <p:blipFill>
          <a:blip r:embed="rId4" cstate="print"/>
          <a:srcRect/>
          <a:stretch>
            <a:fillRect/>
          </a:stretch>
        </p:blipFill>
        <p:spPr bwMode="auto">
          <a:xfrm>
            <a:off x="338239" y="1533829"/>
            <a:ext cx="5770731" cy="4944792"/>
          </a:xfrm>
          <a:prstGeom prst="rect">
            <a:avLst/>
          </a:prstGeom>
          <a:noFill/>
          <a:ln w="9525">
            <a:noFill/>
            <a:miter lim="800000"/>
            <a:headEnd/>
            <a:tailEnd/>
          </a:ln>
          <a:effectLst/>
        </p:spPr>
      </p:pic>
      <p:sp>
        <p:nvSpPr>
          <p:cNvPr id="6" name="5 Rectángulo"/>
          <p:cNvSpPr/>
          <p:nvPr/>
        </p:nvSpPr>
        <p:spPr>
          <a:xfrm>
            <a:off x="6225702" y="1550366"/>
            <a:ext cx="5966298" cy="5262979"/>
          </a:xfrm>
          <a:prstGeom prst="rect">
            <a:avLst/>
          </a:prstGeom>
        </p:spPr>
        <p:txBody>
          <a:bodyPr wrap="square">
            <a:spAutoFit/>
          </a:bodyPr>
          <a:lstStyle/>
          <a:p>
            <a:r>
              <a:rPr lang="es-ES" sz="2400" b="1" dirty="0" smtClean="0"/>
              <a:t>Procura convertir en cultura organizacional el mejoramiento de los procesos: hace esfuerzos para trabajar en las personas, en su estado de ánimo, en la comunicación, en el entrenamiento, el trabajo en equipo, el compromiso y la disciplina. Es un enfoque de sentido común que fomenta el pensamiento orientado a procesos, ya que los procesos deben perfeccionarse para que mejoren los resultados. El hecho de no lograr los resultados indica que hay una falla en el proceso. Es responsabilidad del nivel gerencial identificar y corregir los errores debidos al proceso. </a:t>
            </a:r>
            <a:endParaRPr lang="es-BO" sz="2400" b="1" dirty="0"/>
          </a:p>
        </p:txBody>
      </p:sp>
    </p:spTree>
    <p:extLst>
      <p:ext uri="{BB962C8B-B14F-4D97-AF65-F5344CB8AC3E}">
        <p14:creationId xmlns:p14="http://schemas.microsoft.com/office/powerpoint/2010/main" xmlns="" val="10868797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E12424-59D1-164C-AF9E-F482501F9FD7}"/>
              </a:ext>
            </a:extLst>
          </p:cNvPr>
          <p:cNvSpPr>
            <a:spLocks noGrp="1"/>
          </p:cNvSpPr>
          <p:nvPr>
            <p:ph type="title"/>
          </p:nvPr>
        </p:nvSpPr>
        <p:spPr>
          <a:xfrm>
            <a:off x="838200" y="1007359"/>
            <a:ext cx="10515600" cy="818266"/>
          </a:xfrm>
        </p:spPr>
        <p:txBody>
          <a:bodyPr/>
          <a:lstStyle/>
          <a:p>
            <a:pPr algn="ctr"/>
            <a:r>
              <a:rPr lang="es-BO" sz="2800" b="1" dirty="0" smtClean="0">
                <a:solidFill>
                  <a:srgbClr val="023C52"/>
                </a:solidFill>
                <a:latin typeface="Verdana" panose="020B0604030504040204" pitchFamily="34" charset="0"/>
                <a:ea typeface="+mn-ea"/>
                <a:cs typeface="+mn-cs"/>
              </a:rPr>
              <a:t>CICLO PEVA</a:t>
            </a:r>
            <a:endParaRPr lang="es-BO" sz="4000" dirty="0"/>
          </a:p>
        </p:txBody>
      </p:sp>
      <p:sp>
        <p:nvSpPr>
          <p:cNvPr id="3" name="Marcador de contenido 2">
            <a:extLst>
              <a:ext uri="{FF2B5EF4-FFF2-40B4-BE49-F238E27FC236}">
                <a16:creationId xmlns:a16="http://schemas.microsoft.com/office/drawing/2014/main" xmlns="" id="{A9587F58-F3BC-6044-A9D9-883856B972BB}"/>
              </a:ext>
            </a:extLst>
          </p:cNvPr>
          <p:cNvSpPr>
            <a:spLocks noGrp="1"/>
          </p:cNvSpPr>
          <p:nvPr>
            <p:ph idx="1"/>
          </p:nvPr>
        </p:nvSpPr>
        <p:spPr>
          <a:xfrm>
            <a:off x="436879" y="1712068"/>
            <a:ext cx="7306337" cy="4521380"/>
          </a:xfrm>
        </p:spPr>
        <p:txBody>
          <a:bodyPr>
            <a:noAutofit/>
          </a:bodyPr>
          <a:lstStyle/>
          <a:p>
            <a:pPr>
              <a:buNone/>
            </a:pPr>
            <a:r>
              <a:rPr lang="es-ES" sz="3000" dirty="0" smtClean="0"/>
              <a:t>Según </a:t>
            </a:r>
            <a:r>
              <a:rPr lang="es-ES" sz="3000" dirty="0" err="1" smtClean="0"/>
              <a:t>Deming</a:t>
            </a:r>
            <a:r>
              <a:rPr lang="es-ES" sz="3000" dirty="0" smtClean="0"/>
              <a:t> (1988) calidad es ese grado predecible de uniformidad y fiabilidad a un bajo costo. Este grado debe ajustarse a las necesidades del mercado. Según </a:t>
            </a:r>
            <a:r>
              <a:rPr lang="es-ES" sz="3000" dirty="0" err="1" smtClean="0"/>
              <a:t>Deming</a:t>
            </a:r>
            <a:r>
              <a:rPr lang="es-ES" sz="3000" dirty="0" smtClean="0"/>
              <a:t> la calidad no es otra cosa más que “una serie de cuestionamiento hacia una mejora continua”.</a:t>
            </a:r>
          </a:p>
          <a:p>
            <a:pPr>
              <a:buNone/>
            </a:pPr>
            <a:r>
              <a:rPr lang="es-ES" sz="3000" dirty="0" smtClean="0"/>
              <a:t>El concepto de mejora continua de </a:t>
            </a:r>
            <a:r>
              <a:rPr lang="es-ES" sz="3000" dirty="0" err="1" smtClean="0"/>
              <a:t>Deming</a:t>
            </a:r>
            <a:r>
              <a:rPr lang="es-ES" sz="3000" dirty="0" smtClean="0"/>
              <a:t> fue inspirado por el llamado padre del control estadístico de la calidad Walter Andrew </a:t>
            </a:r>
            <a:r>
              <a:rPr lang="es-ES" sz="3000" dirty="0" err="1" smtClean="0"/>
              <a:t>Shewhart</a:t>
            </a:r>
            <a:r>
              <a:rPr lang="es-ES" sz="3000" dirty="0" smtClean="0"/>
              <a:t> (18 de marzo de 1891 – 11 de marzo de 1967).</a:t>
            </a:r>
            <a:endParaRPr lang="es-BO" sz="3000" dirty="0"/>
          </a:p>
        </p:txBody>
      </p:sp>
      <p:pic>
        <p:nvPicPr>
          <p:cNvPr id="4" name="Picture 2"/>
          <p:cNvPicPr>
            <a:picLocks noChangeAspect="1" noChangeArrowheads="1"/>
          </p:cNvPicPr>
          <p:nvPr/>
        </p:nvPicPr>
        <p:blipFill>
          <a:blip r:embed="rId3" cstate="print"/>
          <a:srcRect/>
          <a:stretch>
            <a:fillRect/>
          </a:stretch>
        </p:blipFill>
        <p:spPr bwMode="auto">
          <a:xfrm>
            <a:off x="7197008" y="2135647"/>
            <a:ext cx="4106531" cy="3640965"/>
          </a:xfrm>
          <a:prstGeom prst="rect">
            <a:avLst/>
          </a:prstGeom>
          <a:noFill/>
          <a:ln w="9525">
            <a:noFill/>
            <a:miter lim="800000"/>
            <a:headEnd/>
            <a:tailEnd/>
          </a:ln>
          <a:effectLst/>
        </p:spPr>
      </p:pic>
    </p:spTree>
    <p:extLst>
      <p:ext uri="{BB962C8B-B14F-4D97-AF65-F5344CB8AC3E}">
        <p14:creationId xmlns:p14="http://schemas.microsoft.com/office/powerpoint/2010/main" xmlns="" val="34879116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E12424-59D1-164C-AF9E-F482501F9FD7}"/>
              </a:ext>
            </a:extLst>
          </p:cNvPr>
          <p:cNvSpPr>
            <a:spLocks noGrp="1"/>
          </p:cNvSpPr>
          <p:nvPr>
            <p:ph type="title"/>
          </p:nvPr>
        </p:nvSpPr>
        <p:spPr>
          <a:xfrm>
            <a:off x="760378" y="637708"/>
            <a:ext cx="10515600" cy="818266"/>
          </a:xfrm>
        </p:spPr>
        <p:txBody>
          <a:bodyPr/>
          <a:lstStyle/>
          <a:p>
            <a:pPr algn="ctr"/>
            <a:r>
              <a:rPr lang="es-BO" sz="2800" b="1" dirty="0" smtClean="0">
                <a:solidFill>
                  <a:srgbClr val="023C52"/>
                </a:solidFill>
                <a:latin typeface="Verdana" panose="020B0604030504040204" pitchFamily="34" charset="0"/>
                <a:ea typeface="+mn-ea"/>
                <a:cs typeface="+mn-cs"/>
              </a:rPr>
              <a:t>CICLO PEVA</a:t>
            </a:r>
            <a:endParaRPr lang="es-BO" sz="4000" dirty="0"/>
          </a:p>
        </p:txBody>
      </p:sp>
      <p:pic>
        <p:nvPicPr>
          <p:cNvPr id="5122" name="Picture 2"/>
          <p:cNvPicPr>
            <a:picLocks noChangeAspect="1" noChangeArrowheads="1"/>
          </p:cNvPicPr>
          <p:nvPr/>
        </p:nvPicPr>
        <p:blipFill>
          <a:blip r:embed="rId3" cstate="print"/>
          <a:srcRect/>
          <a:stretch>
            <a:fillRect/>
          </a:stretch>
        </p:blipFill>
        <p:spPr bwMode="auto">
          <a:xfrm>
            <a:off x="972767" y="1303506"/>
            <a:ext cx="10412178" cy="5554494"/>
          </a:xfrm>
          <a:prstGeom prst="rect">
            <a:avLst/>
          </a:prstGeom>
          <a:noFill/>
          <a:ln w="9525">
            <a:noFill/>
            <a:miter lim="800000"/>
            <a:headEnd/>
            <a:tailEnd/>
          </a:ln>
          <a:effectLst/>
        </p:spPr>
      </p:pic>
    </p:spTree>
    <p:extLst>
      <p:ext uri="{BB962C8B-B14F-4D97-AF65-F5344CB8AC3E}">
        <p14:creationId xmlns:p14="http://schemas.microsoft.com/office/powerpoint/2010/main" xmlns="" val="3487911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sz="2400" b="1" dirty="0" smtClean="0">
                <a:solidFill>
                  <a:srgbClr val="023C52"/>
                </a:solidFill>
                <a:latin typeface="Verdana" panose="020B0604030504040204" pitchFamily="34" charset="0"/>
                <a:ea typeface="+mn-ea"/>
                <a:cs typeface="+mn-cs"/>
              </a:rPr>
              <a:t>CONTROL DE PROCESOS</a:t>
            </a:r>
            <a:endParaRPr lang="es-BO" sz="2400" b="1" dirty="0">
              <a:solidFill>
                <a:srgbClr val="023C52"/>
              </a:solidFill>
              <a:latin typeface="Verdana" panose="020B0604030504040204" pitchFamily="34" charset="0"/>
              <a:ea typeface="+mn-ea"/>
              <a:cs typeface="+mn-cs"/>
            </a:endParaRPr>
          </a:p>
        </p:txBody>
      </p:sp>
      <p:sp>
        <p:nvSpPr>
          <p:cNvPr id="6" name="5 Marcador de contenido"/>
          <p:cNvSpPr>
            <a:spLocks noGrp="1"/>
          </p:cNvSpPr>
          <p:nvPr>
            <p:ph idx="1"/>
          </p:nvPr>
        </p:nvSpPr>
        <p:spPr>
          <a:xfrm>
            <a:off x="838200" y="1882110"/>
            <a:ext cx="5056762" cy="2222962"/>
          </a:xfrm>
        </p:spPr>
        <p:txBody>
          <a:bodyPr/>
          <a:lstStyle/>
          <a:p>
            <a:pPr marL="214313" indent="-214313" algn="just">
              <a:buNone/>
              <a:defRPr/>
            </a:pPr>
            <a:r>
              <a:rPr lang="es-ES" dirty="0" smtClean="0"/>
              <a:t>Es una mejora propuesta por el Dr. </a:t>
            </a:r>
            <a:r>
              <a:rPr lang="es-ES" dirty="0" err="1" smtClean="0"/>
              <a:t>Ichiro</a:t>
            </a:r>
            <a:r>
              <a:rPr lang="es-ES" dirty="0" smtClean="0"/>
              <a:t> </a:t>
            </a:r>
            <a:r>
              <a:rPr lang="es-ES" dirty="0" err="1" smtClean="0"/>
              <a:t>Miyauchi</a:t>
            </a:r>
            <a:r>
              <a:rPr lang="es-ES" dirty="0" smtClean="0"/>
              <a:t>. </a:t>
            </a:r>
          </a:p>
          <a:p>
            <a:pPr marL="214313" indent="-214313" algn="just">
              <a:buNone/>
              <a:defRPr/>
            </a:pPr>
            <a:r>
              <a:rPr lang="es-ES" dirty="0" smtClean="0"/>
              <a:t>Los nuevos conceptos apuntan a dividir el ciclo de control en tres sub - ciclos: </a:t>
            </a:r>
            <a:endParaRPr lang="es-ES_tradnl" dirty="0" smtClean="0"/>
          </a:p>
          <a:p>
            <a:pPr>
              <a:buNone/>
            </a:pPr>
            <a:endParaRPr lang="es-BO" dirty="0"/>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xmlns="" val="0"/>
              </a:ext>
            </a:extLst>
          </a:blip>
          <a:srcRect l="14446" t="24161" r="15832" b="24903"/>
          <a:stretch/>
        </p:blipFill>
        <p:spPr>
          <a:xfrm>
            <a:off x="10572750" y="126560"/>
            <a:ext cx="1500443" cy="775063"/>
          </a:xfrm>
          <a:prstGeom prst="rect">
            <a:avLst/>
          </a:prstGeom>
        </p:spPr>
      </p:pic>
      <p:pic>
        <p:nvPicPr>
          <p:cNvPr id="4098" name="Picture 2"/>
          <p:cNvPicPr>
            <a:picLocks noChangeAspect="1" noChangeArrowheads="1"/>
          </p:cNvPicPr>
          <p:nvPr/>
        </p:nvPicPr>
        <p:blipFill>
          <a:blip r:embed="rId4" cstate="print"/>
          <a:srcRect/>
          <a:stretch>
            <a:fillRect/>
          </a:stretch>
        </p:blipFill>
        <p:spPr bwMode="auto">
          <a:xfrm>
            <a:off x="6020205" y="1595336"/>
            <a:ext cx="5847540" cy="4922196"/>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cstate="print"/>
          <a:srcRect/>
          <a:stretch>
            <a:fillRect/>
          </a:stretch>
        </p:blipFill>
        <p:spPr bwMode="auto">
          <a:xfrm>
            <a:off x="897173" y="3991176"/>
            <a:ext cx="4649836" cy="1825963"/>
          </a:xfrm>
          <a:prstGeom prst="rect">
            <a:avLst/>
          </a:prstGeom>
          <a:noFill/>
          <a:ln w="9525">
            <a:noFill/>
            <a:miter lim="800000"/>
            <a:headEnd/>
            <a:tailEnd/>
          </a:ln>
          <a:effectLst/>
        </p:spPr>
      </p:pic>
    </p:spTree>
    <p:extLst>
      <p:ext uri="{BB962C8B-B14F-4D97-AF65-F5344CB8AC3E}">
        <p14:creationId xmlns:p14="http://schemas.microsoft.com/office/powerpoint/2010/main" xmlns="" val="16069429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BO" sz="2400" b="1" dirty="0" smtClean="0">
                <a:solidFill>
                  <a:srgbClr val="023C52"/>
                </a:solidFill>
                <a:latin typeface="Verdana" panose="020B0604030504040204" pitchFamily="34" charset="0"/>
                <a:ea typeface="+mn-ea"/>
                <a:cs typeface="+mn-cs"/>
              </a:rPr>
              <a:t>PLANES DE MEJORA</a:t>
            </a:r>
            <a:endParaRPr lang="es-BO" sz="2400" b="1" dirty="0">
              <a:solidFill>
                <a:srgbClr val="023C52"/>
              </a:solidFill>
              <a:latin typeface="Verdana" panose="020B0604030504040204" pitchFamily="34" charset="0"/>
              <a:ea typeface="+mn-ea"/>
              <a:cs typeface="+mn-cs"/>
            </a:endParaRPr>
          </a:p>
        </p:txBody>
      </p:sp>
      <p:pic>
        <p:nvPicPr>
          <p:cNvPr id="4" name="Imagen 4"/>
          <p:cNvPicPr>
            <a:picLocks noChangeAspect="1"/>
          </p:cNvPicPr>
          <p:nvPr/>
        </p:nvPicPr>
        <p:blipFill rotWithShape="1">
          <a:blip r:embed="rId3"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2050" name="Picture 2"/>
          <p:cNvPicPr>
            <a:picLocks noGrp="1" noChangeAspect="1" noChangeArrowheads="1"/>
          </p:cNvPicPr>
          <p:nvPr>
            <p:ph idx="1"/>
          </p:nvPr>
        </p:nvPicPr>
        <p:blipFill>
          <a:blip r:embed="rId4" cstate="print"/>
          <a:srcRect/>
          <a:stretch>
            <a:fillRect/>
          </a:stretch>
        </p:blipFill>
        <p:spPr bwMode="auto">
          <a:xfrm>
            <a:off x="357629" y="1750978"/>
            <a:ext cx="9112972" cy="4834647"/>
          </a:xfrm>
          <a:prstGeom prst="rect">
            <a:avLst/>
          </a:prstGeom>
          <a:noFill/>
          <a:ln w="9525">
            <a:noFill/>
            <a:miter lim="800000"/>
            <a:headEnd/>
            <a:tailEnd/>
          </a:ln>
          <a:effectLst/>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54932" y="734984"/>
            <a:ext cx="10590017" cy="818266"/>
          </a:xfrm>
        </p:spPr>
        <p:txBody>
          <a:bodyPr/>
          <a:lstStyle/>
          <a:p>
            <a:pPr algn="ctr"/>
            <a:r>
              <a:rPr lang="es-ES_tradnl" sz="2000" b="1" dirty="0" smtClean="0">
                <a:solidFill>
                  <a:srgbClr val="023C52"/>
                </a:solidFill>
                <a:latin typeface="Verdana" panose="020B0604030504040204" pitchFamily="34" charset="0"/>
                <a:ea typeface="+mn-ea"/>
                <a:cs typeface="+mn-cs"/>
              </a:rPr>
              <a:t>ESTÁNDAR DE CALIDAD</a:t>
            </a:r>
            <a:endParaRPr lang="es-BO" sz="2000" b="1" dirty="0">
              <a:solidFill>
                <a:srgbClr val="023C52"/>
              </a:solidFill>
              <a:latin typeface="Verdana" panose="020B0604030504040204" pitchFamily="34" charset="0"/>
              <a:ea typeface="+mn-ea"/>
              <a:cs typeface="+mn-cs"/>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572750" y="126560"/>
            <a:ext cx="1500443" cy="775063"/>
          </a:xfrm>
          <a:prstGeom prst="rect">
            <a:avLst/>
          </a:prstGeom>
        </p:spPr>
      </p:pic>
      <p:sp>
        <p:nvSpPr>
          <p:cNvPr id="4" name="3 Rectángulo"/>
          <p:cNvSpPr/>
          <p:nvPr/>
        </p:nvSpPr>
        <p:spPr>
          <a:xfrm>
            <a:off x="544749" y="5657671"/>
            <a:ext cx="11361907" cy="1200329"/>
          </a:xfrm>
          <a:prstGeom prst="rect">
            <a:avLst/>
          </a:prstGeom>
        </p:spPr>
        <p:txBody>
          <a:bodyPr wrap="square">
            <a:spAutoFit/>
          </a:bodyPr>
          <a:lstStyle/>
          <a:p>
            <a:r>
              <a:rPr lang="es-BO" sz="2400" b="1" dirty="0" smtClean="0"/>
              <a:t>Es un prototipo y o modelo digno de ser imitado y/o superado aplicando consensos, normas y protocolos nacionales e internacionales que se deben cumplir para obtener los resultados esperados.</a:t>
            </a:r>
            <a:endParaRPr lang="es-BO" sz="2400" b="1" dirty="0"/>
          </a:p>
        </p:txBody>
      </p:sp>
      <p:pic>
        <p:nvPicPr>
          <p:cNvPr id="6146" name="Picture 2"/>
          <p:cNvPicPr>
            <a:picLocks noChangeAspect="1" noChangeArrowheads="1"/>
          </p:cNvPicPr>
          <p:nvPr/>
        </p:nvPicPr>
        <p:blipFill>
          <a:blip r:embed="rId3" cstate="print"/>
          <a:srcRect/>
          <a:stretch>
            <a:fillRect/>
          </a:stretch>
        </p:blipFill>
        <p:spPr bwMode="auto">
          <a:xfrm>
            <a:off x="1536971" y="1384064"/>
            <a:ext cx="8988358" cy="4322289"/>
          </a:xfrm>
          <a:prstGeom prst="rect">
            <a:avLst/>
          </a:prstGeom>
          <a:noFill/>
          <a:ln w="9525">
            <a:noFill/>
            <a:miter lim="800000"/>
            <a:headEnd/>
            <a:tailEnd/>
          </a:ln>
          <a:effectLst/>
        </p:spPr>
      </p:pic>
    </p:spTree>
    <p:extLst>
      <p:ext uri="{BB962C8B-B14F-4D97-AF65-F5344CB8AC3E}">
        <p14:creationId xmlns:p14="http://schemas.microsoft.com/office/powerpoint/2010/main" xmlns="" val="16069429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007359"/>
            <a:ext cx="9835065" cy="432335"/>
          </a:xfrm>
        </p:spPr>
        <p:txBody>
          <a:bodyPr/>
          <a:lstStyle/>
          <a:p>
            <a:pPr algn="ctr"/>
            <a:r>
              <a:rPr lang="es-BO" sz="2400" b="1" dirty="0" smtClean="0">
                <a:solidFill>
                  <a:srgbClr val="023C52"/>
                </a:solidFill>
                <a:latin typeface="Verdana" panose="020B0604030504040204" pitchFamily="34" charset="0"/>
                <a:ea typeface="+mn-ea"/>
                <a:cs typeface="+mn-cs"/>
              </a:rPr>
              <a:t>ESTÁNDARES DE CALIDAD</a:t>
            </a:r>
            <a:endParaRPr lang="es-BO" sz="2400" b="1" dirty="0">
              <a:solidFill>
                <a:srgbClr val="023C52"/>
              </a:solidFill>
              <a:latin typeface="Verdana" panose="020B0604030504040204" pitchFamily="34" charset="0"/>
              <a:ea typeface="+mn-ea"/>
              <a:cs typeface="+mn-cs"/>
            </a:endParaRPr>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463352" y="161108"/>
            <a:ext cx="1500443" cy="775063"/>
          </a:xfrm>
          <a:prstGeom prst="rect">
            <a:avLst/>
          </a:prstGeom>
        </p:spPr>
      </p:pic>
      <p:pic>
        <p:nvPicPr>
          <p:cNvPr id="7170" name="Picture 2"/>
          <p:cNvPicPr>
            <a:picLocks noGrp="1" noChangeAspect="1" noChangeArrowheads="1"/>
          </p:cNvPicPr>
          <p:nvPr>
            <p:ph idx="1"/>
          </p:nvPr>
        </p:nvPicPr>
        <p:blipFill>
          <a:blip r:embed="rId3" cstate="print"/>
          <a:srcRect/>
          <a:stretch>
            <a:fillRect/>
          </a:stretch>
        </p:blipFill>
        <p:spPr bwMode="auto">
          <a:xfrm>
            <a:off x="1147864" y="1322804"/>
            <a:ext cx="9630383" cy="5384169"/>
          </a:xfrm>
          <a:prstGeom prst="rect">
            <a:avLst/>
          </a:prstGeom>
          <a:noFill/>
          <a:ln w="9525">
            <a:noFill/>
            <a:miter lim="800000"/>
            <a:headEnd/>
            <a:tailEnd/>
          </a:ln>
          <a:effectLst/>
        </p:spPr>
      </p:pic>
    </p:spTree>
    <p:extLst>
      <p:ext uri="{BB962C8B-B14F-4D97-AF65-F5344CB8AC3E}">
        <p14:creationId xmlns:p14="http://schemas.microsoft.com/office/powerpoint/2010/main" xmlns="" val="41606967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07359"/>
            <a:ext cx="10590017" cy="471245"/>
          </a:xfrm>
        </p:spPr>
        <p:txBody>
          <a:bodyPr/>
          <a:lstStyle/>
          <a:p>
            <a:pPr algn="ctr"/>
            <a:r>
              <a:rPr lang="es-ES_tradnl" sz="2400" b="1" dirty="0" smtClean="0">
                <a:solidFill>
                  <a:srgbClr val="023C52"/>
                </a:solidFill>
                <a:latin typeface="Verdana" panose="020B0604030504040204" pitchFamily="34" charset="0"/>
                <a:ea typeface="+mn-ea"/>
                <a:cs typeface="+mn-cs"/>
              </a:rPr>
              <a:t>HOJAS DE MONITOREO</a:t>
            </a:r>
            <a:endParaRPr lang="es-BO" sz="2400" b="1" dirty="0">
              <a:solidFill>
                <a:srgbClr val="023C52"/>
              </a:solidFill>
              <a:latin typeface="Verdana" panose="020B0604030504040204" pitchFamily="34" charset="0"/>
              <a:ea typeface="+mn-ea"/>
              <a:cs typeface="+mn-cs"/>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572750" y="126560"/>
            <a:ext cx="1500443" cy="775063"/>
          </a:xfrm>
          <a:prstGeom prst="rect">
            <a:avLst/>
          </a:prstGeom>
        </p:spPr>
      </p:pic>
      <p:pic>
        <p:nvPicPr>
          <p:cNvPr id="9218" name="Picture 2"/>
          <p:cNvPicPr>
            <a:picLocks noChangeAspect="1" noChangeArrowheads="1"/>
          </p:cNvPicPr>
          <p:nvPr/>
        </p:nvPicPr>
        <p:blipFill>
          <a:blip r:embed="rId3" cstate="print"/>
          <a:srcRect/>
          <a:stretch>
            <a:fillRect/>
          </a:stretch>
        </p:blipFill>
        <p:spPr bwMode="auto">
          <a:xfrm>
            <a:off x="680936" y="1500188"/>
            <a:ext cx="11144799" cy="5017344"/>
          </a:xfrm>
          <a:prstGeom prst="rect">
            <a:avLst/>
          </a:prstGeom>
          <a:noFill/>
          <a:ln w="9525">
            <a:noFill/>
            <a:miter lim="800000"/>
            <a:headEnd/>
            <a:tailEnd/>
          </a:ln>
          <a:effectLst/>
        </p:spPr>
      </p:pic>
      <p:sp>
        <p:nvSpPr>
          <p:cNvPr id="6" name="5 Flecha derecha"/>
          <p:cNvSpPr/>
          <p:nvPr/>
        </p:nvSpPr>
        <p:spPr>
          <a:xfrm>
            <a:off x="486383" y="1031132"/>
            <a:ext cx="2334638" cy="1225685"/>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smtClean="0">
                <a:solidFill>
                  <a:schemeClr val="tx1"/>
                </a:solidFill>
              </a:rPr>
              <a:t>1ER NIVEL</a:t>
            </a:r>
            <a:endParaRPr lang="es-BO" b="1" dirty="0">
              <a:solidFill>
                <a:schemeClr val="tx1"/>
              </a:solidFill>
            </a:endParaRPr>
          </a:p>
        </p:txBody>
      </p:sp>
      <p:sp>
        <p:nvSpPr>
          <p:cNvPr id="7" name="6 Flecha derecha"/>
          <p:cNvSpPr/>
          <p:nvPr/>
        </p:nvSpPr>
        <p:spPr>
          <a:xfrm>
            <a:off x="6981217" y="2506494"/>
            <a:ext cx="2334638" cy="1225685"/>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smtClean="0">
                <a:solidFill>
                  <a:schemeClr val="tx1"/>
                </a:solidFill>
              </a:rPr>
              <a:t>2DO NIVEL</a:t>
            </a:r>
            <a:endParaRPr lang="es-BO" b="1" dirty="0">
              <a:solidFill>
                <a:schemeClr val="tx1"/>
              </a:solidFill>
            </a:endParaRPr>
          </a:p>
        </p:txBody>
      </p:sp>
      <p:sp>
        <p:nvSpPr>
          <p:cNvPr id="8" name="7 Flecha derecha"/>
          <p:cNvSpPr/>
          <p:nvPr/>
        </p:nvSpPr>
        <p:spPr>
          <a:xfrm>
            <a:off x="4760068" y="5071354"/>
            <a:ext cx="2334638" cy="1225685"/>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smtClean="0">
                <a:solidFill>
                  <a:schemeClr val="tx1"/>
                </a:solidFill>
              </a:rPr>
              <a:t>3ER NIVEL</a:t>
            </a:r>
            <a:endParaRPr lang="es-BO" b="1" dirty="0">
              <a:solidFill>
                <a:schemeClr val="tx1"/>
              </a:solidFill>
            </a:endParaRPr>
          </a:p>
        </p:txBody>
      </p:sp>
    </p:spTree>
    <p:extLst>
      <p:ext uri="{BB962C8B-B14F-4D97-AF65-F5344CB8AC3E}">
        <p14:creationId xmlns:p14="http://schemas.microsoft.com/office/powerpoint/2010/main" xmlns="" val="160694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down)">
                                      <p:cBhvr>
                                        <p:cTn id="7" dur="500"/>
                                        <p:tgtEl>
                                          <p:spTgt spid="6">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down)">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bg/>
                                          </p:spTgt>
                                        </p:tgtEl>
                                        <p:attrNameLst>
                                          <p:attrName>style.visibility</p:attrName>
                                        </p:attrNameLst>
                                      </p:cBhvr>
                                      <p:to>
                                        <p:strVal val="visible"/>
                                      </p:to>
                                    </p:set>
                                    <p:anim calcmode="lin" valueType="num">
                                      <p:cBhvr additive="base">
                                        <p:cTn id="15" dur="500" fill="hold"/>
                                        <p:tgtEl>
                                          <p:spTgt spid="7">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7">
                                            <p:bg/>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bg/>
                                          </p:spTgt>
                                        </p:tgtEl>
                                        <p:attrNameLst>
                                          <p:attrName>style.visibility</p:attrName>
                                        </p:attrNameLst>
                                      </p:cBhvr>
                                      <p:to>
                                        <p:strVal val="visible"/>
                                      </p:to>
                                    </p:set>
                                    <p:anim calcmode="lin" valueType="num">
                                      <p:cBhvr additive="base">
                                        <p:cTn id="25" dur="500" fill="hold"/>
                                        <p:tgtEl>
                                          <p:spTgt spid="8">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8">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 calcmode="lin" valueType="num">
                                      <p:cBhvr additive="base">
                                        <p:cTn id="2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build="allAtOnce" animBg="1"/>
      <p:bldP spid="8" grpId="0" build="allAtOnce"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07359"/>
            <a:ext cx="10590017" cy="471245"/>
          </a:xfrm>
        </p:spPr>
        <p:txBody>
          <a:bodyPr/>
          <a:lstStyle/>
          <a:p>
            <a:pPr algn="ctr"/>
            <a:r>
              <a:rPr lang="es-ES_tradnl" sz="2400" b="1" dirty="0" smtClean="0">
                <a:solidFill>
                  <a:srgbClr val="023C52"/>
                </a:solidFill>
                <a:latin typeface="Verdana" panose="020B0604030504040204" pitchFamily="34" charset="0"/>
                <a:ea typeface="+mn-ea"/>
                <a:cs typeface="+mn-cs"/>
              </a:rPr>
              <a:t>QUE SE NECESITA</a:t>
            </a:r>
            <a:endParaRPr lang="es-BO" sz="2400" b="1" dirty="0">
              <a:solidFill>
                <a:srgbClr val="023C52"/>
              </a:solidFill>
              <a:latin typeface="Verdana" panose="020B0604030504040204" pitchFamily="34" charset="0"/>
              <a:ea typeface="+mn-ea"/>
              <a:cs typeface="+mn-cs"/>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572750" y="126560"/>
            <a:ext cx="1500443" cy="775063"/>
          </a:xfrm>
          <a:prstGeom prst="rect">
            <a:avLst/>
          </a:prstGeom>
        </p:spPr>
      </p:pic>
      <p:pic>
        <p:nvPicPr>
          <p:cNvPr id="4098" name="Picture 2"/>
          <p:cNvPicPr>
            <a:picLocks noChangeAspect="1" noChangeArrowheads="1"/>
          </p:cNvPicPr>
          <p:nvPr/>
        </p:nvPicPr>
        <p:blipFill>
          <a:blip r:embed="rId3" cstate="print"/>
          <a:srcRect/>
          <a:stretch>
            <a:fillRect/>
          </a:stretch>
        </p:blipFill>
        <p:spPr bwMode="auto">
          <a:xfrm>
            <a:off x="2118706" y="1470141"/>
            <a:ext cx="7072530" cy="4781030"/>
          </a:xfrm>
          <a:prstGeom prst="rect">
            <a:avLst/>
          </a:prstGeom>
          <a:noFill/>
          <a:ln w="9525">
            <a:noFill/>
            <a:miter lim="800000"/>
            <a:headEnd/>
            <a:tailEnd/>
          </a:ln>
          <a:effectLst/>
        </p:spPr>
      </p:pic>
    </p:spTree>
    <p:extLst>
      <p:ext uri="{BB962C8B-B14F-4D97-AF65-F5344CB8AC3E}">
        <p14:creationId xmlns:p14="http://schemas.microsoft.com/office/powerpoint/2010/main" xmlns="" val="16069429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07359"/>
            <a:ext cx="10590017" cy="471245"/>
          </a:xfrm>
        </p:spPr>
        <p:txBody>
          <a:bodyPr/>
          <a:lstStyle/>
          <a:p>
            <a:pPr algn="ctr"/>
            <a:r>
              <a:rPr lang="es-ES_tradnl" sz="2400" b="1" dirty="0" smtClean="0">
                <a:solidFill>
                  <a:srgbClr val="023C52"/>
                </a:solidFill>
                <a:latin typeface="Verdana" panose="020B0604030504040204" pitchFamily="34" charset="0"/>
                <a:ea typeface="+mn-ea"/>
                <a:cs typeface="+mn-cs"/>
              </a:rPr>
              <a:t>QUE SE NECESITA DE TODOS</a:t>
            </a:r>
            <a:endParaRPr lang="es-BO" sz="2400" b="1" dirty="0">
              <a:solidFill>
                <a:srgbClr val="023C52"/>
              </a:solidFill>
              <a:latin typeface="Verdana" panose="020B0604030504040204" pitchFamily="34" charset="0"/>
              <a:ea typeface="+mn-ea"/>
              <a:cs typeface="+mn-cs"/>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xmlns="" val="0"/>
              </a:ext>
            </a:extLst>
          </a:blip>
          <a:srcRect l="14446" t="24161" r="15832" b="24903"/>
          <a:stretch/>
        </p:blipFill>
        <p:spPr>
          <a:xfrm>
            <a:off x="10572750" y="126560"/>
            <a:ext cx="1500443" cy="775063"/>
          </a:xfrm>
          <a:prstGeom prst="rect">
            <a:avLst/>
          </a:prstGeom>
        </p:spPr>
      </p:pic>
      <p:pic>
        <p:nvPicPr>
          <p:cNvPr id="5122" name="Picture 2"/>
          <p:cNvPicPr>
            <a:picLocks noChangeAspect="1" noChangeArrowheads="1"/>
          </p:cNvPicPr>
          <p:nvPr/>
        </p:nvPicPr>
        <p:blipFill>
          <a:blip r:embed="rId3" cstate="print"/>
          <a:srcRect/>
          <a:stretch>
            <a:fillRect/>
          </a:stretch>
        </p:blipFill>
        <p:spPr bwMode="auto">
          <a:xfrm>
            <a:off x="1747665" y="1505815"/>
            <a:ext cx="8160729" cy="5019675"/>
          </a:xfrm>
          <a:prstGeom prst="rect">
            <a:avLst/>
          </a:prstGeom>
          <a:noFill/>
          <a:ln w="9525">
            <a:noFill/>
            <a:miter lim="800000"/>
            <a:headEnd/>
            <a:tailEnd/>
          </a:ln>
          <a:effectLst/>
        </p:spPr>
      </p:pic>
    </p:spTree>
    <p:extLst>
      <p:ext uri="{BB962C8B-B14F-4D97-AF65-F5344CB8AC3E}">
        <p14:creationId xmlns:p14="http://schemas.microsoft.com/office/powerpoint/2010/main" xmlns="" val="16069429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71730" y="4451289"/>
            <a:ext cx="10814154" cy="1485041"/>
          </a:xfrm>
        </p:spPr>
        <p:txBody>
          <a:bodyPr>
            <a:normAutofit/>
          </a:bodyPr>
          <a:lstStyle/>
          <a:p>
            <a:pPr marL="0" indent="0">
              <a:buNone/>
            </a:pPr>
            <a:r>
              <a:rPr lang="es-BO" sz="4000" b="1" dirty="0">
                <a:solidFill>
                  <a:schemeClr val="accent1">
                    <a:lumMod val="75000"/>
                  </a:schemeClr>
                </a:solidFill>
              </a:rPr>
              <a:t>Gracias por su atención!</a:t>
            </a:r>
          </a:p>
        </p:txBody>
      </p:sp>
      <p:pic>
        <p:nvPicPr>
          <p:cNvPr id="5" name="Imagen 4"/>
          <p:cNvPicPr>
            <a:picLocks noChangeAspect="1"/>
          </p:cNvPicPr>
          <p:nvPr/>
        </p:nvPicPr>
        <p:blipFill>
          <a:blip r:embed="rId2" cstate="print"/>
          <a:stretch>
            <a:fillRect/>
          </a:stretch>
        </p:blipFill>
        <p:spPr>
          <a:xfrm>
            <a:off x="6650182" y="1"/>
            <a:ext cx="5541818" cy="6858000"/>
          </a:xfrm>
          <a:prstGeom prst="rect">
            <a:avLst/>
          </a:prstGeom>
        </p:spPr>
      </p:pic>
      <p:pic>
        <p:nvPicPr>
          <p:cNvPr id="4" name="Imagen 3">
            <a:extLst>
              <a:ext uri="{FF2B5EF4-FFF2-40B4-BE49-F238E27FC236}">
                <a16:creationId xmlns:a16="http://schemas.microsoft.com/office/drawing/2014/main" xmlns="" id="{63F5F580-5346-6C4B-B0E6-8E34E295B1D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7253" y="35102"/>
            <a:ext cx="6273528" cy="2348333"/>
          </a:xfrm>
          <a:prstGeom prst="rect">
            <a:avLst/>
          </a:prstGeom>
        </p:spPr>
      </p:pic>
      <p:pic>
        <p:nvPicPr>
          <p:cNvPr id="6" name="Imagen 5">
            <a:extLst>
              <a:ext uri="{FF2B5EF4-FFF2-40B4-BE49-F238E27FC236}">
                <a16:creationId xmlns:a16="http://schemas.microsoft.com/office/drawing/2014/main" xmlns="" id="{59A0ED73-FE0F-CC47-98F6-348BCFD75710}"/>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4446" t="24161" r="15832" b="24903"/>
          <a:stretch/>
        </p:blipFill>
        <p:spPr>
          <a:xfrm>
            <a:off x="1124262" y="2252272"/>
            <a:ext cx="4417557" cy="1995734"/>
          </a:xfrm>
          <a:prstGeom prst="rect">
            <a:avLst/>
          </a:prstGeom>
        </p:spPr>
      </p:pic>
    </p:spTree>
    <p:extLst>
      <p:ext uri="{BB962C8B-B14F-4D97-AF65-F5344CB8AC3E}">
        <p14:creationId xmlns:p14="http://schemas.microsoft.com/office/powerpoint/2010/main" xmlns="" val="3780090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4762</TotalTime>
  <Words>1167</Words>
  <Application>Microsoft Office PowerPoint</Application>
  <PresentationFormat>Personalizado</PresentationFormat>
  <Paragraphs>101</Paragraphs>
  <Slides>32</Slides>
  <Notes>5</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Tema de Office</vt:lpstr>
      <vt:lpstr>Diapositiva 1</vt:lpstr>
      <vt:lpstr>Bolivia: Razón de Mortalidad Materna,  2000 y 2011</vt:lpstr>
      <vt:lpstr>Causas de Mortalidad Materna,  2000 y 2011</vt:lpstr>
      <vt:lpstr>Causas Directas de Mortalidad Materna,  2000 y 2011</vt:lpstr>
      <vt:lpstr>Causas De Discapacidad  Datos 2021</vt:lpstr>
      <vt:lpstr>BOLIVIA: Evolución de la mortalidad neonatal , infantil y de la niñez menor de 5 a, CONSIDERANDO EL quinquenio PREVIO A LA EDSA 2016, ENDSA 1994, 1998, 2003 Y 2008 (Tasas por 1.000 nacidos vivos)</vt:lpstr>
      <vt:lpstr>Bolivia: Causas de Mortalidad Neonatal en Hospitales</vt:lpstr>
      <vt:lpstr>Bolivia: Causas de Mortalidad Neonatal en Comunidad</vt:lpstr>
      <vt:lpstr>QUÉ ES CALIDAD</vt:lpstr>
      <vt:lpstr>QUÉ ES CALIDAD</vt:lpstr>
      <vt:lpstr>QUÉ ES CALIDAD EN SALUD</vt:lpstr>
      <vt:lpstr>DIMENSIONES DE LA CALIDAD</vt:lpstr>
      <vt:lpstr>PARA LOGRAR LA CALIDAD SE NECESITA</vt:lpstr>
      <vt:lpstr>GARANTÍA Y MEJORA DE LA CALIDAD</vt:lpstr>
      <vt:lpstr>GARANTÍA Y MEJORA DELA CALIDDA</vt:lpstr>
      <vt:lpstr>PRONACS</vt:lpstr>
      <vt:lpstr>CICLOS DE MEJORA DE LA CALIDAD</vt:lpstr>
      <vt:lpstr>OBJETIVO GENERAL</vt:lpstr>
      <vt:lpstr>OBJETIVOS ESPECÍFICOS</vt:lpstr>
      <vt:lpstr>Qué es un ciclo de mejora continua de la calidad?</vt:lpstr>
      <vt:lpstr>“PLAN DE ACCIÓN A CORTO PLAZO PARA CONTRIBUIR EN LA REDUCCIÓN DE LA MORTALIDAD MATERNA, PERINATAL Y NEONATAL  2025”, </vt:lpstr>
      <vt:lpstr>MEJORAMIENTO CONTINUO DE LA CALIDAD EN SALUD</vt:lpstr>
      <vt:lpstr>CICLO PEVA</vt:lpstr>
      <vt:lpstr>CICLO PEVA</vt:lpstr>
      <vt:lpstr>CONTROL DE PROCESOS</vt:lpstr>
      <vt:lpstr>PLANES DE MEJORA</vt:lpstr>
      <vt:lpstr>ESTÁNDAR DE CALIDAD</vt:lpstr>
      <vt:lpstr>ESTÁNDARES DE CALIDAD</vt:lpstr>
      <vt:lpstr>HOJAS DE MONITOREO</vt:lpstr>
      <vt:lpstr>QUE SE NECESITA</vt:lpstr>
      <vt:lpstr>QUE SE NECESITA DE TODOS</vt:lpstr>
      <vt:lpstr>Diapositiva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Joneco CM</dc:creator>
  <cp:lastModifiedBy>BEATRIZ</cp:lastModifiedBy>
  <cp:revision>175</cp:revision>
  <dcterms:created xsi:type="dcterms:W3CDTF">2021-02-18T02:20:20Z</dcterms:created>
  <dcterms:modified xsi:type="dcterms:W3CDTF">2025-04-28T03:16:56Z</dcterms:modified>
</cp:coreProperties>
</file>