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781" r:id="rId3"/>
    <p:sldId id="809" r:id="rId4"/>
    <p:sldId id="810" r:id="rId5"/>
    <p:sldId id="811" r:id="rId6"/>
    <p:sldId id="812" r:id="rId7"/>
    <p:sldId id="813" r:id="rId8"/>
    <p:sldId id="814" r:id="rId9"/>
    <p:sldId id="815" r:id="rId10"/>
    <p:sldId id="816" r:id="rId11"/>
    <p:sldId id="817" r:id="rId12"/>
    <p:sldId id="818" r:id="rId13"/>
    <p:sldId id="819" r:id="rId14"/>
    <p:sldId id="820" r:id="rId15"/>
    <p:sldId id="821" r:id="rId16"/>
    <p:sldId id="822" r:id="rId17"/>
    <p:sldId id="823" r:id="rId18"/>
    <p:sldId id="824" r:id="rId19"/>
    <p:sldId id="825" r:id="rId20"/>
    <p:sldId id="826" r:id="rId21"/>
    <p:sldId id="827" r:id="rId22"/>
    <p:sldId id="828" r:id="rId23"/>
    <p:sldId id="829" r:id="rId24"/>
    <p:sldId id="830" r:id="rId25"/>
    <p:sldId id="389" r:id="rId2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8FF9B"/>
    <a:srgbClr val="B0FF6C"/>
    <a:srgbClr val="0D625F"/>
    <a:srgbClr val="0D2338"/>
    <a:srgbClr val="185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3" autoAdjust="0"/>
    <p:restoredTop sz="92054" autoAdjust="0"/>
  </p:normalViewPr>
  <p:slideViewPr>
    <p:cSldViewPr snapToGrid="0">
      <p:cViewPr varScale="1">
        <p:scale>
          <a:sx n="46" d="100"/>
          <a:sy n="46" d="100"/>
        </p:scale>
        <p:origin x="-893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ED5ECC-4FAF-40B8-9CCA-7E7E1921D5BF}" type="doc">
      <dgm:prSet loTypeId="urn:microsoft.com/office/officeart/2005/8/layout/cycle3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00C5FE2C-489C-44F4-9E5A-FC22BB6F597B}">
      <dgm:prSet phldrT="[Texto]" custT="1"/>
      <dgm:spPr>
        <a:solidFill>
          <a:srgbClr val="00CC00">
            <a:alpha val="50196"/>
          </a:srgbClr>
        </a:solidFill>
      </dgm:spPr>
      <dgm:t>
        <a:bodyPr/>
        <a:lstStyle/>
        <a:p>
          <a:r>
            <a:rPr lang="es-ES" sz="1800" b="1" dirty="0" smtClean="0">
              <a:solidFill>
                <a:schemeClr val="tx1"/>
              </a:solidFill>
            </a:rPr>
            <a:t>Establecimiento envía a Coordinación de Red junto con SNIS </a:t>
          </a:r>
          <a:r>
            <a:rPr lang="es-ES" sz="1400" b="0" dirty="0" smtClean="0">
              <a:solidFill>
                <a:schemeClr val="tx1"/>
              </a:solidFill>
            </a:rPr>
            <a:t>Mensual (Impreso: Reporte Mensual, Plan Mensual Mejora. Digital: Hoja Monitoreo) </a:t>
          </a:r>
          <a:endParaRPr lang="es-ES" sz="1400" b="0" dirty="0">
            <a:solidFill>
              <a:schemeClr val="tx1"/>
            </a:solidFill>
          </a:endParaRPr>
        </a:p>
      </dgm:t>
    </dgm:pt>
    <dgm:pt modelId="{33794531-9E4E-4984-A623-FA1DD6049266}" type="parTrans" cxnId="{76E7DAE9-9CF1-4D68-98F7-7B56FE8A83FC}">
      <dgm:prSet/>
      <dgm:spPr/>
      <dgm:t>
        <a:bodyPr/>
        <a:lstStyle/>
        <a:p>
          <a:endParaRPr lang="es-ES" sz="3600" b="0">
            <a:solidFill>
              <a:schemeClr val="tx1"/>
            </a:solidFill>
          </a:endParaRPr>
        </a:p>
      </dgm:t>
    </dgm:pt>
    <dgm:pt modelId="{C6E22CD4-7800-4DF1-AB97-C4C5D549E12A}" type="sibTrans" cxnId="{76E7DAE9-9CF1-4D68-98F7-7B56FE8A83FC}">
      <dgm:prSet custT="1"/>
      <dgm:spPr/>
      <dgm:t>
        <a:bodyPr/>
        <a:lstStyle/>
        <a:p>
          <a:endParaRPr lang="es-ES" sz="1200" b="0">
            <a:solidFill>
              <a:schemeClr val="tx1"/>
            </a:solidFill>
          </a:endParaRPr>
        </a:p>
      </dgm:t>
    </dgm:pt>
    <dgm:pt modelId="{77210143-E878-4F61-A784-B38AE2F83F3B}">
      <dgm:prSet phldrT="[Texto]" custT="1"/>
      <dgm:spPr>
        <a:solidFill>
          <a:srgbClr val="FFFF00">
            <a:alpha val="50196"/>
          </a:srgbClr>
        </a:solidFill>
      </dgm:spPr>
      <dgm:t>
        <a:bodyPr/>
        <a:lstStyle/>
        <a:p>
          <a:r>
            <a:rPr lang="es-ES" sz="1800" b="1" dirty="0" smtClean="0">
              <a:solidFill>
                <a:schemeClr val="tx1"/>
              </a:solidFill>
            </a:rPr>
            <a:t>Coordinación lleva a SEDES junto con SNIS</a:t>
          </a:r>
          <a:r>
            <a:rPr lang="es-ES" sz="1400" b="0" dirty="0" smtClean="0">
              <a:solidFill>
                <a:schemeClr val="tx1"/>
              </a:solidFill>
            </a:rPr>
            <a:t> y entrega a punto focal (Hasta 10 de c/mes)</a:t>
          </a:r>
          <a:endParaRPr lang="es-ES" sz="1400" b="0" dirty="0">
            <a:solidFill>
              <a:schemeClr val="tx1"/>
            </a:solidFill>
          </a:endParaRPr>
        </a:p>
      </dgm:t>
    </dgm:pt>
    <dgm:pt modelId="{CF0BBF62-6D47-4B60-B627-FD89600B1B6D}" type="parTrans" cxnId="{04010B07-45AE-4CB9-9F6D-16C0672AAF1D}">
      <dgm:prSet/>
      <dgm:spPr/>
      <dgm:t>
        <a:bodyPr/>
        <a:lstStyle/>
        <a:p>
          <a:endParaRPr lang="es-ES" sz="3600" b="0">
            <a:solidFill>
              <a:schemeClr val="tx1"/>
            </a:solidFill>
          </a:endParaRPr>
        </a:p>
      </dgm:t>
    </dgm:pt>
    <dgm:pt modelId="{9F0151D2-3238-4A38-A479-CC2E63AC7D30}" type="sibTrans" cxnId="{04010B07-45AE-4CB9-9F6D-16C0672AAF1D}">
      <dgm:prSet custT="1"/>
      <dgm:spPr/>
      <dgm:t>
        <a:bodyPr/>
        <a:lstStyle/>
        <a:p>
          <a:endParaRPr lang="es-ES" sz="1200" b="0">
            <a:solidFill>
              <a:schemeClr val="tx1"/>
            </a:solidFill>
          </a:endParaRPr>
        </a:p>
      </dgm:t>
    </dgm:pt>
    <dgm:pt modelId="{3CB74CD1-01B1-4E82-A8A7-1CAC0E3A8B9D}">
      <dgm:prSet phldrT="[Texto]" custT="1"/>
      <dgm:spPr>
        <a:solidFill>
          <a:srgbClr val="558ED5">
            <a:alpha val="50196"/>
          </a:srgbClr>
        </a:solidFill>
      </dgm:spPr>
      <dgm:t>
        <a:bodyPr/>
        <a:lstStyle/>
        <a:p>
          <a:r>
            <a:rPr lang="es-ES" sz="1800" b="1" dirty="0" smtClean="0">
              <a:solidFill>
                <a:schemeClr val="tx1"/>
              </a:solidFill>
            </a:rPr>
            <a:t>SEDES retroalimenta </a:t>
          </a:r>
          <a:r>
            <a:rPr lang="es-ES" sz="1400" b="0" dirty="0" smtClean="0">
              <a:solidFill>
                <a:schemeClr val="tx1"/>
              </a:solidFill>
            </a:rPr>
            <a:t>a Establecimientos</a:t>
          </a:r>
          <a:endParaRPr lang="es-ES" sz="1400" b="0" dirty="0">
            <a:solidFill>
              <a:schemeClr val="tx1"/>
            </a:solidFill>
          </a:endParaRPr>
        </a:p>
      </dgm:t>
    </dgm:pt>
    <dgm:pt modelId="{5D512FFD-0208-4E81-B870-B868A5883390}" type="parTrans" cxnId="{01B57C0E-016A-4582-996B-FA48934F789B}">
      <dgm:prSet/>
      <dgm:spPr/>
      <dgm:t>
        <a:bodyPr/>
        <a:lstStyle/>
        <a:p>
          <a:endParaRPr lang="es-ES" sz="3600" b="0">
            <a:solidFill>
              <a:schemeClr val="tx1"/>
            </a:solidFill>
          </a:endParaRPr>
        </a:p>
      </dgm:t>
    </dgm:pt>
    <dgm:pt modelId="{A0E843FD-F14E-498E-A296-518AC5B8C94B}" type="sibTrans" cxnId="{01B57C0E-016A-4582-996B-FA48934F789B}">
      <dgm:prSet custT="1"/>
      <dgm:spPr/>
      <dgm:t>
        <a:bodyPr/>
        <a:lstStyle/>
        <a:p>
          <a:endParaRPr lang="es-ES" sz="1200" b="0">
            <a:solidFill>
              <a:schemeClr val="tx1"/>
            </a:solidFill>
          </a:endParaRPr>
        </a:p>
      </dgm:t>
    </dgm:pt>
    <dgm:pt modelId="{9485C31E-4BC1-439B-B5D3-A9BC395E481D}">
      <dgm:prSet phldrT="[Texto]" custT="1"/>
      <dgm:spPr>
        <a:solidFill>
          <a:srgbClr val="FF3300">
            <a:alpha val="50196"/>
          </a:srgbClr>
        </a:solidFill>
      </dgm:spPr>
      <dgm:t>
        <a:bodyPr/>
        <a:lstStyle/>
        <a:p>
          <a:r>
            <a:rPr lang="es-ES" sz="1800" b="1" dirty="0" smtClean="0">
              <a:solidFill>
                <a:schemeClr val="tx1"/>
              </a:solidFill>
            </a:rPr>
            <a:t>SEDES envía a Ministerio de salud </a:t>
          </a:r>
          <a:r>
            <a:rPr lang="es-ES" sz="1400" b="0" dirty="0" smtClean="0">
              <a:solidFill>
                <a:schemeClr val="tx1"/>
              </a:solidFill>
            </a:rPr>
            <a:t>(Hasta el 15 de c/mes)</a:t>
          </a:r>
          <a:endParaRPr lang="es-ES" sz="1400" b="0" dirty="0">
            <a:solidFill>
              <a:schemeClr val="tx1"/>
            </a:solidFill>
          </a:endParaRPr>
        </a:p>
      </dgm:t>
    </dgm:pt>
    <dgm:pt modelId="{0D836080-6B9A-4E4D-A118-D3989BFB406E}" type="parTrans" cxnId="{6F79492B-4684-419D-A332-BC5D7AE37749}">
      <dgm:prSet/>
      <dgm:spPr/>
      <dgm:t>
        <a:bodyPr/>
        <a:lstStyle/>
        <a:p>
          <a:endParaRPr lang="es-ES" sz="3600" b="0">
            <a:solidFill>
              <a:schemeClr val="tx1"/>
            </a:solidFill>
          </a:endParaRPr>
        </a:p>
      </dgm:t>
    </dgm:pt>
    <dgm:pt modelId="{0FDBC1D4-8739-4C13-884D-97E0A5A21532}" type="sibTrans" cxnId="{6F79492B-4684-419D-A332-BC5D7AE37749}">
      <dgm:prSet custT="1"/>
      <dgm:spPr/>
      <dgm:t>
        <a:bodyPr/>
        <a:lstStyle/>
        <a:p>
          <a:endParaRPr lang="es-ES" sz="1200" b="0">
            <a:solidFill>
              <a:schemeClr val="tx1"/>
            </a:solidFill>
          </a:endParaRPr>
        </a:p>
      </dgm:t>
    </dgm:pt>
    <dgm:pt modelId="{EDBA38CF-E184-48C9-910B-909EF5C7C657}">
      <dgm:prSet phldrT="[Texto]" custT="1"/>
      <dgm:spPr>
        <a:solidFill>
          <a:srgbClr val="E46C0A">
            <a:alpha val="50196"/>
          </a:srgbClr>
        </a:solidFill>
      </dgm:spPr>
      <dgm:t>
        <a:bodyPr/>
        <a:lstStyle/>
        <a:p>
          <a:r>
            <a:rPr lang="es-ES" sz="1600" b="1" dirty="0" smtClean="0">
              <a:solidFill>
                <a:schemeClr val="tx1"/>
              </a:solidFill>
            </a:rPr>
            <a:t>Ministerio consolida y retroalimenta  a SEDES </a:t>
          </a:r>
          <a:r>
            <a:rPr lang="es-ES" sz="1400" b="0" dirty="0" smtClean="0">
              <a:solidFill>
                <a:schemeClr val="tx1"/>
              </a:solidFill>
            </a:rPr>
            <a:t>(hasta 25 de c/mes)</a:t>
          </a:r>
          <a:endParaRPr lang="es-ES" sz="1400" b="0" dirty="0">
            <a:solidFill>
              <a:schemeClr val="tx1"/>
            </a:solidFill>
          </a:endParaRPr>
        </a:p>
      </dgm:t>
    </dgm:pt>
    <dgm:pt modelId="{5280707D-90B9-4C01-87E2-16575B5F50E7}" type="parTrans" cxnId="{A26606E0-3E8C-447F-A42B-C06335635113}">
      <dgm:prSet/>
      <dgm:spPr/>
      <dgm:t>
        <a:bodyPr/>
        <a:lstStyle/>
        <a:p>
          <a:endParaRPr lang="es-ES" sz="3600" b="0">
            <a:solidFill>
              <a:schemeClr val="tx1"/>
            </a:solidFill>
          </a:endParaRPr>
        </a:p>
      </dgm:t>
    </dgm:pt>
    <dgm:pt modelId="{C00F4CD4-32B6-4FD3-8E8F-7BCBF12BEEC6}" type="sibTrans" cxnId="{A26606E0-3E8C-447F-A42B-C06335635113}">
      <dgm:prSet custT="1"/>
      <dgm:spPr/>
      <dgm:t>
        <a:bodyPr/>
        <a:lstStyle/>
        <a:p>
          <a:endParaRPr lang="es-ES" sz="1200" b="0">
            <a:solidFill>
              <a:schemeClr val="tx1"/>
            </a:solidFill>
          </a:endParaRPr>
        </a:p>
      </dgm:t>
    </dgm:pt>
    <dgm:pt modelId="{2D8C8F3A-F427-4F0D-B468-2D55B82A9607}">
      <dgm:prSet phldrT="[Texto]" custT="1"/>
      <dgm:spPr>
        <a:solidFill>
          <a:srgbClr val="3399FF">
            <a:alpha val="60000"/>
          </a:srgbClr>
        </a:solidFill>
      </dgm:spPr>
      <dgm:t>
        <a:bodyPr/>
        <a:lstStyle/>
        <a:p>
          <a:r>
            <a:rPr lang="es-ES" sz="1800" b="1" dirty="0" smtClean="0">
              <a:solidFill>
                <a:schemeClr val="tx1"/>
              </a:solidFill>
            </a:rPr>
            <a:t>SEDES retroalimenta </a:t>
          </a:r>
          <a:r>
            <a:rPr lang="es-ES" sz="1400" b="0" dirty="0" smtClean="0">
              <a:solidFill>
                <a:schemeClr val="tx1"/>
              </a:solidFill>
            </a:rPr>
            <a:t>a Establecimientos</a:t>
          </a:r>
          <a:endParaRPr lang="es-ES" sz="1400" b="0" dirty="0">
            <a:solidFill>
              <a:schemeClr val="tx1"/>
            </a:solidFill>
          </a:endParaRPr>
        </a:p>
      </dgm:t>
    </dgm:pt>
    <dgm:pt modelId="{FD89359F-57E8-4082-B66B-E12BD58D443A}" type="parTrans" cxnId="{B1B57503-0633-41B9-9C11-BDED8EAEE957}">
      <dgm:prSet/>
      <dgm:spPr/>
      <dgm:t>
        <a:bodyPr/>
        <a:lstStyle/>
        <a:p>
          <a:endParaRPr lang="es-ES" sz="3600" b="0">
            <a:solidFill>
              <a:schemeClr val="tx1"/>
            </a:solidFill>
          </a:endParaRPr>
        </a:p>
      </dgm:t>
    </dgm:pt>
    <dgm:pt modelId="{68595127-0A73-42DC-89CD-5C7648FCF1E4}" type="sibTrans" cxnId="{B1B57503-0633-41B9-9C11-BDED8EAEE957}">
      <dgm:prSet custT="1"/>
      <dgm:spPr/>
      <dgm:t>
        <a:bodyPr/>
        <a:lstStyle/>
        <a:p>
          <a:endParaRPr lang="es-ES" sz="1200" b="0">
            <a:solidFill>
              <a:schemeClr val="tx1"/>
            </a:solidFill>
          </a:endParaRPr>
        </a:p>
      </dgm:t>
    </dgm:pt>
    <dgm:pt modelId="{038611D4-3617-4D77-A370-4DAFEB07FE6C}" type="pres">
      <dgm:prSet presAssocID="{07ED5ECC-4FAF-40B8-9CCA-7E7E1921D5B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1F087A3-910F-446D-9914-F8B57BB2A30E}" type="pres">
      <dgm:prSet presAssocID="{07ED5ECC-4FAF-40B8-9CCA-7E7E1921D5BF}" presName="cycle" presStyleCnt="0"/>
      <dgm:spPr/>
    </dgm:pt>
    <dgm:pt modelId="{D7323DC4-84C2-42C1-BB34-E37A7BDFD514}" type="pres">
      <dgm:prSet presAssocID="{00C5FE2C-489C-44F4-9E5A-FC22BB6F597B}" presName="nodeFirstNode" presStyleLbl="node1" presStyleIdx="0" presStyleCnt="6" custScaleX="133526" custScaleY="11598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4A033D8-D174-4D26-9A5C-91ED129789A8}" type="pres">
      <dgm:prSet presAssocID="{C6E22CD4-7800-4DF1-AB97-C4C5D549E12A}" presName="sibTransFirstNode" presStyleLbl="bgShp" presStyleIdx="0" presStyleCnt="1"/>
      <dgm:spPr/>
      <dgm:t>
        <a:bodyPr/>
        <a:lstStyle/>
        <a:p>
          <a:endParaRPr lang="es-ES"/>
        </a:p>
      </dgm:t>
    </dgm:pt>
    <dgm:pt modelId="{6331C444-C8C3-42AE-AC88-58A183C4B968}" type="pres">
      <dgm:prSet presAssocID="{77210143-E878-4F61-A784-B38AE2F83F3B}" presName="nodeFollowingNodes" presStyleLbl="node1" presStyleIdx="1" presStyleCnt="6" custScaleX="132137" custScaleY="123003" custRadScaleRad="121223" custRadScaleInc="2164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073149D-5E3A-459E-9B1B-CBBDE837194C}" type="pres">
      <dgm:prSet presAssocID="{3CB74CD1-01B1-4E82-A8A7-1CAC0E3A8B9D}" presName="nodeFollowingNodes" presStyleLbl="node1" presStyleIdx="2" presStyleCnt="6" custScaleX="132946" custScaleY="119882" custRadScaleRad="113772" custRadScaleInc="-2246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4E1D092-2604-405B-BFDB-A00EF6E71D1C}" type="pres">
      <dgm:prSet presAssocID="{9485C31E-4BC1-439B-B5D3-A9BC395E481D}" presName="nodeFollowingNodes" presStyleLbl="node1" presStyleIdx="3" presStyleCnt="6" custScaleX="13473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A773DEC-79B7-469D-9B43-677A63E1E239}" type="pres">
      <dgm:prSet presAssocID="{EDBA38CF-E184-48C9-910B-909EF5C7C657}" presName="nodeFollowingNodes" presStyleLbl="node1" presStyleIdx="4" presStyleCnt="6" custScaleX="128902" custRadScaleRad="114649" custRadScaleInc="2274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54B9C25-3531-497F-B089-7B1CAF21709E}" type="pres">
      <dgm:prSet presAssocID="{2D8C8F3A-F427-4F0D-B468-2D55B82A9607}" presName="nodeFollowingNodes" presStyleLbl="node1" presStyleIdx="5" presStyleCnt="6" custScaleX="129710" custRadScaleRad="123294" custRadScaleInc="-1885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1B57503-0633-41B9-9C11-BDED8EAEE957}" srcId="{07ED5ECC-4FAF-40B8-9CCA-7E7E1921D5BF}" destId="{2D8C8F3A-F427-4F0D-B468-2D55B82A9607}" srcOrd="5" destOrd="0" parTransId="{FD89359F-57E8-4082-B66B-E12BD58D443A}" sibTransId="{68595127-0A73-42DC-89CD-5C7648FCF1E4}"/>
    <dgm:cxn modelId="{DE5173C9-BB44-4D75-A0BA-1B9525135650}" type="presOf" srcId="{2D8C8F3A-F427-4F0D-B468-2D55B82A9607}" destId="{554B9C25-3531-497F-B089-7B1CAF21709E}" srcOrd="0" destOrd="0" presId="urn:microsoft.com/office/officeart/2005/8/layout/cycle3"/>
    <dgm:cxn modelId="{6F79492B-4684-419D-A332-BC5D7AE37749}" srcId="{07ED5ECC-4FAF-40B8-9CCA-7E7E1921D5BF}" destId="{9485C31E-4BC1-439B-B5D3-A9BC395E481D}" srcOrd="3" destOrd="0" parTransId="{0D836080-6B9A-4E4D-A118-D3989BFB406E}" sibTransId="{0FDBC1D4-8739-4C13-884D-97E0A5A21532}"/>
    <dgm:cxn modelId="{B0FB6F71-D7D1-41AF-B561-6CE799B80685}" type="presOf" srcId="{3CB74CD1-01B1-4E82-A8A7-1CAC0E3A8B9D}" destId="{9073149D-5E3A-459E-9B1B-CBBDE837194C}" srcOrd="0" destOrd="0" presId="urn:microsoft.com/office/officeart/2005/8/layout/cycle3"/>
    <dgm:cxn modelId="{2F39674C-2946-4E9D-9A63-C8A2C797607E}" type="presOf" srcId="{EDBA38CF-E184-48C9-910B-909EF5C7C657}" destId="{DA773DEC-79B7-469D-9B43-677A63E1E239}" srcOrd="0" destOrd="0" presId="urn:microsoft.com/office/officeart/2005/8/layout/cycle3"/>
    <dgm:cxn modelId="{7B83C3D5-CE1C-4A4E-9E9B-DB3DA2C75F49}" type="presOf" srcId="{07ED5ECC-4FAF-40B8-9CCA-7E7E1921D5BF}" destId="{038611D4-3617-4D77-A370-4DAFEB07FE6C}" srcOrd="0" destOrd="0" presId="urn:microsoft.com/office/officeart/2005/8/layout/cycle3"/>
    <dgm:cxn modelId="{2BE7349B-5CDD-47FD-9F20-4E842E1BFACB}" type="presOf" srcId="{77210143-E878-4F61-A784-B38AE2F83F3B}" destId="{6331C444-C8C3-42AE-AC88-58A183C4B968}" srcOrd="0" destOrd="0" presId="urn:microsoft.com/office/officeart/2005/8/layout/cycle3"/>
    <dgm:cxn modelId="{76E7DAE9-9CF1-4D68-98F7-7B56FE8A83FC}" srcId="{07ED5ECC-4FAF-40B8-9CCA-7E7E1921D5BF}" destId="{00C5FE2C-489C-44F4-9E5A-FC22BB6F597B}" srcOrd="0" destOrd="0" parTransId="{33794531-9E4E-4984-A623-FA1DD6049266}" sibTransId="{C6E22CD4-7800-4DF1-AB97-C4C5D549E12A}"/>
    <dgm:cxn modelId="{1F63C28C-3A32-4371-917B-1EC17AF99524}" type="presOf" srcId="{9485C31E-4BC1-439B-B5D3-A9BC395E481D}" destId="{54E1D092-2604-405B-BFDB-A00EF6E71D1C}" srcOrd="0" destOrd="0" presId="urn:microsoft.com/office/officeart/2005/8/layout/cycle3"/>
    <dgm:cxn modelId="{129BEDB5-1494-4EE9-A323-AE69FB77356A}" type="presOf" srcId="{C6E22CD4-7800-4DF1-AB97-C4C5D549E12A}" destId="{E4A033D8-D174-4D26-9A5C-91ED129789A8}" srcOrd="0" destOrd="0" presId="urn:microsoft.com/office/officeart/2005/8/layout/cycle3"/>
    <dgm:cxn modelId="{A26606E0-3E8C-447F-A42B-C06335635113}" srcId="{07ED5ECC-4FAF-40B8-9CCA-7E7E1921D5BF}" destId="{EDBA38CF-E184-48C9-910B-909EF5C7C657}" srcOrd="4" destOrd="0" parTransId="{5280707D-90B9-4C01-87E2-16575B5F50E7}" sibTransId="{C00F4CD4-32B6-4FD3-8E8F-7BCBF12BEEC6}"/>
    <dgm:cxn modelId="{EFF156DD-5C7C-491B-8486-3FB58A64AA0B}" type="presOf" srcId="{00C5FE2C-489C-44F4-9E5A-FC22BB6F597B}" destId="{D7323DC4-84C2-42C1-BB34-E37A7BDFD514}" srcOrd="0" destOrd="0" presId="urn:microsoft.com/office/officeart/2005/8/layout/cycle3"/>
    <dgm:cxn modelId="{01B57C0E-016A-4582-996B-FA48934F789B}" srcId="{07ED5ECC-4FAF-40B8-9CCA-7E7E1921D5BF}" destId="{3CB74CD1-01B1-4E82-A8A7-1CAC0E3A8B9D}" srcOrd="2" destOrd="0" parTransId="{5D512FFD-0208-4E81-B870-B868A5883390}" sibTransId="{A0E843FD-F14E-498E-A296-518AC5B8C94B}"/>
    <dgm:cxn modelId="{04010B07-45AE-4CB9-9F6D-16C0672AAF1D}" srcId="{07ED5ECC-4FAF-40B8-9CCA-7E7E1921D5BF}" destId="{77210143-E878-4F61-A784-B38AE2F83F3B}" srcOrd="1" destOrd="0" parTransId="{CF0BBF62-6D47-4B60-B627-FD89600B1B6D}" sibTransId="{9F0151D2-3238-4A38-A479-CC2E63AC7D30}"/>
    <dgm:cxn modelId="{F2FFCD3B-FB45-4E2F-A345-59834C368411}" type="presParOf" srcId="{038611D4-3617-4D77-A370-4DAFEB07FE6C}" destId="{B1F087A3-910F-446D-9914-F8B57BB2A30E}" srcOrd="0" destOrd="0" presId="urn:microsoft.com/office/officeart/2005/8/layout/cycle3"/>
    <dgm:cxn modelId="{5F14BA36-24B6-4A2F-9811-4F8EF9AB16F5}" type="presParOf" srcId="{B1F087A3-910F-446D-9914-F8B57BB2A30E}" destId="{D7323DC4-84C2-42C1-BB34-E37A7BDFD514}" srcOrd="0" destOrd="0" presId="urn:microsoft.com/office/officeart/2005/8/layout/cycle3"/>
    <dgm:cxn modelId="{A6909C1E-A7DB-4D54-B0F3-CA5E44660227}" type="presParOf" srcId="{B1F087A3-910F-446D-9914-F8B57BB2A30E}" destId="{E4A033D8-D174-4D26-9A5C-91ED129789A8}" srcOrd="1" destOrd="0" presId="urn:microsoft.com/office/officeart/2005/8/layout/cycle3"/>
    <dgm:cxn modelId="{473693B6-ED65-4A31-9EB5-3B20332992CD}" type="presParOf" srcId="{B1F087A3-910F-446D-9914-F8B57BB2A30E}" destId="{6331C444-C8C3-42AE-AC88-58A183C4B968}" srcOrd="2" destOrd="0" presId="urn:microsoft.com/office/officeart/2005/8/layout/cycle3"/>
    <dgm:cxn modelId="{672D05B3-A3AF-4DE4-9CA0-A4C23E187264}" type="presParOf" srcId="{B1F087A3-910F-446D-9914-F8B57BB2A30E}" destId="{9073149D-5E3A-459E-9B1B-CBBDE837194C}" srcOrd="3" destOrd="0" presId="urn:microsoft.com/office/officeart/2005/8/layout/cycle3"/>
    <dgm:cxn modelId="{6064D23B-B7ED-457A-98C6-5C52A461865A}" type="presParOf" srcId="{B1F087A3-910F-446D-9914-F8B57BB2A30E}" destId="{54E1D092-2604-405B-BFDB-A00EF6E71D1C}" srcOrd="4" destOrd="0" presId="urn:microsoft.com/office/officeart/2005/8/layout/cycle3"/>
    <dgm:cxn modelId="{13A85114-11C9-4E84-8967-231665479A97}" type="presParOf" srcId="{B1F087A3-910F-446D-9914-F8B57BB2A30E}" destId="{DA773DEC-79B7-469D-9B43-677A63E1E239}" srcOrd="5" destOrd="0" presId="urn:microsoft.com/office/officeart/2005/8/layout/cycle3"/>
    <dgm:cxn modelId="{B83DE22B-34BD-4431-BC8C-119E3CD07700}" type="presParOf" srcId="{B1F087A3-910F-446D-9914-F8B57BB2A30E}" destId="{554B9C25-3531-497F-B089-7B1CAF21709E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4A033D8-D174-4D26-9A5C-91ED129789A8}">
      <dsp:nvSpPr>
        <dsp:cNvPr id="0" name=""/>
        <dsp:cNvSpPr/>
      </dsp:nvSpPr>
      <dsp:spPr>
        <a:xfrm>
          <a:off x="2986497" y="-160391"/>
          <a:ext cx="5122930" cy="5122930"/>
        </a:xfrm>
        <a:prstGeom prst="circularArrow">
          <a:avLst>
            <a:gd name="adj1" fmla="val 5274"/>
            <a:gd name="adj2" fmla="val 312630"/>
            <a:gd name="adj3" fmla="val 13568264"/>
            <a:gd name="adj4" fmla="val 17524916"/>
            <a:gd name="adj5" fmla="val 5477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323DC4-84C2-42C1-BB34-E37A7BDFD514}">
      <dsp:nvSpPr>
        <dsp:cNvPr id="0" name=""/>
        <dsp:cNvSpPr/>
      </dsp:nvSpPr>
      <dsp:spPr>
        <a:xfrm>
          <a:off x="4225695" y="-38113"/>
          <a:ext cx="2644535" cy="1148584"/>
        </a:xfrm>
        <a:prstGeom prst="roundRect">
          <a:avLst/>
        </a:prstGeom>
        <a:solidFill>
          <a:srgbClr val="00CC00">
            <a:alpha val="50196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1"/>
              </a:solidFill>
            </a:rPr>
            <a:t>Establecimiento envía a Coordinación de Red junto con SNIS </a:t>
          </a:r>
          <a:r>
            <a:rPr lang="es-ES" sz="1400" b="0" kern="1200" dirty="0" smtClean="0">
              <a:solidFill>
                <a:schemeClr val="tx1"/>
              </a:solidFill>
            </a:rPr>
            <a:t>Mensual (Impreso: Reporte Mensual, Plan Mensual Mejora. Digital: Hoja Monitoreo) </a:t>
          </a:r>
          <a:endParaRPr lang="es-ES" sz="1400" b="0" kern="1200" dirty="0">
            <a:solidFill>
              <a:schemeClr val="tx1"/>
            </a:solidFill>
          </a:endParaRPr>
        </a:p>
      </dsp:txBody>
      <dsp:txXfrm>
        <a:off x="4225695" y="-38113"/>
        <a:ext cx="2644535" cy="1148584"/>
      </dsp:txXfrm>
    </dsp:sp>
    <dsp:sp modelId="{6331C444-C8C3-42AE-AC88-58A183C4B968}">
      <dsp:nvSpPr>
        <dsp:cNvPr id="0" name=""/>
        <dsp:cNvSpPr/>
      </dsp:nvSpPr>
      <dsp:spPr>
        <a:xfrm>
          <a:off x="6623403" y="1190655"/>
          <a:ext cx="2617025" cy="1218061"/>
        </a:xfrm>
        <a:prstGeom prst="roundRect">
          <a:avLst/>
        </a:prstGeom>
        <a:solidFill>
          <a:srgbClr val="FFFF00">
            <a:alpha val="50196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1"/>
              </a:solidFill>
            </a:rPr>
            <a:t>Coordinación lleva a SEDES junto con SNIS</a:t>
          </a:r>
          <a:r>
            <a:rPr lang="es-ES" sz="1400" b="0" kern="1200" dirty="0" smtClean="0">
              <a:solidFill>
                <a:schemeClr val="tx1"/>
              </a:solidFill>
            </a:rPr>
            <a:t> y entrega a punto focal (Hasta 10 de c/mes)</a:t>
          </a:r>
          <a:endParaRPr lang="es-ES" sz="1400" b="0" kern="1200" dirty="0">
            <a:solidFill>
              <a:schemeClr val="tx1"/>
            </a:solidFill>
          </a:endParaRPr>
        </a:p>
      </dsp:txBody>
      <dsp:txXfrm>
        <a:off x="6623403" y="1190655"/>
        <a:ext cx="2617025" cy="1218061"/>
      </dsp:txXfrm>
    </dsp:sp>
    <dsp:sp modelId="{9073149D-5E3A-459E-9B1B-CBBDE837194C}">
      <dsp:nvSpPr>
        <dsp:cNvPr id="0" name=""/>
        <dsp:cNvSpPr/>
      </dsp:nvSpPr>
      <dsp:spPr>
        <a:xfrm>
          <a:off x="6474416" y="2769100"/>
          <a:ext cx="2633048" cy="1187155"/>
        </a:xfrm>
        <a:prstGeom prst="roundRect">
          <a:avLst/>
        </a:prstGeom>
        <a:solidFill>
          <a:srgbClr val="558ED5">
            <a:alpha val="50196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1"/>
              </a:solidFill>
            </a:rPr>
            <a:t>SEDES retroalimenta </a:t>
          </a:r>
          <a:r>
            <a:rPr lang="es-ES" sz="1400" b="0" kern="1200" dirty="0" smtClean="0">
              <a:solidFill>
                <a:schemeClr val="tx1"/>
              </a:solidFill>
            </a:rPr>
            <a:t>a Establecimientos</a:t>
          </a:r>
          <a:endParaRPr lang="es-ES" sz="1400" b="0" kern="1200" dirty="0">
            <a:solidFill>
              <a:schemeClr val="tx1"/>
            </a:solidFill>
          </a:endParaRPr>
        </a:p>
      </dsp:txBody>
      <dsp:txXfrm>
        <a:off x="6474416" y="2769100"/>
        <a:ext cx="2633048" cy="1187155"/>
      </dsp:txXfrm>
    </dsp:sp>
    <dsp:sp modelId="{54E1D092-2604-405B-BFDB-A00EF6E71D1C}">
      <dsp:nvSpPr>
        <dsp:cNvPr id="0" name=""/>
        <dsp:cNvSpPr/>
      </dsp:nvSpPr>
      <dsp:spPr>
        <a:xfrm>
          <a:off x="4213683" y="4197579"/>
          <a:ext cx="2668559" cy="990269"/>
        </a:xfrm>
        <a:prstGeom prst="roundRect">
          <a:avLst/>
        </a:prstGeom>
        <a:solidFill>
          <a:srgbClr val="FF3300">
            <a:alpha val="50196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1"/>
              </a:solidFill>
            </a:rPr>
            <a:t>SEDES envía a Ministerio de salud </a:t>
          </a:r>
          <a:r>
            <a:rPr lang="es-ES" sz="1400" b="0" kern="1200" dirty="0" smtClean="0">
              <a:solidFill>
                <a:schemeClr val="tx1"/>
              </a:solidFill>
            </a:rPr>
            <a:t>(Hasta el 15 de c/mes)</a:t>
          </a:r>
          <a:endParaRPr lang="es-ES" sz="1400" b="0" kern="1200" dirty="0">
            <a:solidFill>
              <a:schemeClr val="tx1"/>
            </a:solidFill>
          </a:endParaRPr>
        </a:p>
      </dsp:txBody>
      <dsp:txXfrm>
        <a:off x="4213683" y="4197579"/>
        <a:ext cx="2668559" cy="990269"/>
      </dsp:txXfrm>
    </dsp:sp>
    <dsp:sp modelId="{DA773DEC-79B7-469D-9B43-677A63E1E239}">
      <dsp:nvSpPr>
        <dsp:cNvPr id="0" name=""/>
        <dsp:cNvSpPr/>
      </dsp:nvSpPr>
      <dsp:spPr>
        <a:xfrm>
          <a:off x="2009303" y="2867546"/>
          <a:ext cx="2552955" cy="990269"/>
        </a:xfrm>
        <a:prstGeom prst="roundRect">
          <a:avLst/>
        </a:prstGeom>
        <a:solidFill>
          <a:srgbClr val="E46C0A">
            <a:alpha val="50196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1"/>
              </a:solidFill>
            </a:rPr>
            <a:t>Ministerio consolida y retroalimenta  a SEDES </a:t>
          </a:r>
          <a:r>
            <a:rPr lang="es-ES" sz="1400" b="0" kern="1200" dirty="0" smtClean="0">
              <a:solidFill>
                <a:schemeClr val="tx1"/>
              </a:solidFill>
            </a:rPr>
            <a:t>(hasta 25 de c/mes)</a:t>
          </a:r>
          <a:endParaRPr lang="es-ES" sz="1400" b="0" kern="1200" dirty="0">
            <a:solidFill>
              <a:schemeClr val="tx1"/>
            </a:solidFill>
          </a:endParaRPr>
        </a:p>
      </dsp:txBody>
      <dsp:txXfrm>
        <a:off x="2009303" y="2867546"/>
        <a:ext cx="2552955" cy="990269"/>
      </dsp:txXfrm>
    </dsp:sp>
    <dsp:sp modelId="{554B9C25-3531-497F-B089-7B1CAF21709E}">
      <dsp:nvSpPr>
        <dsp:cNvPr id="0" name=""/>
        <dsp:cNvSpPr/>
      </dsp:nvSpPr>
      <dsp:spPr>
        <a:xfrm>
          <a:off x="1860337" y="1230112"/>
          <a:ext cx="2568958" cy="990269"/>
        </a:xfrm>
        <a:prstGeom prst="roundRect">
          <a:avLst/>
        </a:prstGeom>
        <a:solidFill>
          <a:srgbClr val="3399FF">
            <a:alpha val="6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1"/>
              </a:solidFill>
            </a:rPr>
            <a:t>SEDES retroalimenta </a:t>
          </a:r>
          <a:r>
            <a:rPr lang="es-ES" sz="1400" b="0" kern="1200" dirty="0" smtClean="0">
              <a:solidFill>
                <a:schemeClr val="tx1"/>
              </a:solidFill>
            </a:rPr>
            <a:t>a Establecimientos</a:t>
          </a:r>
          <a:endParaRPr lang="es-ES" sz="1400" b="0" kern="1200" dirty="0">
            <a:solidFill>
              <a:schemeClr val="tx1"/>
            </a:solidFill>
          </a:endParaRPr>
        </a:p>
      </dsp:txBody>
      <dsp:txXfrm>
        <a:off x="1860337" y="1230112"/>
        <a:ext cx="2568958" cy="9902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C5850-C3E9-4C61-86C8-D744E98ECE55}" type="datetimeFigureOut">
              <a:rPr lang="es-BO" smtClean="0"/>
              <a:pPr/>
              <a:t>27/04/2025</a:t>
            </a:fld>
            <a:endParaRPr lang="es-B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B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7CF358-4C3C-4CA0-B32D-EFFC29A86CE4}" type="slidenum">
              <a:rPr lang="es-BO" smtClean="0"/>
              <a:pPr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xmlns="" val="2493848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1DCE47F3-B75D-4A1D-BA9F-140BF872EB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5E4EF5D-C58F-41B7-BC26-C52ECD4FF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8274-7E59-4754-8C4A-4353F3262649}" type="datetimeFigureOut">
              <a:rPr lang="es-ES" smtClean="0"/>
              <a:pPr/>
              <a:t>27/04/2025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F24575A-2C8D-4095-BA4E-80DF09F6C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C119068-B718-49D6-A81C-2864667E1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1D7B0-21C5-4FE0-A6A0-1CC75E0A2768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09984A1E-CC7C-498A-94B2-1EDE4ED016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129" t="70998" r="21129" b="8004"/>
          <a:stretch/>
        </p:blipFill>
        <p:spPr>
          <a:xfrm>
            <a:off x="6173400" y="1260000"/>
            <a:ext cx="3960000" cy="1440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EC305660-B218-4B1E-B9B5-70879BE8EF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0735"/>
          <a:stretch/>
        </p:blipFill>
        <p:spPr>
          <a:xfrm>
            <a:off x="838922" y="720000"/>
            <a:ext cx="5484955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43006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F408E89-718E-4564-A8C0-9DB9D033B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7359"/>
            <a:ext cx="9835065" cy="81826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33B8D89-45F1-4261-8628-E08204C40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2110"/>
            <a:ext cx="10515600" cy="4351338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4FD1B0B3-B46C-4AD1-9112-0DC41CF2F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8274-7E59-4754-8C4A-4353F3262649}" type="datetimeFigureOut">
              <a:rPr lang="es-ES" smtClean="0"/>
              <a:pPr/>
              <a:t>27/04/2025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612A7BD-F0DC-4E69-B54B-ECDD66CF4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B798686-6855-4587-A494-EE5FA1EB7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1D7B0-21C5-4FE0-A6A0-1CC75E0A2768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046ACD73-D62F-479A-9095-B31DA1D34D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0735"/>
          <a:stretch/>
        </p:blipFill>
        <p:spPr>
          <a:xfrm>
            <a:off x="721659" y="136525"/>
            <a:ext cx="1567130" cy="720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8A1E841E-F342-4DA1-95B4-B89B8C6888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129" t="70998" r="21129" b="8004"/>
          <a:stretch/>
        </p:blipFill>
        <p:spPr>
          <a:xfrm>
            <a:off x="2288789" y="280525"/>
            <a:ext cx="1188000" cy="432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248BC5E1-F61B-4182-AFC1-0FC68CA7C502}"/>
              </a:ext>
            </a:extLst>
          </p:cNvPr>
          <p:cNvSpPr/>
          <p:nvPr userDrawn="1"/>
        </p:nvSpPr>
        <p:spPr>
          <a:xfrm flipV="1">
            <a:off x="39459" y="850942"/>
            <a:ext cx="11880000" cy="72000"/>
          </a:xfrm>
          <a:prstGeom prst="rect">
            <a:avLst/>
          </a:prstGeom>
          <a:gradFill>
            <a:gsLst>
              <a:gs pos="100000">
                <a:schemeClr val="accent3">
                  <a:lumMod val="0"/>
                  <a:lumOff val="100000"/>
                </a:schemeClr>
              </a:gs>
              <a:gs pos="80000">
                <a:schemeClr val="accent3">
                  <a:lumMod val="0"/>
                  <a:lumOff val="100000"/>
                </a:schemeClr>
              </a:gs>
              <a:gs pos="0">
                <a:schemeClr val="bg2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C40A2F9D-467A-463F-9C88-DE50FFC0C3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alphaModFix amt="20000"/>
          </a:blip>
          <a:srcRect r="39806" b="39774"/>
          <a:stretch/>
        </p:blipFill>
        <p:spPr>
          <a:xfrm>
            <a:off x="8712947" y="3377104"/>
            <a:ext cx="3479053" cy="348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14367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E37B08D3-9B79-4277-BBE6-90677411E6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0735"/>
          <a:stretch/>
        </p:blipFill>
        <p:spPr>
          <a:xfrm>
            <a:off x="721659" y="136525"/>
            <a:ext cx="1567130" cy="720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29ADDFE7-6526-4CFF-A2F2-11ED2C8FE8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129" t="70998" r="21129" b="8004"/>
          <a:stretch/>
        </p:blipFill>
        <p:spPr>
          <a:xfrm>
            <a:off x="2288789" y="280525"/>
            <a:ext cx="1188000" cy="432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BDD24300-051D-46D3-BEEF-3DAB3CBFADE3}"/>
              </a:ext>
            </a:extLst>
          </p:cNvPr>
          <p:cNvSpPr/>
          <p:nvPr userDrawn="1"/>
        </p:nvSpPr>
        <p:spPr>
          <a:xfrm flipV="1">
            <a:off x="39459" y="850942"/>
            <a:ext cx="11880000" cy="72000"/>
          </a:xfrm>
          <a:prstGeom prst="rect">
            <a:avLst/>
          </a:prstGeom>
          <a:gradFill>
            <a:gsLst>
              <a:gs pos="100000">
                <a:schemeClr val="accent3">
                  <a:lumMod val="0"/>
                  <a:lumOff val="100000"/>
                </a:schemeClr>
              </a:gs>
              <a:gs pos="80000">
                <a:schemeClr val="accent3">
                  <a:lumMod val="0"/>
                  <a:lumOff val="100000"/>
                </a:schemeClr>
              </a:gs>
              <a:gs pos="0">
                <a:schemeClr val="bg2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29BC2432-E33D-4CEF-A05A-DF68666F16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alphaModFix amt="20000"/>
          </a:blip>
          <a:srcRect r="39806" b="39774"/>
          <a:stretch/>
        </p:blipFill>
        <p:spPr>
          <a:xfrm>
            <a:off x="8712947" y="3377104"/>
            <a:ext cx="3479053" cy="348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9621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6C033E36-4A1D-4674-8C06-0A9717894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D938071-ADA5-4F75-B7CB-847AAFFD05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199E699-F6FE-4BBB-BCC9-6F7F0FF9F1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C8274-7E59-4754-8C4A-4353F3262649}" type="datetimeFigureOut">
              <a:rPr lang="es-ES" smtClean="0"/>
              <a:pPr/>
              <a:t>27/04/2025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B8DCB5C-AC80-4429-B2C6-6FCFE219B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7F5ED28-DF21-4657-B831-A76495D1F3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1D7B0-21C5-4FE0-A6A0-1CC75E0A276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083246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2BBF4839-C978-4C53-978A-31255AF4346E}"/>
              </a:ext>
            </a:extLst>
          </p:cNvPr>
          <p:cNvSpPr txBox="1"/>
          <p:nvPr/>
        </p:nvSpPr>
        <p:spPr>
          <a:xfrm>
            <a:off x="4233829" y="2374609"/>
            <a:ext cx="737073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800" b="1" dirty="0" smtClean="0"/>
              <a:t>METODOLOGÍA DE IMPLEMENTACIÓN</a:t>
            </a:r>
          </a:p>
          <a:p>
            <a:pPr algn="ctr"/>
            <a:r>
              <a:rPr lang="es-ES" sz="4800" b="1" dirty="0" smtClean="0"/>
              <a:t>Ciclos de Mejora Continua de la Calidad (</a:t>
            </a:r>
            <a:r>
              <a:rPr lang="es-ES" sz="4800" b="1" dirty="0" err="1" smtClean="0"/>
              <a:t>CMCC</a:t>
            </a:r>
            <a:r>
              <a:rPr lang="es-ES" sz="4800" b="1" dirty="0" smtClean="0"/>
              <a:t>) de atención </a:t>
            </a:r>
            <a:br>
              <a:rPr lang="es-ES" sz="4800" b="1" dirty="0" smtClean="0"/>
            </a:br>
            <a:r>
              <a:rPr lang="es-ES" sz="4800" b="1" dirty="0" smtClean="0"/>
              <a:t>materno-infantil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E8FD2315-EAFE-4635-A2A3-388145A74D81}"/>
              </a:ext>
            </a:extLst>
          </p:cNvPr>
          <p:cNvSpPr txBox="1"/>
          <p:nvPr/>
        </p:nvSpPr>
        <p:spPr>
          <a:xfrm>
            <a:off x="0" y="6488668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es-BO" b="1" dirty="0" smtClean="0"/>
              <a:t>ABRIL 2025</a:t>
            </a:r>
            <a:endParaRPr lang="es-BO" sz="1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5860" y="3088958"/>
            <a:ext cx="3276600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60717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BO" sz="2400" b="1" dirty="0" smtClean="0"/>
              <a:t>Pasos para la Implementación de los CMC:</a:t>
            </a:r>
            <a:endParaRPr lang="es-BO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537557" y="1903445"/>
            <a:ext cx="5547359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s-BO" altLang="es-BO" sz="3200" b="1" dirty="0" smtClean="0"/>
              <a:t>Paso 1: </a:t>
            </a:r>
            <a:r>
              <a:rPr lang="es-BO" altLang="es-BO" sz="2800" b="1" dirty="0" smtClean="0"/>
              <a:t>Conformación del Equipo CMCC y nombramiento Punto Focal.</a:t>
            </a:r>
            <a:endParaRPr lang="es-BO" altLang="es-BO" sz="3200" b="1" dirty="0" smtClean="0"/>
          </a:p>
          <a:p>
            <a:pPr algn="just">
              <a:buFont typeface="Wingdings" panose="05000000000000000000" pitchFamily="2" charset="2"/>
              <a:buChar char="§"/>
            </a:pPr>
            <a:r>
              <a:rPr lang="es-BO" altLang="es-BO" sz="3200" b="1" dirty="0" smtClean="0"/>
              <a:t>Paso 2: </a:t>
            </a:r>
            <a:r>
              <a:rPr lang="es-BO" altLang="es-BO" sz="2800" b="1" dirty="0" smtClean="0"/>
              <a:t>Elaboración línea de Base. </a:t>
            </a:r>
            <a:r>
              <a:rPr lang="es-BO" altLang="es-BO" sz="3200" dirty="0" smtClean="0"/>
              <a:t>(Análisis y programación) (Mes 1)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BO" altLang="es-BO" sz="3200" b="1" dirty="0" smtClean="0"/>
              <a:t>Paso 3: </a:t>
            </a:r>
            <a:r>
              <a:rPr lang="es-BO" altLang="es-BO" sz="2800" b="1" dirty="0" smtClean="0"/>
              <a:t>Medición Mensual de Estándares </a:t>
            </a:r>
            <a:r>
              <a:rPr lang="es-BO" altLang="es-BO" sz="3200" dirty="0" smtClean="0"/>
              <a:t>(Mes 2 en adelante)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BO" altLang="es-BO" sz="3200" b="1" dirty="0" smtClean="0"/>
              <a:t>Paso 4: </a:t>
            </a:r>
            <a:r>
              <a:rPr lang="es-BO" altLang="es-BO" sz="2800" b="1" dirty="0" smtClean="0"/>
              <a:t>Seguimiento y Supervisión</a:t>
            </a:r>
            <a:r>
              <a:rPr lang="es-BO" altLang="es-BO" sz="3200" dirty="0" smtClean="0"/>
              <a:t>.</a:t>
            </a:r>
            <a:endParaRPr lang="es-BO" altLang="es-BO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82110" y="1969683"/>
            <a:ext cx="5576761" cy="3965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16069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rgbClr val="C0FF81"/>
          </a:solidFill>
        </p:spPr>
        <p:txBody>
          <a:bodyPr>
            <a:normAutofit fontScale="90000"/>
          </a:bodyPr>
          <a:lstStyle/>
          <a:p>
            <a:pPr algn="just">
              <a:defRPr/>
            </a:pPr>
            <a:r>
              <a:rPr lang="es-BO" sz="4050" b="1" dirty="0"/>
              <a:t>Paso 1: </a:t>
            </a:r>
            <a:r>
              <a:rPr lang="es-BO" dirty="0">
                <a:solidFill>
                  <a:schemeClr val="tx1"/>
                </a:solidFill>
              </a:rPr>
              <a:t>Conformación del Equipo CMCC y nombramiento Punto Focal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65760" y="2286000"/>
            <a:ext cx="11572240" cy="3810000"/>
          </a:xfrm>
        </p:spPr>
        <p:txBody>
          <a:bodyPr rtlCol="0">
            <a:noAutofit/>
          </a:bodyPr>
          <a:lstStyle/>
          <a:p>
            <a:pPr marL="68580" indent="-68580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s-BO" dirty="0"/>
              <a:t>1ª Reunión con participación de Dirección y RRHH operativo del establecimiento.</a:t>
            </a:r>
          </a:p>
          <a:p>
            <a:pPr marL="288036" lvl="1" indent="-137160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s-BO" dirty="0"/>
              <a:t>Conformación de un equipo con representación de las distintas áreas involucradas (área medica, de enfermería, estadística, laboratorio, nutrición u otras).</a:t>
            </a:r>
          </a:p>
          <a:p>
            <a:pPr marL="288036" lvl="1" indent="-137160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s-BO" dirty="0"/>
              <a:t>Selección de un punto focal en el equipo de CMCC. </a:t>
            </a:r>
          </a:p>
          <a:p>
            <a:pPr marL="288036" lvl="1" indent="-137160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s-BO" dirty="0"/>
              <a:t>Llenado del acta de conformación y nombramiento del punto focal. </a:t>
            </a:r>
          </a:p>
          <a:p>
            <a:pPr marL="288036" lvl="1" indent="-137160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s-BO" dirty="0"/>
              <a:t>Apertura de una carpeta de archivo especifica de los CMCC.</a:t>
            </a:r>
          </a:p>
          <a:p>
            <a:pPr marL="68580" indent="-68580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s-BO" dirty="0"/>
              <a:t>Envío de copia del acta a SEDES (punto focal).</a:t>
            </a:r>
          </a:p>
          <a:p>
            <a:pPr marL="68580" indent="-68580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endParaRPr lang="es-BO" dirty="0"/>
          </a:p>
          <a:p>
            <a:pPr marL="68580" indent="-68580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endParaRPr lang="es-BO" dirty="0"/>
          </a:p>
          <a:p>
            <a:pPr marL="68580" indent="-68580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endParaRPr lang="es-BO" dirty="0"/>
          </a:p>
        </p:txBody>
      </p:sp>
      <p:pic>
        <p:nvPicPr>
          <p:cNvPr id="4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1224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rgbClr val="C0FF81"/>
          </a:solidFill>
        </p:spPr>
        <p:txBody>
          <a:bodyPr>
            <a:normAutofit fontScale="90000"/>
          </a:bodyPr>
          <a:lstStyle/>
          <a:p>
            <a:pPr algn="just">
              <a:defRPr/>
            </a:pPr>
            <a:r>
              <a:rPr lang="es-BO" sz="4050" b="1" dirty="0"/>
              <a:t>Paso 1: </a:t>
            </a:r>
            <a:r>
              <a:rPr lang="es-BO" dirty="0">
                <a:solidFill>
                  <a:schemeClr val="tx1"/>
                </a:solidFill>
              </a:rPr>
              <a:t>Conformación del Equipo CMCC y nombramiento Punto Focal</a:t>
            </a:r>
          </a:p>
        </p:txBody>
      </p:sp>
      <p:sp>
        <p:nvSpPr>
          <p:cNvPr id="11267" name="Marcador de contenido 2"/>
          <p:cNvSpPr>
            <a:spLocks noGrp="1"/>
          </p:cNvSpPr>
          <p:nvPr>
            <p:ph idx="1"/>
          </p:nvPr>
        </p:nvSpPr>
        <p:spPr>
          <a:xfrm>
            <a:off x="1096963" y="2241947"/>
            <a:ext cx="10094912" cy="3309938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BO" altLang="es-BO" sz="3200" b="1" dirty="0"/>
              <a:t>Instrumentos de registro a utilizar: </a:t>
            </a:r>
          </a:p>
          <a:p>
            <a:pPr lvl="1" algn="just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BO" altLang="es-BO" sz="2800" dirty="0"/>
              <a:t>Acta de conformación del equipo CMCC. </a:t>
            </a:r>
          </a:p>
          <a:p>
            <a:pPr lvl="2" algn="just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BO" altLang="es-BO" sz="2400" dirty="0"/>
              <a:t>En un Cuaderno de actas o Acta impresa. </a:t>
            </a:r>
          </a:p>
          <a:p>
            <a:pPr lvl="1" algn="just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s-BO" altLang="es-BO" sz="2800" dirty="0"/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s-BO" altLang="es-BO" sz="3200" dirty="0"/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s-BO" altLang="es-BO" sz="3200" dirty="0"/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s-BO" altLang="es-BO" sz="3200" dirty="0"/>
          </a:p>
        </p:txBody>
      </p:sp>
      <p:pic>
        <p:nvPicPr>
          <p:cNvPr id="4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882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rgbClr val="C0FF81"/>
          </a:solidFill>
        </p:spPr>
        <p:txBody>
          <a:bodyPr>
            <a:normAutofit fontScale="90000"/>
          </a:bodyPr>
          <a:lstStyle/>
          <a:p>
            <a:pPr algn="just">
              <a:defRPr/>
            </a:pPr>
            <a:r>
              <a:rPr lang="es-BO" sz="4050" b="1" dirty="0"/>
              <a:t>Paso 2: </a:t>
            </a:r>
            <a:r>
              <a:rPr lang="es-BO" dirty="0">
                <a:solidFill>
                  <a:schemeClr val="tx1"/>
                </a:solidFill>
              </a:rPr>
              <a:t>Elaboración y envío de la línea de Base.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0292" y="1916083"/>
            <a:ext cx="11131551" cy="3309938"/>
          </a:xfrm>
        </p:spPr>
        <p:txBody>
          <a:bodyPr rtlCol="0">
            <a:noAutofit/>
          </a:bodyPr>
          <a:lstStyle/>
          <a:p>
            <a:pPr marL="68580" indent="-68580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s-BO" dirty="0"/>
              <a:t>2ª Reunión para la elaboración de la LB. </a:t>
            </a:r>
          </a:p>
          <a:p>
            <a:pPr marL="68580" indent="-68580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s-BO" dirty="0"/>
              <a:t>Selección aleatoria de expedientes clínicos al azar por cualquier método de muestreo aleatorio simple (30 o total).</a:t>
            </a:r>
          </a:p>
          <a:p>
            <a:pPr marL="68580" indent="-68580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s-BO" dirty="0"/>
              <a:t>Revisión de los expedientes para verificar el cumplimiento de los criterios de cada estándar de calidad.</a:t>
            </a:r>
          </a:p>
          <a:p>
            <a:pPr marL="68580" indent="-68580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s-BO" dirty="0"/>
              <a:t>Registro de los hallazgos en las hojas de monitoreo y Cuadro de Monitoreo.</a:t>
            </a:r>
          </a:p>
          <a:p>
            <a:pPr marL="68580" indent="-68580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s-BO" dirty="0"/>
              <a:t>Envío de la Línea Base a SEDES. </a:t>
            </a:r>
          </a:p>
          <a:p>
            <a:pPr marL="68580" indent="-68580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endParaRPr lang="es-BO" dirty="0"/>
          </a:p>
          <a:p>
            <a:pPr marL="68580" indent="-68580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endParaRPr lang="es-BO" dirty="0"/>
          </a:p>
          <a:p>
            <a:pPr marL="68580" indent="-68580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endParaRPr lang="es-BO" dirty="0"/>
          </a:p>
        </p:txBody>
      </p:sp>
      <p:pic>
        <p:nvPicPr>
          <p:cNvPr id="4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4491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Marcador de contenido 2"/>
          <p:cNvSpPr>
            <a:spLocks noGrp="1"/>
          </p:cNvSpPr>
          <p:nvPr>
            <p:ph idx="1"/>
          </p:nvPr>
        </p:nvSpPr>
        <p:spPr>
          <a:xfrm>
            <a:off x="1096963" y="2241947"/>
            <a:ext cx="10094912" cy="3309938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s-BO" altLang="es-BO" dirty="0"/>
              <a:t>Analizar los resultados de LB y programar cambios. </a:t>
            </a:r>
          </a:p>
          <a:p>
            <a:pPr algn="just"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s-BO" altLang="es-BO" dirty="0"/>
              <a:t>Deben participar todos los miembros del Equipo de CMC, incluida la Dirección del Hospital. </a:t>
            </a:r>
          </a:p>
          <a:p>
            <a:pPr algn="just"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s-BO" altLang="es-BO" dirty="0"/>
              <a:t>Deben realizar las siguientes actividades: </a:t>
            </a:r>
          </a:p>
          <a:p>
            <a:pPr lvl="1" algn="just"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s-BO" altLang="es-BO" dirty="0"/>
              <a:t>Priorización de problemas identificados por estándar. </a:t>
            </a:r>
          </a:p>
          <a:p>
            <a:pPr lvl="1" algn="just"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s-BO" altLang="es-BO" dirty="0"/>
              <a:t>Programación de Cambios/Acciones a implementar</a:t>
            </a:r>
            <a:endParaRPr lang="es-BO" altLang="es-BO" sz="2800" dirty="0"/>
          </a:p>
          <a:p>
            <a:pPr algn="just"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s-BO" altLang="es-BO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1063712" y="1105593"/>
            <a:ext cx="10058400" cy="1087040"/>
          </a:xfrm>
          <a:solidFill>
            <a:srgbClr val="C0FF81"/>
          </a:solidFill>
        </p:spPr>
        <p:txBody>
          <a:bodyPr>
            <a:normAutofit fontScale="90000"/>
          </a:bodyPr>
          <a:lstStyle/>
          <a:p>
            <a:pPr algn="just">
              <a:defRPr/>
            </a:pPr>
            <a:r>
              <a:rPr lang="es-BO" sz="4050" b="1" dirty="0"/>
              <a:t>Paso 2: </a:t>
            </a:r>
            <a:r>
              <a:rPr lang="es-BO" dirty="0">
                <a:solidFill>
                  <a:schemeClr val="tx1"/>
                </a:solidFill>
              </a:rPr>
              <a:t>Elaboración y envío de la línea de Base.</a:t>
            </a:r>
          </a:p>
        </p:txBody>
      </p:sp>
      <p:pic>
        <p:nvPicPr>
          <p:cNvPr id="4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400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rgbClr val="C0FF81"/>
          </a:solidFill>
        </p:spPr>
        <p:txBody>
          <a:bodyPr>
            <a:normAutofit fontScale="90000"/>
          </a:bodyPr>
          <a:lstStyle/>
          <a:p>
            <a:pPr algn="just">
              <a:defRPr/>
            </a:pPr>
            <a:r>
              <a:rPr lang="es-BO" sz="4050" b="1" dirty="0"/>
              <a:t>Paso 2: </a:t>
            </a:r>
            <a:r>
              <a:rPr lang="es-BO" dirty="0">
                <a:solidFill>
                  <a:schemeClr val="tx1"/>
                </a:solidFill>
              </a:rPr>
              <a:t>Elaboración y envío de la línea de Base.</a:t>
            </a:r>
          </a:p>
        </p:txBody>
      </p:sp>
      <p:sp>
        <p:nvSpPr>
          <p:cNvPr id="15363" name="Marcador de contenido 2"/>
          <p:cNvSpPr>
            <a:spLocks noGrp="1"/>
          </p:cNvSpPr>
          <p:nvPr>
            <p:ph idx="1"/>
          </p:nvPr>
        </p:nvSpPr>
        <p:spPr>
          <a:xfrm>
            <a:off x="1096963" y="2241947"/>
            <a:ext cx="10094912" cy="3309938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s-BO" altLang="es-BO" b="1" dirty="0"/>
              <a:t>Instrumentos de registro a utilizar: </a:t>
            </a:r>
          </a:p>
          <a:p>
            <a:pPr lvl="1" algn="just" eaLnBrk="1" hangingPunct="1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s-BO" altLang="es-BO" sz="2800" dirty="0"/>
              <a:t>Hojas de Monitoreo versión electrónica (1 archivo único por hospital) </a:t>
            </a:r>
          </a:p>
          <a:p>
            <a:pPr lvl="1" algn="just" eaLnBrk="1" hangingPunct="1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s-BO" altLang="es-BO" sz="2800" dirty="0" smtClean="0"/>
              <a:t>Reporte Mensual versión impresa (3 ejemplares)</a:t>
            </a:r>
          </a:p>
          <a:p>
            <a:pPr lvl="1"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s-BO" altLang="es-BO" sz="2800" dirty="0" smtClean="0"/>
              <a:t>Plan Mensual de Mejora </a:t>
            </a:r>
            <a:r>
              <a:rPr lang="es-BO" altLang="es-BO" sz="2800" dirty="0"/>
              <a:t>versión impresa (3 ejemplares)</a:t>
            </a:r>
          </a:p>
          <a:p>
            <a:pPr lvl="1" algn="just" eaLnBrk="1" hangingPunct="1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s-BO" altLang="es-BO" sz="2800" dirty="0"/>
              <a:t>Cuadro de Monitoreo versión </a:t>
            </a:r>
            <a:r>
              <a:rPr lang="es-BO" altLang="es-BO" sz="2800" dirty="0" smtClean="0"/>
              <a:t>digital</a:t>
            </a:r>
            <a:r>
              <a:rPr lang="es-BO" altLang="es-BO" sz="2800" dirty="0"/>
              <a:t>. </a:t>
            </a:r>
          </a:p>
          <a:p>
            <a:pPr lvl="1" algn="just" eaLnBrk="1" hangingPunct="1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s-BO" altLang="es-BO" sz="2800" dirty="0"/>
              <a:t>Acta de la Reunión. </a:t>
            </a:r>
          </a:p>
          <a:p>
            <a:pPr algn="just" eaLnBrk="1" hangingPunct="1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s-BO" altLang="es-BO" dirty="0"/>
          </a:p>
          <a:p>
            <a:pPr algn="just" eaLnBrk="1" hangingPunct="1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s-BO" altLang="es-BO" dirty="0"/>
          </a:p>
        </p:txBody>
      </p:sp>
      <p:pic>
        <p:nvPicPr>
          <p:cNvPr id="4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409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5831" y="1055716"/>
            <a:ext cx="10417175" cy="1087040"/>
          </a:xfrm>
          <a:solidFill>
            <a:srgbClr val="C0FF81"/>
          </a:solidFill>
        </p:spPr>
        <p:txBody>
          <a:bodyPr>
            <a:normAutofit fontScale="90000"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es-BO" altLang="es-BO" sz="4500" b="1" dirty="0"/>
              <a:t>Paso 3: </a:t>
            </a:r>
            <a:r>
              <a:rPr lang="es-BO" altLang="es-BO" sz="3975" dirty="0"/>
              <a:t>Medición Mensual de Estándares (Mes 2 en adelante)</a:t>
            </a:r>
          </a:p>
        </p:txBody>
      </p:sp>
      <p:sp>
        <p:nvSpPr>
          <p:cNvPr id="18435" name="Marcador de contenido 2"/>
          <p:cNvSpPr>
            <a:spLocks noGrp="1"/>
          </p:cNvSpPr>
          <p:nvPr>
            <p:ph idx="1"/>
          </p:nvPr>
        </p:nvSpPr>
        <p:spPr>
          <a:xfrm>
            <a:off x="1096963" y="2241947"/>
            <a:ext cx="10094912" cy="3309938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s-BO" altLang="es-BO" sz="2400" dirty="0"/>
              <a:t>Reunión para analizar los cambios y realizar la 1ª medición</a:t>
            </a:r>
          </a:p>
          <a:p>
            <a:pPr algn="just"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s-BO" altLang="es-BO" sz="2400" dirty="0"/>
              <a:t>Deben realizar las siguientes actividades: </a:t>
            </a:r>
          </a:p>
          <a:p>
            <a:pPr lvl="1" algn="just"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s-BO" altLang="es-BO" dirty="0"/>
              <a:t>Análisis de los cambios implementados después de la LB. (funciono: sí o no?)</a:t>
            </a:r>
          </a:p>
          <a:p>
            <a:pPr lvl="1" algn="just"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s-BO" altLang="es-BO" dirty="0"/>
              <a:t>Priorización de problemas (nuevos o antiguos) identificados por estándar. </a:t>
            </a:r>
          </a:p>
          <a:p>
            <a:pPr lvl="1" algn="just"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s-BO" altLang="es-BO" dirty="0"/>
              <a:t>Programación de nuevos Cambios/Acciones a implementar.</a:t>
            </a:r>
          </a:p>
          <a:p>
            <a:pPr algn="just"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s-BO" altLang="es-BO" sz="2400" dirty="0"/>
          </a:p>
        </p:txBody>
      </p:sp>
      <p:pic>
        <p:nvPicPr>
          <p:cNvPr id="4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5343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6963" y="2241947"/>
            <a:ext cx="10094912" cy="3309938"/>
          </a:xfrm>
        </p:spPr>
        <p:txBody>
          <a:bodyPr rtlCol="0">
            <a:noAutofit/>
          </a:bodyPr>
          <a:lstStyle/>
          <a:p>
            <a:pPr marL="68580" indent="-68580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s-BO" dirty="0"/>
              <a:t>Debe realizarse 1 mes después de elaborada la LB y en los primeros 7 días del mes y luego debe ser repetida cada mes. </a:t>
            </a:r>
          </a:p>
          <a:p>
            <a:pPr marL="68580" indent="-68580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s-BO" dirty="0"/>
              <a:t>Se debe generar una </a:t>
            </a:r>
            <a:r>
              <a:rPr lang="es-BO" b="1" dirty="0"/>
              <a:t>carpeta electrónica </a:t>
            </a:r>
            <a:r>
              <a:rPr lang="es-BO" dirty="0"/>
              <a:t>con las hojas de monitoreo electrónicas llenadas (1 archivo Excel por cada mes de medición).</a:t>
            </a:r>
          </a:p>
          <a:p>
            <a:pPr marL="68580" indent="-68580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s-BO" dirty="0"/>
              <a:t> Se debe usar la </a:t>
            </a:r>
            <a:r>
              <a:rPr lang="es-BO" b="1" dirty="0"/>
              <a:t>carpeta o archivador de los CMCC </a:t>
            </a:r>
            <a:r>
              <a:rPr lang="es-BO" dirty="0"/>
              <a:t>para almacenar una copia impresa de las hojas de monitoreo firmadas por las autoridades del hospital y punto focal del Hospital. </a:t>
            </a:r>
          </a:p>
          <a:p>
            <a:pPr marL="68580" indent="-68580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endParaRPr lang="es-BO" dirty="0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935831" y="1068186"/>
            <a:ext cx="10417175" cy="1087040"/>
          </a:xfrm>
          <a:prstGeom prst="rect">
            <a:avLst/>
          </a:prstGeom>
          <a:solidFill>
            <a:srgbClr val="C0FF81"/>
          </a:solidFill>
        </p:spPr>
        <p:txBody>
          <a:bodyPr vert="horz" lIns="68580" tIns="34290" rIns="68580" bIns="34290" rtlCol="0" anchor="b">
            <a:normAutofit fontScale="90000" lnSpcReduction="20000"/>
          </a:bodyPr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</a:pPr>
            <a:r>
              <a:rPr lang="es-BO" altLang="es-BO" sz="4500" b="1" dirty="0">
                <a:solidFill>
                  <a:schemeClr val="tx1"/>
                </a:solidFill>
              </a:rPr>
              <a:t>Paso 3: </a:t>
            </a:r>
            <a:r>
              <a:rPr lang="es-BO" altLang="es-BO" sz="3975" dirty="0">
                <a:solidFill>
                  <a:schemeClr val="tx1"/>
                </a:solidFill>
              </a:rPr>
              <a:t>Medición Mensual de Estándares (Mes 2 en adelante)</a:t>
            </a:r>
          </a:p>
        </p:txBody>
      </p:sp>
      <p:pic>
        <p:nvPicPr>
          <p:cNvPr id="4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3296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/>
          <p:cNvSpPr txBox="1">
            <a:spLocks/>
          </p:cNvSpPr>
          <p:nvPr/>
        </p:nvSpPr>
        <p:spPr>
          <a:xfrm>
            <a:off x="902580" y="1097561"/>
            <a:ext cx="10417175" cy="1087040"/>
          </a:xfrm>
          <a:prstGeom prst="rect">
            <a:avLst/>
          </a:prstGeom>
          <a:solidFill>
            <a:srgbClr val="C0FF81"/>
          </a:solidFill>
        </p:spPr>
        <p:txBody>
          <a:bodyPr vert="horz" lIns="68580" tIns="34290" rIns="68580" bIns="34290" rtlCol="0" anchor="b">
            <a:normAutofit fontScale="90000" lnSpcReduction="20000"/>
          </a:bodyPr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</a:pPr>
            <a:r>
              <a:rPr lang="es-BO" altLang="es-BO" sz="4500" b="1" dirty="0">
                <a:solidFill>
                  <a:schemeClr val="tx1"/>
                </a:solidFill>
              </a:rPr>
              <a:t>Paso 3: </a:t>
            </a:r>
            <a:r>
              <a:rPr lang="es-BO" altLang="es-BO" sz="3975" dirty="0">
                <a:solidFill>
                  <a:schemeClr val="tx1"/>
                </a:solidFill>
              </a:rPr>
              <a:t>Medición Mensual de Estándares (Mes 2 en adelante)</a:t>
            </a:r>
          </a:p>
        </p:txBody>
      </p:sp>
      <p:sp>
        <p:nvSpPr>
          <p:cNvPr id="8" name="Marcador de contenido 2"/>
          <p:cNvSpPr>
            <a:spLocks noGrp="1"/>
          </p:cNvSpPr>
          <p:nvPr>
            <p:ph idx="1"/>
          </p:nvPr>
        </p:nvSpPr>
        <p:spPr>
          <a:xfrm>
            <a:off x="1117600" y="2362200"/>
            <a:ext cx="10094912" cy="3309938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s-BO" altLang="es-BO" b="1" dirty="0"/>
              <a:t>Instrumentos de registro a utilizar: </a:t>
            </a:r>
          </a:p>
          <a:p>
            <a:pPr lvl="1" algn="just" eaLnBrk="1" hangingPunct="1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s-BO" altLang="es-BO" sz="2800" dirty="0"/>
              <a:t>Hojas de Monitoreo versión electrónica (1 archivo único por hospital) </a:t>
            </a:r>
          </a:p>
          <a:p>
            <a:pPr lvl="1" algn="just" eaLnBrk="1" hangingPunct="1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s-BO" altLang="es-BO" sz="2800" dirty="0" smtClean="0"/>
              <a:t>Reporte Mensual versión impresa (3 ejemplares)</a:t>
            </a:r>
          </a:p>
          <a:p>
            <a:pPr lvl="1"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s-BO" altLang="es-BO" sz="2800" dirty="0" smtClean="0"/>
              <a:t>Plan Mensual de Mejora </a:t>
            </a:r>
            <a:r>
              <a:rPr lang="es-BO" altLang="es-BO" sz="2800" dirty="0"/>
              <a:t>versión impresa (3 ejemplares)</a:t>
            </a:r>
          </a:p>
          <a:p>
            <a:pPr lvl="1" algn="just" eaLnBrk="1" hangingPunct="1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s-BO" altLang="es-BO" sz="2800" dirty="0"/>
              <a:t>Cuadro de Monitoreo versión </a:t>
            </a:r>
            <a:r>
              <a:rPr lang="es-BO" altLang="es-BO" sz="2800" dirty="0" smtClean="0"/>
              <a:t>digital</a:t>
            </a:r>
            <a:r>
              <a:rPr lang="es-BO" altLang="es-BO" sz="2800" dirty="0"/>
              <a:t>. </a:t>
            </a:r>
          </a:p>
          <a:p>
            <a:pPr lvl="1" algn="just" eaLnBrk="1" hangingPunct="1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s-BO" altLang="es-BO" sz="2800" dirty="0"/>
              <a:t>Acta de la Reunión. </a:t>
            </a:r>
          </a:p>
          <a:p>
            <a:pPr algn="just" eaLnBrk="1" hangingPunct="1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s-BO" altLang="es-BO" dirty="0"/>
          </a:p>
          <a:p>
            <a:pPr algn="just" eaLnBrk="1" hangingPunct="1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s-BO" altLang="es-BO" dirty="0"/>
          </a:p>
        </p:txBody>
      </p:sp>
      <p:pic>
        <p:nvPicPr>
          <p:cNvPr id="4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295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05929508"/>
              </p:ext>
            </p:extLst>
          </p:nvPr>
        </p:nvGraphicFramePr>
        <p:xfrm>
          <a:off x="609599" y="1479664"/>
          <a:ext cx="11127971" cy="5149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3"/>
          <p:cNvSpPr txBox="1">
            <a:spLocks/>
          </p:cNvSpPr>
          <p:nvPr/>
        </p:nvSpPr>
        <p:spPr>
          <a:xfrm>
            <a:off x="744451" y="793865"/>
            <a:ext cx="10972800" cy="536972"/>
          </a:xfrm>
          <a:prstGeom prst="rect">
            <a:avLst/>
          </a:prstGeom>
          <a:solidFill>
            <a:srgbClr val="C0FF8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s-BO" sz="3300" b="1" smtClean="0"/>
              <a:t>Flujograma para Envío de Información</a:t>
            </a:r>
            <a:endParaRPr lang="es-BO" sz="3300" b="1" dirty="0"/>
          </a:p>
        </p:txBody>
      </p:sp>
      <p:pic>
        <p:nvPicPr>
          <p:cNvPr id="4" name="Imagen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1511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30213" y="1005840"/>
            <a:ext cx="10417175" cy="1087040"/>
          </a:xfrm>
          <a:solidFill>
            <a:srgbClr val="C0FF81"/>
          </a:solidFill>
        </p:spPr>
        <p:txBody>
          <a:bodyPr>
            <a:noAutofit/>
          </a:bodyPr>
          <a:lstStyle/>
          <a:p>
            <a:pPr algn="just">
              <a:defRPr/>
            </a:pPr>
            <a:r>
              <a:rPr lang="es-BO" sz="4050" b="1" dirty="0"/>
              <a:t>Paso 4: </a:t>
            </a:r>
            <a:r>
              <a:rPr lang="es-BO" dirty="0" smtClean="0">
                <a:solidFill>
                  <a:schemeClr val="tx1"/>
                </a:solidFill>
              </a:rPr>
              <a:t>Seguimiento y Supervisión</a:t>
            </a:r>
            <a:endParaRPr lang="es-BO" sz="405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49135" y="2362200"/>
            <a:ext cx="11521440" cy="4495800"/>
          </a:xfrm>
        </p:spPr>
        <p:txBody>
          <a:bodyPr rtlCol="0">
            <a:noAutofit/>
          </a:bodyPr>
          <a:lstStyle/>
          <a:p>
            <a:pPr marL="68580" indent="-68580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s-BO" sz="2400" dirty="0"/>
              <a:t>El seguimiento in situ se debe hacer dentro del establecimiento por las autoridades (dirección y jefaturas) para verificar el cumplimiento de los criterios de los estándares. (puede ser planificado o «sorpresa», con la frecuencia necesaria y los resultados deben ser analizados en las reuniones mensuales)</a:t>
            </a:r>
          </a:p>
          <a:p>
            <a:pPr marL="68580" indent="-68580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s-BO" sz="2400" dirty="0"/>
              <a:t>La supervisión la llevara a cabo la Coordinación de Red y/o el SEDES a cada establecimiento (Uso del instrumento de supervisión de los CMCC)</a:t>
            </a:r>
          </a:p>
          <a:p>
            <a:pPr marL="68580" indent="-68580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s-BO" sz="2400" dirty="0"/>
              <a:t>También se podrán planificar supervisiones cruzadas (entre: establecimientos, redes, departamentos)</a:t>
            </a:r>
          </a:p>
          <a:p>
            <a:pPr marL="68580" indent="-68580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endParaRPr lang="es-BO" sz="2400" dirty="0"/>
          </a:p>
        </p:txBody>
      </p:sp>
      <p:pic>
        <p:nvPicPr>
          <p:cNvPr id="4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4430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rgbClr val="C0FF81"/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BO" sz="4950" b="1" dirty="0" smtClean="0"/>
              <a:t>Espacios de análisis de los resultados de los CMCC</a:t>
            </a:r>
            <a:endParaRPr lang="es-BO" sz="4950" b="1" dirty="0"/>
          </a:p>
        </p:txBody>
      </p:sp>
      <p:sp>
        <p:nvSpPr>
          <p:cNvPr id="27651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s-BO" altLang="es-BO" sz="2800" dirty="0" smtClean="0"/>
              <a:t>Talleres de Análisis de la Información (Establecimiento, Hospitalario, de Red, Departamental)</a:t>
            </a:r>
          </a:p>
          <a:p>
            <a:pPr>
              <a:lnSpc>
                <a:spcPct val="150000"/>
              </a:lnSpc>
            </a:pPr>
            <a:r>
              <a:rPr lang="es-BO" altLang="es-BO" sz="2800" dirty="0" smtClean="0"/>
              <a:t>Reuniones de Gestión y Abogacía con autoridades locales, municipales y departamentales. </a:t>
            </a:r>
          </a:p>
          <a:p>
            <a:pPr>
              <a:lnSpc>
                <a:spcPct val="150000"/>
              </a:lnSpc>
            </a:pPr>
            <a:r>
              <a:rPr lang="es-BO" altLang="es-BO" sz="2800" dirty="0" smtClean="0"/>
              <a:t>COMITES Locales de Salud, Mesa Municipal de Salud. </a:t>
            </a:r>
          </a:p>
          <a:p>
            <a:pPr>
              <a:lnSpc>
                <a:spcPct val="150000"/>
              </a:lnSpc>
            </a:pPr>
            <a:endParaRPr lang="es-BO" altLang="es-BO" sz="2800" dirty="0"/>
          </a:p>
        </p:txBody>
      </p:sp>
      <p:pic>
        <p:nvPicPr>
          <p:cNvPr id="4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2123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348A710-6139-E848-B018-A51DCFA2D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298" y="248602"/>
            <a:ext cx="9835065" cy="568522"/>
          </a:xfrm>
        </p:spPr>
        <p:txBody>
          <a:bodyPr/>
          <a:lstStyle/>
          <a:p>
            <a:pPr algn="ctr"/>
            <a:r>
              <a:rPr lang="es-BO" sz="2400" b="1" dirty="0" smtClean="0">
                <a:solidFill>
                  <a:srgbClr val="023C52"/>
                </a:solidFill>
                <a:latin typeface="Verdana" panose="020B0604030504040204" pitchFamily="34" charset="0"/>
                <a:ea typeface="+mn-ea"/>
                <a:cs typeface="+mn-cs"/>
              </a:rPr>
              <a:t>HOJAS DE MONITOREO</a:t>
            </a:r>
            <a:endParaRPr lang="es-BO" sz="2400" b="1" dirty="0">
              <a:solidFill>
                <a:srgbClr val="023C52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A8189224-5AED-8841-A18F-1CB39A1415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6" t="24161" r="15832" b="24903"/>
          <a:stretch/>
        </p:blipFill>
        <p:spPr>
          <a:xfrm>
            <a:off x="10572750" y="126560"/>
            <a:ext cx="1500443" cy="775063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1133" y="797973"/>
            <a:ext cx="10408596" cy="46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Imagen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84116" y="5792822"/>
            <a:ext cx="8536781" cy="831714"/>
          </a:xfrm>
          <a:prstGeom prst="rect">
            <a:avLst/>
          </a:prstGeom>
        </p:spPr>
      </p:pic>
      <p:sp>
        <p:nvSpPr>
          <p:cNvPr id="7" name="6 Flecha abajo"/>
          <p:cNvSpPr/>
          <p:nvPr/>
        </p:nvSpPr>
        <p:spPr>
          <a:xfrm>
            <a:off x="2859932" y="5447489"/>
            <a:ext cx="2101174" cy="58366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/>
          <a:srcRect t="51589"/>
          <a:stretch>
            <a:fillRect/>
          </a:stretch>
        </p:blipFill>
        <p:spPr bwMode="auto">
          <a:xfrm>
            <a:off x="9062228" y="680936"/>
            <a:ext cx="2455322" cy="812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05949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348A710-6139-E848-B018-A51DCFA2D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298" y="248602"/>
            <a:ext cx="9835065" cy="568522"/>
          </a:xfrm>
        </p:spPr>
        <p:txBody>
          <a:bodyPr/>
          <a:lstStyle/>
          <a:p>
            <a:pPr algn="ctr"/>
            <a:r>
              <a:rPr lang="es-BO" sz="2400" b="1" dirty="0" smtClean="0">
                <a:solidFill>
                  <a:srgbClr val="023C52"/>
                </a:solidFill>
                <a:latin typeface="Verdana" panose="020B0604030504040204" pitchFamily="34" charset="0"/>
                <a:ea typeface="+mn-ea"/>
                <a:cs typeface="+mn-cs"/>
              </a:rPr>
              <a:t>REPORTE MENSUAL</a:t>
            </a:r>
            <a:endParaRPr lang="es-BO" sz="2400" b="1" dirty="0">
              <a:solidFill>
                <a:srgbClr val="023C52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A8189224-5AED-8841-A18F-1CB39A1415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6" t="24161" r="15832" b="24903"/>
          <a:stretch/>
        </p:blipFill>
        <p:spPr>
          <a:xfrm>
            <a:off x="10572750" y="126560"/>
            <a:ext cx="1500443" cy="775063"/>
          </a:xfrm>
          <a:prstGeom prst="rect">
            <a:avLst/>
          </a:prstGeom>
        </p:spPr>
      </p:pic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1361873" y="782514"/>
          <a:ext cx="9610925" cy="6075486"/>
        </p:xfrm>
        <a:graphic>
          <a:graphicData uri="http://schemas.openxmlformats.org/drawingml/2006/table">
            <a:tbl>
              <a:tblPr/>
              <a:tblGrid>
                <a:gridCol w="990137"/>
                <a:gridCol w="290440"/>
                <a:gridCol w="290440"/>
                <a:gridCol w="290440"/>
                <a:gridCol w="1821851"/>
                <a:gridCol w="1491805"/>
                <a:gridCol w="1491805"/>
                <a:gridCol w="990137"/>
                <a:gridCol w="990137"/>
                <a:gridCol w="963733"/>
              </a:tblGrid>
              <a:tr h="799050">
                <a:tc gridSpan="10">
                  <a:txBody>
                    <a:bodyPr/>
                    <a:lstStyle/>
                    <a:p>
                      <a:pPr algn="l" fontAlgn="b"/>
                      <a:r>
                        <a:rPr lang="es-E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Reporte Mensual</a:t>
                      </a:r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/>
                      </a:r>
                      <a:br>
                        <a:rPr lang="es-E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Ciclos de Mejora Continua de la Calidad (CMCC)</a:t>
                      </a:r>
                      <a:br>
                        <a:rPr lang="es-E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Establecimientos de Salud de 2° y 3° Nivel de Atencion</a:t>
                      </a:r>
                      <a:endParaRPr lang="es-E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</a:tr>
              <a:tr h="204716"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es-BO" sz="105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I. Datos Generales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0D0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</a:tr>
              <a:tr h="151885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SEDES: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Red de Salud: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Municipio: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</a:tr>
              <a:tr h="15188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Establecimiento: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Gestion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188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Mes de Medicion: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Fecha de Envio a SEDES: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FF8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</a:tr>
              <a:tr h="126792"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es-ES" sz="105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Nota: </a:t>
                      </a:r>
                      <a:r>
                        <a:rPr lang="es-ES" sz="105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Debe llenar estos datos una sola vez, automaticamente se repetiran en todas las hojas electronicas. </a:t>
                      </a:r>
                      <a:endParaRPr lang="es-ES" sz="1050" b="1" i="1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</a:tr>
              <a:tr h="105659">
                <a:tc>
                  <a:txBody>
                    <a:bodyPr/>
                    <a:lstStyle/>
                    <a:p>
                      <a:pPr algn="ctr" fontAlgn="ctr"/>
                      <a:endParaRPr lang="es-BO" sz="1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BO" sz="1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BO" sz="1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BO" sz="1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BO" sz="1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BO" sz="1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BO" sz="1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BO" sz="1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BO" sz="1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BO" sz="1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4716"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es-BO" sz="105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II. Consolidado Mensual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0D0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</a:tr>
              <a:tr h="6075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Area Involucrada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Estandar de Calidad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Fuente de Verificacion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Porcentaje Mensual Cumplimiento 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Expedientes Revisados </a:t>
                      </a:r>
                      <a:br>
                        <a:rPr lang="es-E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(Muestra estadistica representativa seleccionada por muestreo aleatorio simple)</a:t>
                      </a:r>
                      <a:br>
                        <a:rPr lang="es-E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Areas Supervisadas/Meses Evaluados</a:t>
                      </a:r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/>
                      </a:r>
                      <a:br>
                        <a:rPr lang="es-E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(Mediante observacion y seguimiento in situ)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</a:tr>
              <a:tr h="211319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SI Cumplen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 Cumplen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Revisados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11319"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7" gridSpan="3"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Maternidad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7"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rowSpan="7"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Historia Clinica Perinatal Base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Expedientes Clinicos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F2F2F2"/>
                          </a:solidFill>
                          <a:latin typeface="Arial"/>
                        </a:rPr>
                        <a:t>#¡DIV/0!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1319"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Preeclampsia Grave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Expedientes Clinicos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F2F2F2"/>
                          </a:solidFill>
                          <a:latin typeface="Arial"/>
                        </a:rPr>
                        <a:t>#¡DIV/0!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1319"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Eclampsia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Expedientes Clinicos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F2F2F2"/>
                          </a:solidFill>
                          <a:latin typeface="Arial"/>
                        </a:rPr>
                        <a:t>#¡DIV/0!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1319"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Partograma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Expedientes Clinicos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F2F2F2"/>
                          </a:solidFill>
                          <a:latin typeface="Arial"/>
                        </a:rPr>
                        <a:t>#¡DIV/0!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1319"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MATEP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Expedientes Clinicos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F2F2F2"/>
                          </a:solidFill>
                          <a:latin typeface="Arial"/>
                        </a:rPr>
                        <a:t>#¡DIV/0!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1319"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Sepsis Puerperal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Expedientes Clinicos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F2F2F2"/>
                          </a:solidFill>
                          <a:latin typeface="Arial"/>
                        </a:rPr>
                        <a:t>#¡DIV/0!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1319"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Hemorragias Post Parto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Expedientes Clinicos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F2F2F2"/>
                          </a:solidFill>
                          <a:latin typeface="Arial"/>
                        </a:rPr>
                        <a:t>#¡DIV/0!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1319"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4" gridSpan="3"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Neonatologia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Atención inmediata del RN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Expedientes Clinicos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F2F2F2"/>
                          </a:solidFill>
                          <a:latin typeface="Arial"/>
                        </a:rPr>
                        <a:t>#¡DIV/0!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1319"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Reanimacion Neonatal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Expedientes Clinicos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F2F2F2"/>
                          </a:solidFill>
                          <a:latin typeface="Arial"/>
                        </a:rPr>
                        <a:t>#¡DIV/0!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1319"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Sepsis Neonatal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Expedientes Clinicos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F2F2F2"/>
                          </a:solidFill>
                          <a:latin typeface="Arial"/>
                        </a:rPr>
                        <a:t>#¡DIV/0!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1319"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Prematuridad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Expedientes Clinicos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F2F2F2"/>
                          </a:solidFill>
                          <a:latin typeface="Arial"/>
                        </a:rPr>
                        <a:t>#¡DIV/0!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1319"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Pediatria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Desnutricion Aguda Grave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Expedientes Clinicos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F2F2F2"/>
                          </a:solidFill>
                          <a:latin typeface="Arial"/>
                        </a:rPr>
                        <a:t>#¡DIV/0!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1319"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Neumonia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Expedientes Clinicos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F2F2F2"/>
                          </a:solidFill>
                          <a:latin typeface="Arial"/>
                        </a:rPr>
                        <a:t>#¡DIV/0!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131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Todo el Establecimiento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Higiene de Manos (Tecnica)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Expedientes Clinicos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F2F2F2"/>
                          </a:solidFill>
                          <a:latin typeface="Arial"/>
                        </a:rPr>
                        <a:t>#¡DIV/0!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1319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Higiene de Manos (Uso Alcohol)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Expedientes </a:t>
                      </a:r>
                      <a:r>
                        <a:rPr lang="es-BO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Clinicos</a:t>
                      </a:r>
                      <a:endParaRPr lang="es-BO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F2F2F2"/>
                          </a:solidFill>
                          <a:latin typeface="Arial"/>
                        </a:rPr>
                        <a:t>#¡DIV/0!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 dirty="0">
                          <a:solidFill>
                            <a:srgbClr val="F2F2F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 cstate="print"/>
          <a:srcRect t="51589"/>
          <a:stretch>
            <a:fillRect/>
          </a:stretch>
        </p:blipFill>
        <p:spPr bwMode="auto">
          <a:xfrm>
            <a:off x="8614756" y="700391"/>
            <a:ext cx="2455322" cy="812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05949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9290" y="404244"/>
            <a:ext cx="10590017" cy="354513"/>
          </a:xfrm>
        </p:spPr>
        <p:txBody>
          <a:bodyPr/>
          <a:lstStyle/>
          <a:p>
            <a:pPr algn="ctr"/>
            <a:r>
              <a:rPr lang="es-ES_tradnl" sz="2000" b="1" dirty="0" smtClean="0">
                <a:solidFill>
                  <a:srgbClr val="023C52"/>
                </a:solidFill>
                <a:latin typeface="Verdana" panose="020B0604030504040204" pitchFamily="34" charset="0"/>
                <a:ea typeface="+mn-ea"/>
                <a:cs typeface="+mn-cs"/>
              </a:rPr>
              <a:t>PLANES DE MEJORA</a:t>
            </a:r>
            <a:endParaRPr lang="es-BO" sz="2000" b="1" dirty="0">
              <a:solidFill>
                <a:srgbClr val="023C52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6" t="24161" r="15832" b="24903"/>
          <a:stretch/>
        </p:blipFill>
        <p:spPr>
          <a:xfrm>
            <a:off x="10572750" y="126560"/>
            <a:ext cx="1500443" cy="775063"/>
          </a:xfrm>
          <a:prstGeom prst="rect">
            <a:avLst/>
          </a:prstGeom>
        </p:spPr>
      </p:pic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661481" y="944880"/>
          <a:ext cx="10778249" cy="5913120"/>
        </p:xfrm>
        <a:graphic>
          <a:graphicData uri="http://schemas.openxmlformats.org/drawingml/2006/table">
            <a:tbl>
              <a:tblPr/>
              <a:tblGrid>
                <a:gridCol w="1013731"/>
                <a:gridCol w="814254"/>
                <a:gridCol w="814254"/>
                <a:gridCol w="814254"/>
                <a:gridCol w="964680"/>
                <a:gridCol w="814254"/>
                <a:gridCol w="1504247"/>
                <a:gridCol w="1111835"/>
                <a:gridCol w="1013731"/>
                <a:gridCol w="1913009"/>
              </a:tblGrid>
              <a:tr h="19280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BO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SEDES: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POTOSI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BO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Red de Salud: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URBANO POTOSI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Municipio: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POTOSI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</a:tr>
              <a:tr h="192806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s-BO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Establecimiento: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s-BO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Gestion: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2806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s-BO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Mes de Medicion: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Fecha de Envio a SEDES: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FF8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</a:tr>
              <a:tr h="192806">
                <a:tc>
                  <a:txBody>
                    <a:bodyPr/>
                    <a:lstStyle/>
                    <a:p>
                      <a:pPr algn="l" fontAlgn="b"/>
                      <a:endParaRPr lang="es-BO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BO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BO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BO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BO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BO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BO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BO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BO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BO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2806"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es-BO" sz="1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II. Plan de Mejora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0D0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</a:tr>
              <a:tr h="554318"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Estándar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BO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Problema Priorizado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BO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Acción/Cambio a implementar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Plazo de Cumplimiento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Responsable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Seguimiento al Cumplimiento de las Acciones/Cambios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92806"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806"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806"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806"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806"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806"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806"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806"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806"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806"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806"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806"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3193"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Nota: Esta hoja debe ser impresa en 3 ejemplares: </a:t>
                      </a:r>
                      <a:br>
                        <a:rPr lang="es-E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 Para el archivo </a:t>
                      </a:r>
                      <a:r>
                        <a:rPr lang="es-E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fisico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del establecimiento de salud</a:t>
                      </a:r>
                      <a:br>
                        <a:rPr lang="es-E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 Para el punto focal encargado de la </a:t>
                      </a:r>
                      <a:r>
                        <a:rPr lang="es-E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consolidacion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a nivel de </a:t>
                      </a:r>
                      <a:r>
                        <a:rPr lang="es-E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Coordinacion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de Red</a:t>
                      </a:r>
                      <a:br>
                        <a:rPr lang="es-E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 Para el punto focal encargado de la </a:t>
                      </a:r>
                      <a:r>
                        <a:rPr lang="es-E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consolidacion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a nivel departamental. 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0694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6" t="24161" r="15832" b="24903"/>
          <a:stretch/>
        </p:blipFill>
        <p:spPr>
          <a:xfrm>
            <a:off x="10572750" y="126560"/>
            <a:ext cx="1500443" cy="775063"/>
          </a:xfrm>
          <a:prstGeom prst="rect">
            <a:avLst/>
          </a:prstGeom>
        </p:spPr>
      </p:pic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3" cstate="print"/>
          <a:srcRect l="4854" t="20197"/>
          <a:stretch>
            <a:fillRect/>
          </a:stretch>
        </p:blipFill>
        <p:spPr bwMode="auto">
          <a:xfrm>
            <a:off x="104678" y="933856"/>
            <a:ext cx="12087322" cy="5445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ítulo 1"/>
          <p:cNvSpPr>
            <a:spLocks noGrp="1"/>
          </p:cNvSpPr>
          <p:nvPr>
            <p:ph type="title"/>
          </p:nvPr>
        </p:nvSpPr>
        <p:spPr>
          <a:xfrm>
            <a:off x="799290" y="404244"/>
            <a:ext cx="10590017" cy="354513"/>
          </a:xfrm>
        </p:spPr>
        <p:txBody>
          <a:bodyPr/>
          <a:lstStyle/>
          <a:p>
            <a:pPr algn="ctr"/>
            <a:r>
              <a:rPr lang="es-ES_tradnl" sz="2000" b="1" dirty="0" smtClean="0">
                <a:solidFill>
                  <a:srgbClr val="023C52"/>
                </a:solidFill>
                <a:latin typeface="Verdana" panose="020B0604030504040204" pitchFamily="34" charset="0"/>
                <a:ea typeface="+mn-ea"/>
                <a:cs typeface="+mn-cs"/>
              </a:rPr>
              <a:t>CUADRO DE MONITOREO</a:t>
            </a:r>
            <a:endParaRPr lang="es-BO" sz="2000" b="1" dirty="0">
              <a:solidFill>
                <a:srgbClr val="023C52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694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6" t="24161" r="15832" b="24903"/>
          <a:stretch/>
        </p:blipFill>
        <p:spPr>
          <a:xfrm>
            <a:off x="10572750" y="126560"/>
            <a:ext cx="1500443" cy="775063"/>
          </a:xfrm>
          <a:prstGeom prst="rect">
            <a:avLst/>
          </a:prstGeom>
        </p:spPr>
      </p:pic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369651" y="991352"/>
          <a:ext cx="11517548" cy="5364480"/>
        </p:xfrm>
        <a:graphic>
          <a:graphicData uri="http://schemas.openxmlformats.org/drawingml/2006/table">
            <a:tbl>
              <a:tblPr/>
              <a:tblGrid>
                <a:gridCol w="4379745"/>
                <a:gridCol w="1266574"/>
                <a:gridCol w="508998"/>
                <a:gridCol w="508998"/>
                <a:gridCol w="508998"/>
                <a:gridCol w="508998"/>
                <a:gridCol w="508998"/>
                <a:gridCol w="508998"/>
                <a:gridCol w="508998"/>
                <a:gridCol w="508998"/>
                <a:gridCol w="437974"/>
                <a:gridCol w="437974"/>
                <a:gridCol w="437974"/>
                <a:gridCol w="485323"/>
              </a:tblGrid>
              <a:tr h="206813">
                <a:tc gridSpan="14">
                  <a:txBody>
                    <a:bodyPr/>
                    <a:lstStyle/>
                    <a:p>
                      <a:pPr algn="l" fontAlgn="ctr"/>
                      <a:r>
                        <a:rPr lang="es-BO" sz="32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II. Informacion Mensual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0D0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</a:tr>
              <a:tr h="186799"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es-BO" sz="3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Datos del Establecimiento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</a:tr>
              <a:tr h="153442">
                <a:tc>
                  <a:txBody>
                    <a:bodyPr/>
                    <a:lstStyle/>
                    <a:p>
                      <a:pPr algn="l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Datos Estadisticos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Fuente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FEB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ABR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JUN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JUL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AGO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OCT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NOV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DIC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153442"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Consultas Externas Pediatria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Consultas Pre Natales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Partos atendidos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Nacimientos atendidos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Internaciones Pediatria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Internaciones Maternidad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Prematuros internados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Trastornos Hipert. Emb. Atendidos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Neumonias Graves atendidas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Neumonias Muy Graves Atendidas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Desnutridos Agudos Graves Atendidos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Unidades de Sangre utilizadas (puerperas)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Casos de hemorragias post parto (Atonia/Hipotonia Uterina)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Neonatos que requirieron Reanimacion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799290" y="404244"/>
            <a:ext cx="10590017" cy="354513"/>
          </a:xfrm>
        </p:spPr>
        <p:txBody>
          <a:bodyPr/>
          <a:lstStyle/>
          <a:p>
            <a:pPr algn="ctr"/>
            <a:r>
              <a:rPr lang="es-ES_tradnl" sz="2000" b="1" dirty="0" smtClean="0">
                <a:solidFill>
                  <a:srgbClr val="023C52"/>
                </a:solidFill>
                <a:latin typeface="Verdana" panose="020B0604030504040204" pitchFamily="34" charset="0"/>
                <a:ea typeface="+mn-ea"/>
                <a:cs typeface="+mn-cs"/>
              </a:rPr>
              <a:t>CUADRO DE MONITOREO</a:t>
            </a:r>
            <a:endParaRPr lang="es-BO" sz="2000" b="1" dirty="0">
              <a:solidFill>
                <a:srgbClr val="023C52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694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6" t="24161" r="15832" b="24903"/>
          <a:stretch/>
        </p:blipFill>
        <p:spPr>
          <a:xfrm>
            <a:off x="10572750" y="126560"/>
            <a:ext cx="1500443" cy="775063"/>
          </a:xfrm>
          <a:prstGeom prst="rect">
            <a:avLst/>
          </a:prstGeom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799290" y="404244"/>
            <a:ext cx="10590017" cy="354513"/>
          </a:xfrm>
        </p:spPr>
        <p:txBody>
          <a:bodyPr/>
          <a:lstStyle/>
          <a:p>
            <a:pPr algn="ctr"/>
            <a:r>
              <a:rPr lang="es-ES_tradnl" sz="2000" b="1" dirty="0" smtClean="0">
                <a:solidFill>
                  <a:srgbClr val="023C52"/>
                </a:solidFill>
                <a:latin typeface="Verdana" panose="020B0604030504040204" pitchFamily="34" charset="0"/>
                <a:ea typeface="+mn-ea"/>
                <a:cs typeface="+mn-cs"/>
              </a:rPr>
              <a:t>CUADRO DE MONITOREO</a:t>
            </a:r>
            <a:endParaRPr lang="es-BO" sz="2000" b="1" dirty="0">
              <a:solidFill>
                <a:srgbClr val="023C52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291833" y="1280732"/>
          <a:ext cx="11575913" cy="4114800"/>
        </p:xfrm>
        <a:graphic>
          <a:graphicData uri="http://schemas.openxmlformats.org/drawingml/2006/table">
            <a:tbl>
              <a:tblPr/>
              <a:tblGrid>
                <a:gridCol w="3910304"/>
                <a:gridCol w="1130818"/>
                <a:gridCol w="563648"/>
                <a:gridCol w="563648"/>
                <a:gridCol w="563648"/>
                <a:gridCol w="563648"/>
                <a:gridCol w="563648"/>
                <a:gridCol w="563648"/>
                <a:gridCol w="563648"/>
                <a:gridCol w="563648"/>
                <a:gridCol w="493191"/>
                <a:gridCol w="493191"/>
                <a:gridCol w="493191"/>
                <a:gridCol w="546034"/>
              </a:tblGrid>
              <a:tr h="153442">
                <a:tc>
                  <a:txBody>
                    <a:bodyPr/>
                    <a:lstStyle/>
                    <a:p>
                      <a:pPr algn="l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Datos Mortalidad y Letalidad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Fuente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FEB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ABR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JUN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JUL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AGO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OCT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NOV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DIC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153442"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Muertes Maternas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Muertes maternas por hemorragia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Muertes maternas por Preeclampsia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Muertes maternas por  Eclampsia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Muertes maternas por sepsis puerperal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Muertes Neonatales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Muertes Neonatales por asfixia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Muertes Neonatales por Sepsis Nosocomial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Muertes Neonatales por prematuridad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Muertes Neonatales por Malformaciones congénitas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Muertes por Neumonia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8446"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Muertes por Desnutricion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0694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6" t="24161" r="15832" b="24903"/>
          <a:stretch/>
        </p:blipFill>
        <p:spPr>
          <a:xfrm>
            <a:off x="10572750" y="126560"/>
            <a:ext cx="1500443" cy="775063"/>
          </a:xfrm>
          <a:prstGeom prst="rect">
            <a:avLst/>
          </a:prstGeom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799290" y="404244"/>
            <a:ext cx="10590017" cy="354513"/>
          </a:xfrm>
        </p:spPr>
        <p:txBody>
          <a:bodyPr/>
          <a:lstStyle/>
          <a:p>
            <a:pPr algn="ctr"/>
            <a:r>
              <a:rPr lang="es-ES_tradnl" sz="2000" b="1" dirty="0" smtClean="0">
                <a:solidFill>
                  <a:srgbClr val="023C52"/>
                </a:solidFill>
                <a:latin typeface="Verdana" panose="020B0604030504040204" pitchFamily="34" charset="0"/>
                <a:ea typeface="+mn-ea"/>
                <a:cs typeface="+mn-cs"/>
              </a:rPr>
              <a:t>CUADRO DE MONITOREO</a:t>
            </a:r>
            <a:endParaRPr lang="es-BO" sz="2000" b="1" dirty="0">
              <a:solidFill>
                <a:srgbClr val="023C52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52928" y="1327895"/>
          <a:ext cx="11595362" cy="4632960"/>
        </p:xfrm>
        <a:graphic>
          <a:graphicData uri="http://schemas.openxmlformats.org/drawingml/2006/table">
            <a:tbl>
              <a:tblPr/>
              <a:tblGrid>
                <a:gridCol w="2204669"/>
                <a:gridCol w="440933"/>
                <a:gridCol w="440933"/>
                <a:gridCol w="440933"/>
                <a:gridCol w="440933"/>
                <a:gridCol w="440933"/>
                <a:gridCol w="440933"/>
                <a:gridCol w="417099"/>
                <a:gridCol w="417099"/>
                <a:gridCol w="512437"/>
                <a:gridCol w="512437"/>
                <a:gridCol w="512437"/>
                <a:gridCol w="512437"/>
                <a:gridCol w="512437"/>
                <a:gridCol w="512437"/>
                <a:gridCol w="512437"/>
                <a:gridCol w="512437"/>
                <a:gridCol w="440933"/>
                <a:gridCol w="440933"/>
                <a:gridCol w="440933"/>
                <a:gridCol w="488602"/>
              </a:tblGrid>
              <a:tr h="206813">
                <a:tc gridSpan="21">
                  <a:txBody>
                    <a:bodyPr/>
                    <a:lstStyle/>
                    <a:p>
                      <a:pPr algn="l" fontAlgn="ctr"/>
                      <a:r>
                        <a:rPr lang="es-BO" sz="24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III. Consolidado Mensual de los Estandares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0D0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</a:tr>
              <a:tr h="175124"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Datos Monitoreo Mensual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153442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 Medicion Indicador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Sigla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FEB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ABR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JUN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JUL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AGO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OCT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NOV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DIC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153442">
                <a:tc gridSpan="7">
                  <a:txBody>
                    <a:bodyPr/>
                    <a:lstStyle/>
                    <a:p>
                      <a:pPr algn="l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Historia Clinica Perinatal Base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HCPB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 gridSpan="7">
                  <a:txBody>
                    <a:bodyPr/>
                    <a:lstStyle/>
                    <a:p>
                      <a:pPr algn="l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Partograma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PRTGRM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 gridSpan="7">
                  <a:txBody>
                    <a:bodyPr/>
                    <a:lstStyle/>
                    <a:p>
                      <a:pPr algn="l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Manejo Activo Tercera Etapa Parto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MATEP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 gridSpan="7">
                  <a:txBody>
                    <a:bodyPr/>
                    <a:lstStyle/>
                    <a:p>
                      <a:pPr algn="l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Sepsis Puerperal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SEP-PUERP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 gridSpan="7">
                  <a:txBody>
                    <a:bodyPr/>
                    <a:lstStyle/>
                    <a:p>
                      <a:pPr algn="l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Hemorragias Post Parto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HEM-PP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 gridSpan="7"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Estabilizacion y Referencia Trast. Hipertensivos Emb.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THEmb (1°)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 gridSpan="7"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Estabilizacion y Referencia Hemorragias Post Parto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HEM-PP (1°)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 gridSpan="7">
                  <a:txBody>
                    <a:bodyPr/>
                    <a:lstStyle/>
                    <a:p>
                      <a:pPr algn="l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Preclampsia Grave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Preecl. Gr.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 gridSpan="7">
                  <a:txBody>
                    <a:bodyPr/>
                    <a:lstStyle/>
                    <a:p>
                      <a:pPr algn="l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Eclampsia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Eclampsia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 gridSpan="7">
                  <a:txBody>
                    <a:bodyPr/>
                    <a:lstStyle/>
                    <a:p>
                      <a:pPr algn="l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Atencion Inmediata Recien Nacido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AIRN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 gridSpan="7">
                  <a:txBody>
                    <a:bodyPr/>
                    <a:lstStyle/>
                    <a:p>
                      <a:pPr algn="l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Reanimacion Neonatal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Rean-Neo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 gridSpan="7">
                  <a:txBody>
                    <a:bodyPr/>
                    <a:lstStyle/>
                    <a:p>
                      <a:pPr algn="l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Sepsis Neonatal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Sep-NN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 gridSpan="7">
                  <a:txBody>
                    <a:bodyPr/>
                    <a:lstStyle/>
                    <a:p>
                      <a:pPr algn="l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Prematuridad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Premat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 gridSpan="7">
                  <a:txBody>
                    <a:bodyPr/>
                    <a:lstStyle/>
                    <a:p>
                      <a:pPr algn="l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Manejo Inicial Desnutrido Agudo Grave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DNT-Grv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 gridSpan="7">
                  <a:txBody>
                    <a:bodyPr/>
                    <a:lstStyle/>
                    <a:p>
                      <a:pPr algn="l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Manejo Neumonia Grave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Neumo-Gr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442">
                <a:tc gridSpan="7"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Higiene Manos: </a:t>
                      </a:r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Lavado de Manos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HM:LM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0114">
                <a:tc gridSpan="7"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Higiene de Manos: </a:t>
                      </a:r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Alcohol en Gel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HM:AG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0694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348A710-6139-E848-B018-A51DCFA2D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387" y="330740"/>
            <a:ext cx="9835065" cy="529611"/>
          </a:xfrm>
        </p:spPr>
        <p:txBody>
          <a:bodyPr/>
          <a:lstStyle/>
          <a:p>
            <a:pPr algn="ctr"/>
            <a:r>
              <a:rPr lang="es-BO" sz="2400" b="1" dirty="0" smtClean="0">
                <a:solidFill>
                  <a:srgbClr val="023C52"/>
                </a:solidFill>
                <a:latin typeface="Verdana" panose="020B0604030504040204" pitchFamily="34" charset="0"/>
                <a:ea typeface="+mn-ea"/>
                <a:cs typeface="+mn-cs"/>
              </a:rPr>
              <a:t>ESTÁNDARES DE 1ER NIVEL</a:t>
            </a:r>
            <a:endParaRPr lang="es-BO" sz="2400" b="1" dirty="0">
              <a:solidFill>
                <a:srgbClr val="023C52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A8189224-5AED-8841-A18F-1CB39A1415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6" t="24161" r="15832" b="24903"/>
          <a:stretch/>
        </p:blipFill>
        <p:spPr>
          <a:xfrm>
            <a:off x="10572750" y="126560"/>
            <a:ext cx="1500443" cy="77506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17516" y="961794"/>
            <a:ext cx="9144000" cy="564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949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348A710-6139-E848-B018-A51DCFA2D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387" y="330740"/>
            <a:ext cx="9835065" cy="529611"/>
          </a:xfrm>
        </p:spPr>
        <p:txBody>
          <a:bodyPr/>
          <a:lstStyle/>
          <a:p>
            <a:pPr algn="ctr"/>
            <a:r>
              <a:rPr lang="es-BO" sz="2400" b="1" dirty="0" smtClean="0">
                <a:solidFill>
                  <a:srgbClr val="023C52"/>
                </a:solidFill>
                <a:latin typeface="Verdana" panose="020B0604030504040204" pitchFamily="34" charset="0"/>
                <a:ea typeface="+mn-ea"/>
                <a:cs typeface="+mn-cs"/>
              </a:rPr>
              <a:t>ESTÁNDARES DE 2DO Y 3ER NIVEL</a:t>
            </a:r>
            <a:endParaRPr lang="es-BO" sz="2400" b="1" dirty="0">
              <a:solidFill>
                <a:srgbClr val="023C52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A8189224-5AED-8841-A18F-1CB39A1415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6" t="24161" r="15832" b="24903"/>
          <a:stretch/>
        </p:blipFill>
        <p:spPr>
          <a:xfrm>
            <a:off x="10572750" y="126560"/>
            <a:ext cx="1500443" cy="775063"/>
          </a:xfrm>
          <a:prstGeom prst="rect">
            <a:avLst/>
          </a:prstGeom>
        </p:spPr>
      </p:pic>
      <p:pic>
        <p:nvPicPr>
          <p:cNvPr id="7" name="Imagen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90281" y="1050586"/>
            <a:ext cx="6750995" cy="568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949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348A710-6139-E848-B018-A51DCFA2D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843" y="306968"/>
            <a:ext cx="9835065" cy="471245"/>
          </a:xfrm>
        </p:spPr>
        <p:txBody>
          <a:bodyPr/>
          <a:lstStyle/>
          <a:p>
            <a:pPr algn="ctr"/>
            <a:r>
              <a:rPr lang="es-BO" sz="2400" b="1" dirty="0" smtClean="0">
                <a:solidFill>
                  <a:srgbClr val="023C52"/>
                </a:solidFill>
                <a:latin typeface="Verdana" panose="020B0604030504040204" pitchFamily="34" charset="0"/>
                <a:ea typeface="+mn-ea"/>
                <a:cs typeface="+mn-cs"/>
              </a:rPr>
              <a:t>GRÁFICOS DE MONITOREO</a:t>
            </a:r>
            <a:endParaRPr lang="es-BO" sz="2400" b="1" dirty="0">
              <a:solidFill>
                <a:srgbClr val="023C52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A8189224-5AED-8841-A18F-1CB39A1415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6" t="24161" r="15832" b="24903"/>
          <a:stretch/>
        </p:blipFill>
        <p:spPr>
          <a:xfrm>
            <a:off x="10572750" y="126560"/>
            <a:ext cx="1500443" cy="775063"/>
          </a:xfrm>
          <a:prstGeom prst="rect">
            <a:avLst/>
          </a:prstGeom>
        </p:spPr>
      </p:pic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650" y="1123950"/>
            <a:ext cx="11696700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/>
          <a:srcRect l="17429" t="78637"/>
          <a:stretch>
            <a:fillRect/>
          </a:stretch>
        </p:blipFill>
        <p:spPr bwMode="auto">
          <a:xfrm>
            <a:off x="6303523" y="6293796"/>
            <a:ext cx="5112960" cy="564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Flecha abajo"/>
          <p:cNvSpPr/>
          <p:nvPr/>
        </p:nvSpPr>
        <p:spPr>
          <a:xfrm>
            <a:off x="8579796" y="5778230"/>
            <a:ext cx="1011676" cy="466927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:p14="http://schemas.microsoft.com/office/powerpoint/2010/main" xmlns="" val="305949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A8189224-5AED-8841-A18F-1CB39A1415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6" t="24161" r="15832" b="24903"/>
          <a:stretch/>
        </p:blipFill>
        <p:spPr>
          <a:xfrm>
            <a:off x="10572750" y="126560"/>
            <a:ext cx="1500443" cy="775063"/>
          </a:xfrm>
          <a:prstGeom prst="rect">
            <a:avLst/>
          </a:prstGeom>
        </p:spPr>
      </p:pic>
      <p:pic>
        <p:nvPicPr>
          <p:cNvPr id="6" name="Imagen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51371" y="223345"/>
            <a:ext cx="8054501" cy="663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949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71730" y="4451289"/>
            <a:ext cx="10814154" cy="14850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BO" sz="4000" b="1" dirty="0">
                <a:solidFill>
                  <a:schemeClr val="accent1">
                    <a:lumMod val="75000"/>
                  </a:schemeClr>
                </a:solidFill>
              </a:rPr>
              <a:t>Gracias por su atención!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50182" y="1"/>
            <a:ext cx="5541818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63F5F580-5346-6C4B-B0E6-8E34E295B1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7253" y="35102"/>
            <a:ext cx="6273528" cy="234833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59A0ED73-FE0F-CC47-98F6-348BCFD7571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6" t="24161" r="15832" b="24903"/>
          <a:stretch/>
        </p:blipFill>
        <p:spPr>
          <a:xfrm>
            <a:off x="1124262" y="2252272"/>
            <a:ext cx="4417557" cy="199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8009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4564</TotalTime>
  <Words>1466</Words>
  <Application>Microsoft Office PowerPoint</Application>
  <PresentationFormat>Personalizado</PresentationFormat>
  <Paragraphs>982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Diapositiva 1</vt:lpstr>
      <vt:lpstr>Pasos para la Implementación de los CMC:</vt:lpstr>
      <vt:lpstr>Paso 1: Conformación del Equipo CMCC y nombramiento Punto Focal</vt:lpstr>
      <vt:lpstr>Paso 1: Conformación del Equipo CMCC y nombramiento Punto Focal</vt:lpstr>
      <vt:lpstr>Paso 2: Elaboración y envío de la línea de Base.</vt:lpstr>
      <vt:lpstr>Paso 2: Elaboración y envío de la línea de Base.</vt:lpstr>
      <vt:lpstr>Paso 2: Elaboración y envío de la línea de Base.</vt:lpstr>
      <vt:lpstr>Paso 3: Medición Mensual de Estándares (Mes 2 en adelante)</vt:lpstr>
      <vt:lpstr>Diapositiva 9</vt:lpstr>
      <vt:lpstr>Diapositiva 10</vt:lpstr>
      <vt:lpstr>Diapositiva 11</vt:lpstr>
      <vt:lpstr>Paso 4: Seguimiento y Supervisión</vt:lpstr>
      <vt:lpstr>Espacios de análisis de los resultados de los CMCC</vt:lpstr>
      <vt:lpstr>HOJAS DE MONITOREO</vt:lpstr>
      <vt:lpstr>REPORTE MENSUAL</vt:lpstr>
      <vt:lpstr>PLANES DE MEJORA</vt:lpstr>
      <vt:lpstr>CUADRO DE MONITOREO</vt:lpstr>
      <vt:lpstr>CUADRO DE MONITOREO</vt:lpstr>
      <vt:lpstr>CUADRO DE MONITOREO</vt:lpstr>
      <vt:lpstr>CUADRO DE MONITOREO</vt:lpstr>
      <vt:lpstr>ESTÁNDARES DE 1ER NIVEL</vt:lpstr>
      <vt:lpstr>ESTÁNDARES DE 2DO Y 3ER NIVEL</vt:lpstr>
      <vt:lpstr>GRÁFICOS DE MONITOREO</vt:lpstr>
      <vt:lpstr>Diapositiva 24</vt:lpstr>
      <vt:lpstr>Diapositiva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Joneco CM</dc:creator>
  <cp:lastModifiedBy>BEATRIZ</cp:lastModifiedBy>
  <cp:revision>173</cp:revision>
  <dcterms:created xsi:type="dcterms:W3CDTF">2021-02-18T02:20:20Z</dcterms:created>
  <dcterms:modified xsi:type="dcterms:W3CDTF">2025-04-27T23:12:26Z</dcterms:modified>
</cp:coreProperties>
</file>