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6"/>
  </p:notesMasterIdLst>
  <p:sldIdLst>
    <p:sldId id="256" r:id="rId2"/>
    <p:sldId id="945" r:id="rId3"/>
    <p:sldId id="946" r:id="rId4"/>
    <p:sldId id="947" r:id="rId5"/>
    <p:sldId id="948" r:id="rId6"/>
    <p:sldId id="949" r:id="rId7"/>
    <p:sldId id="950" r:id="rId8"/>
    <p:sldId id="951" r:id="rId9"/>
    <p:sldId id="952" r:id="rId10"/>
    <p:sldId id="974" r:id="rId11"/>
    <p:sldId id="975" r:id="rId12"/>
    <p:sldId id="976" r:id="rId13"/>
    <p:sldId id="953" r:id="rId14"/>
    <p:sldId id="954" r:id="rId15"/>
    <p:sldId id="955" r:id="rId16"/>
    <p:sldId id="956" r:id="rId17"/>
    <p:sldId id="957" r:id="rId18"/>
    <p:sldId id="958" r:id="rId19"/>
    <p:sldId id="959" r:id="rId20"/>
    <p:sldId id="960" r:id="rId21"/>
    <p:sldId id="961" r:id="rId22"/>
    <p:sldId id="962" r:id="rId23"/>
    <p:sldId id="963" r:id="rId24"/>
    <p:sldId id="964" r:id="rId25"/>
    <p:sldId id="965" r:id="rId26"/>
    <p:sldId id="966" r:id="rId27"/>
    <p:sldId id="967" r:id="rId28"/>
    <p:sldId id="968" r:id="rId29"/>
    <p:sldId id="969" r:id="rId30"/>
    <p:sldId id="970" r:id="rId31"/>
    <p:sldId id="971" r:id="rId32"/>
    <p:sldId id="972" r:id="rId33"/>
    <p:sldId id="973" r:id="rId34"/>
    <p:sldId id="389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8FF9B"/>
    <a:srgbClr val="B0FF6C"/>
    <a:srgbClr val="0D625F"/>
    <a:srgbClr val="0D2338"/>
    <a:srgbClr val="185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87209" autoAdjust="0"/>
  </p:normalViewPr>
  <p:slideViewPr>
    <p:cSldViewPr snapToGrid="0">
      <p:cViewPr varScale="1">
        <p:scale>
          <a:sx n="50" d="100"/>
          <a:sy n="50" d="100"/>
        </p:scale>
        <p:origin x="-71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C5850-C3E9-4C61-86C8-D744E98ECE55}" type="datetimeFigureOut">
              <a:rPr lang="es-BO" smtClean="0"/>
              <a:pPr/>
              <a:t>29/04/2025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CF358-4C3C-4CA0-B32D-EFFC29A86CE4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249384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1DCE47F3-B75D-4A1D-BA9F-140BF872E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5E4EF5D-C58F-41B7-BC26-C52ECD4F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/>
              <a:pPr/>
              <a:t>29/04/2025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F24575A-2C8D-4095-BA4E-80DF09F6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C119068-B718-49D6-A81C-2864667E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9984A1E-CC7C-498A-94B2-1EDE4ED016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6173400" y="1260000"/>
            <a:ext cx="3960000" cy="14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EC305660-B218-4B1E-B9B5-70879BE8E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838922" y="720000"/>
            <a:ext cx="5484955" cy="25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3006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408E89-718E-4564-A8C0-9DB9D033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359"/>
            <a:ext cx="9835065" cy="81826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33B8D89-45F1-4261-8628-E08204C40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110"/>
            <a:ext cx="10515600" cy="435133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FD1B0B3-B46C-4AD1-9112-0DC41CF2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8274-7E59-4754-8C4A-4353F3262649}" type="datetimeFigureOut">
              <a:rPr lang="es-ES" smtClean="0"/>
              <a:pPr/>
              <a:t>29/04/2025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612A7BD-F0DC-4E69-B54B-ECDD66CF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B798686-6855-4587-A494-EE5FA1EB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46ACD73-D62F-479A-9095-B31DA1D34D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721659" y="136525"/>
            <a:ext cx="1567130" cy="720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A1E841E-F342-4DA1-95B4-B89B8C688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2288789" y="280525"/>
            <a:ext cx="1188000" cy="432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248BC5E1-F61B-4182-AFC1-0FC68CA7C502}"/>
              </a:ext>
            </a:extLst>
          </p:cNvPr>
          <p:cNvSpPr/>
          <p:nvPr userDrawn="1"/>
        </p:nvSpPr>
        <p:spPr>
          <a:xfrm flipV="1">
            <a:off x="39459" y="850942"/>
            <a:ext cx="11880000" cy="72000"/>
          </a:xfrm>
          <a:prstGeom prst="rect">
            <a:avLst/>
          </a:prstGeom>
          <a:gradFill>
            <a:gsLst>
              <a:gs pos="10000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C40A2F9D-467A-463F-9C88-DE50FFC0C3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</a:blip>
          <a:srcRect r="39806" b="39774"/>
          <a:stretch/>
        </p:blipFill>
        <p:spPr>
          <a:xfrm>
            <a:off x="8712947" y="3377104"/>
            <a:ext cx="3479053" cy="34808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436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37B08D3-9B79-4277-BBE6-90677411E6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735"/>
          <a:stretch/>
        </p:blipFill>
        <p:spPr>
          <a:xfrm>
            <a:off x="721659" y="136525"/>
            <a:ext cx="1567130" cy="720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9ADDFE7-6526-4CFF-A2F2-11ED2C8FE8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29" t="70998" r="21129" b="8004"/>
          <a:stretch/>
        </p:blipFill>
        <p:spPr>
          <a:xfrm>
            <a:off x="2288789" y="280525"/>
            <a:ext cx="1188000" cy="432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BDD24300-051D-46D3-BEEF-3DAB3CBFADE3}"/>
              </a:ext>
            </a:extLst>
          </p:cNvPr>
          <p:cNvSpPr/>
          <p:nvPr userDrawn="1"/>
        </p:nvSpPr>
        <p:spPr>
          <a:xfrm flipV="1">
            <a:off x="39459" y="850942"/>
            <a:ext cx="11880000" cy="72000"/>
          </a:xfrm>
          <a:prstGeom prst="rect">
            <a:avLst/>
          </a:prstGeom>
          <a:gradFill>
            <a:gsLst>
              <a:gs pos="10000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29BC2432-E33D-4CEF-A05A-DF68666F1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</a:blip>
          <a:srcRect r="39806" b="39774"/>
          <a:stretch/>
        </p:blipFill>
        <p:spPr>
          <a:xfrm>
            <a:off x="8712947" y="3377104"/>
            <a:ext cx="3479053" cy="34808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962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6C033E36-4A1D-4674-8C06-0A971789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D938071-ADA5-4F75-B7CB-847AAFFD0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199E699-F6FE-4BBB-BCC9-6F7F0FF9F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C8274-7E59-4754-8C4A-4353F3262649}" type="datetimeFigureOut">
              <a:rPr lang="es-ES" smtClean="0"/>
              <a:pPr/>
              <a:t>29/04/2025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8DCB5C-AC80-4429-B2C6-6FCFE219B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7F5ED28-DF21-4657-B831-A76495D1F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1D7B0-21C5-4FE0-A6A0-1CC75E0A276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8324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BBF4839-C978-4C53-978A-31255AF4346E}"/>
              </a:ext>
            </a:extLst>
          </p:cNvPr>
          <p:cNvSpPr txBox="1"/>
          <p:nvPr/>
        </p:nvSpPr>
        <p:spPr>
          <a:xfrm>
            <a:off x="4533088" y="2723744"/>
            <a:ext cx="6800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/>
              <a:t>LAVADO DE MANOS</a:t>
            </a:r>
            <a:endParaRPr lang="es-BO" sz="4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E8FD2315-EAFE-4635-A2A3-388145A74D81}"/>
              </a:ext>
            </a:extLst>
          </p:cNvPr>
          <p:cNvSpPr txBox="1"/>
          <p:nvPr/>
        </p:nvSpPr>
        <p:spPr>
          <a:xfrm>
            <a:off x="2898524" y="5886337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s-BO" b="1" dirty="0" smtClean="0"/>
              <a:t>ABRIL 2025</a:t>
            </a:r>
            <a:endParaRPr lang="es-BO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" y="3088958"/>
            <a:ext cx="32766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0717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40400" y="1986820"/>
            <a:ext cx="9560280" cy="4325490"/>
          </a:xfrm>
        </p:spPr>
        <p:txBody>
          <a:bodyPr>
            <a:normAutofit/>
          </a:bodyPr>
          <a:lstStyle/>
          <a:p>
            <a:r>
              <a:rPr lang="es-BO" dirty="0" smtClean="0"/>
              <a:t>Las infecciones: </a:t>
            </a:r>
          </a:p>
          <a:p>
            <a:pPr lvl="1"/>
            <a:r>
              <a:rPr lang="es-BO" dirty="0" smtClean="0"/>
              <a:t>agravan </a:t>
            </a:r>
            <a:r>
              <a:rPr lang="es-BO" dirty="0"/>
              <a:t>las enfermedades, </a:t>
            </a:r>
            <a:endParaRPr lang="es-BO" dirty="0" smtClean="0"/>
          </a:p>
          <a:p>
            <a:pPr lvl="1"/>
            <a:r>
              <a:rPr lang="es-BO" dirty="0" smtClean="0"/>
              <a:t>prolongan </a:t>
            </a:r>
            <a:r>
              <a:rPr lang="es-BO" dirty="0"/>
              <a:t>el tiempo de internación, </a:t>
            </a:r>
            <a:endParaRPr lang="es-BO" dirty="0" smtClean="0"/>
          </a:p>
          <a:p>
            <a:pPr lvl="1"/>
            <a:r>
              <a:rPr lang="es-BO" dirty="0" smtClean="0"/>
              <a:t>inducen </a:t>
            </a:r>
            <a:r>
              <a:rPr lang="es-BO" dirty="0"/>
              <a:t>discapacidad </a:t>
            </a:r>
            <a:r>
              <a:rPr lang="es-BO" dirty="0" smtClean="0"/>
              <a:t>a largo </a:t>
            </a:r>
            <a:r>
              <a:rPr lang="es-BO" dirty="0"/>
              <a:t>plazo, </a:t>
            </a:r>
            <a:endParaRPr lang="es-BO" dirty="0" smtClean="0"/>
          </a:p>
          <a:p>
            <a:pPr lvl="1"/>
            <a:r>
              <a:rPr lang="es-BO" dirty="0" smtClean="0"/>
              <a:t>aumentan los costos (pacientes </a:t>
            </a:r>
            <a:r>
              <a:rPr lang="es-BO" dirty="0"/>
              <a:t>y sus </a:t>
            </a:r>
            <a:r>
              <a:rPr lang="es-BO" dirty="0" smtClean="0"/>
              <a:t>familias</a:t>
            </a:r>
            <a:r>
              <a:rPr lang="es-BO" dirty="0"/>
              <a:t>)</a:t>
            </a:r>
            <a:endParaRPr lang="es-BO" dirty="0" smtClean="0"/>
          </a:p>
          <a:p>
            <a:pPr lvl="1"/>
            <a:r>
              <a:rPr lang="es-BO" dirty="0" smtClean="0"/>
              <a:t>incrementan </a:t>
            </a:r>
            <a:r>
              <a:rPr lang="es-BO" dirty="0"/>
              <a:t>el gasto financiero adicional al </a:t>
            </a:r>
            <a:r>
              <a:rPr lang="es-BO" dirty="0" smtClean="0"/>
              <a:t>sistema de </a:t>
            </a:r>
            <a:r>
              <a:rPr lang="es-BO" dirty="0"/>
              <a:t>salud </a:t>
            </a:r>
            <a:endParaRPr lang="es-BO" dirty="0" smtClean="0"/>
          </a:p>
          <a:p>
            <a:pPr lvl="1"/>
            <a:r>
              <a:rPr lang="es-BO" dirty="0" smtClean="0"/>
              <a:t>y </a:t>
            </a:r>
            <a:r>
              <a:rPr lang="es-BO" dirty="0"/>
              <a:t>con frecuencia producen, de manera significativa, la trágica pérdida de vidas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Infecciones Asociadas a Atención en Salud (IAAS)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424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BO" dirty="0"/>
              <a:t>La piel está colonizada por microorganismos (flora residente)</a:t>
            </a:r>
          </a:p>
          <a:p>
            <a:r>
              <a:rPr lang="es-BO" b="1" dirty="0"/>
              <a:t>Cuero cabelludo : </a:t>
            </a:r>
            <a:r>
              <a:rPr lang="es-BO" dirty="0"/>
              <a:t>1x 106 UFC/cm2</a:t>
            </a:r>
          </a:p>
          <a:p>
            <a:r>
              <a:rPr lang="es-BO" b="1" dirty="0"/>
              <a:t>Axila :</a:t>
            </a:r>
            <a:r>
              <a:rPr lang="es-BO" dirty="0"/>
              <a:t>5 x105 UFC/cm2</a:t>
            </a:r>
          </a:p>
          <a:p>
            <a:r>
              <a:rPr lang="es-BO" b="1" dirty="0"/>
              <a:t>Abdomen : </a:t>
            </a:r>
            <a:r>
              <a:rPr lang="es-BO" dirty="0"/>
              <a:t>4 x 104 UFC/ cm2</a:t>
            </a:r>
          </a:p>
          <a:p>
            <a:r>
              <a:rPr lang="es-BO" b="1" dirty="0"/>
              <a:t>Extremidades </a:t>
            </a:r>
            <a:r>
              <a:rPr lang="es-BO" b="1" dirty="0" err="1"/>
              <a:t>sup</a:t>
            </a:r>
            <a:r>
              <a:rPr lang="es-BO" b="1" dirty="0"/>
              <a:t> : </a:t>
            </a:r>
            <a:r>
              <a:rPr lang="es-BO" dirty="0"/>
              <a:t>1x 104 UF/ cm2</a:t>
            </a:r>
          </a:p>
          <a:p>
            <a:r>
              <a:rPr lang="es-BO" b="1" dirty="0"/>
              <a:t>Manos: </a:t>
            </a:r>
            <a:r>
              <a:rPr lang="es-BO" dirty="0"/>
              <a:t>R : 3.9 x 104 UFC/cm2 -4.6 x 106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¿Porque Higiene de Manos?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3</a:t>
            </a:fld>
            <a:endParaRPr lang="es-BO"/>
          </a:p>
        </p:txBody>
      </p:sp>
      <p:sp>
        <p:nvSpPr>
          <p:cNvPr id="5" name="CuadroTexto 4"/>
          <p:cNvSpPr txBox="1"/>
          <p:nvPr/>
        </p:nvSpPr>
        <p:spPr>
          <a:xfrm>
            <a:off x="2300747" y="6386052"/>
            <a:ext cx="9261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b="1" dirty="0" smtClean="0"/>
              <a:t>Fuente: </a:t>
            </a:r>
            <a:r>
              <a:rPr lang="en-US" sz="1400" dirty="0"/>
              <a:t>Ref: Price PB , J Infect Dis </a:t>
            </a:r>
            <a:r>
              <a:rPr lang="en-US" sz="1400" dirty="0" smtClean="0"/>
              <a:t>1938, </a:t>
            </a:r>
            <a:r>
              <a:rPr lang="en-US" sz="1400" dirty="0" err="1" smtClean="0"/>
              <a:t>Larson,Am</a:t>
            </a:r>
            <a:r>
              <a:rPr lang="en-US" sz="1400" dirty="0" smtClean="0"/>
              <a:t> </a:t>
            </a:r>
            <a:r>
              <a:rPr lang="en-US" sz="1400" dirty="0"/>
              <a:t>J Infect Control 1998</a:t>
            </a:r>
            <a:endParaRPr lang="es-BO" sz="1400" dirty="0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809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Magnitud de las IAAS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4</a:t>
            </a:fld>
            <a:endParaRPr lang="es-B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1427" y="2031130"/>
            <a:ext cx="9791700" cy="294322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300747" y="6386052"/>
            <a:ext cx="9261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b="1" dirty="0" smtClean="0"/>
              <a:t>Fuente: </a:t>
            </a:r>
            <a:r>
              <a:rPr lang="es-BO" sz="1400" dirty="0"/>
              <a:t>Guía de la </a:t>
            </a:r>
            <a:r>
              <a:rPr lang="es-BO" sz="1400" dirty="0" smtClean="0"/>
              <a:t>OMS sobre </a:t>
            </a:r>
            <a:r>
              <a:rPr lang="es-BO" sz="1400" dirty="0"/>
              <a:t>Higiene de Manos en la Atención de la </a:t>
            </a:r>
            <a:r>
              <a:rPr lang="es-BO" sz="1400" dirty="0" smtClean="0"/>
              <a:t>Salud, 2009</a:t>
            </a:r>
            <a:endParaRPr lang="es-BO" sz="1400" dirty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690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Magnitud de las IAAS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5</a:t>
            </a:fld>
            <a:endParaRPr lang="es-BO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709" y="1871970"/>
            <a:ext cx="10617200" cy="343852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958348" y="4778478"/>
            <a:ext cx="4778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rgbClr val="FF0000"/>
                </a:solidFill>
              </a:rPr>
              <a:t>Oscila entre 14,1 y 19,8%</a:t>
            </a:r>
            <a:endParaRPr lang="es-BO" b="1" dirty="0">
              <a:solidFill>
                <a:srgbClr val="FF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00747" y="6386052"/>
            <a:ext cx="9261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b="1" dirty="0" smtClean="0"/>
              <a:t>Fuente: </a:t>
            </a:r>
            <a:r>
              <a:rPr lang="es-BO" sz="1400" dirty="0"/>
              <a:t>Guía de la </a:t>
            </a:r>
            <a:r>
              <a:rPr lang="es-BO" sz="1400" dirty="0" smtClean="0"/>
              <a:t>OMS sobre </a:t>
            </a:r>
            <a:r>
              <a:rPr lang="es-BO" sz="1400" dirty="0"/>
              <a:t>Higiene de Manos en la Atención de la </a:t>
            </a:r>
            <a:r>
              <a:rPr lang="es-BO" sz="1400" dirty="0" smtClean="0"/>
              <a:t>Salud, 2009</a:t>
            </a:r>
            <a:endParaRPr lang="es-BO" sz="1400" dirty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981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34271" y="142640"/>
            <a:ext cx="3361267" cy="1045724"/>
          </a:xfrm>
        </p:spPr>
        <p:txBody>
          <a:bodyPr/>
          <a:lstStyle/>
          <a:p>
            <a:r>
              <a:rPr lang="es-BO" dirty="0" smtClean="0"/>
              <a:t>Definiciones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6</a:t>
            </a:fld>
            <a:endParaRPr lang="es-B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067" y="1160360"/>
            <a:ext cx="11150600" cy="32099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8765" y="4310676"/>
            <a:ext cx="11125200" cy="7143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5731" y="5020289"/>
            <a:ext cx="11150600" cy="1704975"/>
          </a:xfrm>
          <a:prstGeom prst="rect">
            <a:avLst/>
          </a:prstGeom>
        </p:spPr>
      </p:pic>
      <p:pic>
        <p:nvPicPr>
          <p:cNvPr id="9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99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40400" y="1986821"/>
            <a:ext cx="9560280" cy="4546715"/>
          </a:xfrm>
        </p:spPr>
        <p:txBody>
          <a:bodyPr>
            <a:normAutofit/>
          </a:bodyPr>
          <a:lstStyle/>
          <a:p>
            <a:r>
              <a:rPr lang="es-BO" dirty="0"/>
              <a:t>Lavarse las manos con agua y jabón cuando </a:t>
            </a:r>
            <a:r>
              <a:rPr lang="es-BO" dirty="0" smtClean="0"/>
              <a:t>estén visiblemente </a:t>
            </a:r>
            <a:r>
              <a:rPr lang="es-BO" dirty="0"/>
              <a:t>sucias o con sangre u otros fluidos </a:t>
            </a:r>
            <a:r>
              <a:rPr lang="es-BO" dirty="0" smtClean="0"/>
              <a:t>corporales o </a:t>
            </a:r>
            <a:r>
              <a:rPr lang="es-BO" dirty="0"/>
              <a:t>luego de ir al </a:t>
            </a:r>
            <a:r>
              <a:rPr lang="es-BO" dirty="0" smtClean="0"/>
              <a:t>baño. </a:t>
            </a:r>
          </a:p>
          <a:p>
            <a:r>
              <a:rPr lang="es-BO" dirty="0"/>
              <a:t>Si hay prueba o un alto indicio de exposición a </a:t>
            </a:r>
            <a:r>
              <a:rPr lang="es-BO" dirty="0" smtClean="0"/>
              <a:t>potenciales microorganismos </a:t>
            </a:r>
            <a:r>
              <a:rPr lang="es-BO" dirty="0"/>
              <a:t>formadores de esporas, incluyendo </a:t>
            </a:r>
            <a:r>
              <a:rPr lang="es-BO" dirty="0" smtClean="0"/>
              <a:t>brotes de </a:t>
            </a:r>
            <a:r>
              <a:rPr lang="es-BO" dirty="0" err="1"/>
              <a:t>C.difficile</a:t>
            </a:r>
            <a:r>
              <a:rPr lang="es-BO" dirty="0"/>
              <a:t>, el lavado de manos con agua y jabón es </a:t>
            </a:r>
            <a:r>
              <a:rPr lang="es-BO" dirty="0" smtClean="0"/>
              <a:t>el medio preferido. </a:t>
            </a:r>
          </a:p>
          <a:p>
            <a:r>
              <a:rPr lang="es-BO" dirty="0" smtClean="0"/>
              <a:t>Antes y </a:t>
            </a:r>
            <a:r>
              <a:rPr lang="es-BO" dirty="0" err="1" smtClean="0"/>
              <a:t>despues</a:t>
            </a:r>
            <a:r>
              <a:rPr lang="es-BO" dirty="0" smtClean="0"/>
              <a:t> de comer</a:t>
            </a:r>
            <a:endParaRPr lang="es-BO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Indicaciones de la Higiene de Manos (Lavado de manos)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7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7942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s-BO" dirty="0" smtClean="0"/>
              <a:t>antes </a:t>
            </a:r>
            <a:r>
              <a:rPr lang="es-BO" dirty="0"/>
              <a:t>y después de tocar a un </a:t>
            </a:r>
            <a:r>
              <a:rPr lang="es-BO" dirty="0" smtClean="0"/>
              <a:t>paciente.</a:t>
            </a:r>
          </a:p>
          <a:p>
            <a:pPr marL="514350" indent="-514350">
              <a:buFont typeface="+mj-lt"/>
              <a:buAutoNum type="alphaLcParenR"/>
            </a:pPr>
            <a:r>
              <a:rPr lang="es-BO" dirty="0" smtClean="0"/>
              <a:t>antes </a:t>
            </a:r>
            <a:r>
              <a:rPr lang="es-BO" dirty="0"/>
              <a:t>de manipular un dispositivo invasivo para </a:t>
            </a:r>
            <a:r>
              <a:rPr lang="es-BO" dirty="0" smtClean="0"/>
              <a:t>la atención </a:t>
            </a:r>
            <a:r>
              <a:rPr lang="es-BO" dirty="0"/>
              <a:t>de un paciente ya sea con o sin </a:t>
            </a:r>
            <a:r>
              <a:rPr lang="es-BO" dirty="0" smtClean="0"/>
              <a:t>guantes.</a:t>
            </a:r>
          </a:p>
          <a:p>
            <a:pPr marL="514350" indent="-514350">
              <a:buFont typeface="+mj-lt"/>
              <a:buAutoNum type="alphaLcParenR"/>
            </a:pPr>
            <a:r>
              <a:rPr lang="es-BO" dirty="0" smtClean="0"/>
              <a:t>luego </a:t>
            </a:r>
            <a:r>
              <a:rPr lang="es-BO" dirty="0"/>
              <a:t>del contacto con fluidos corporales, membranas </a:t>
            </a:r>
            <a:r>
              <a:rPr lang="es-BO" dirty="0" smtClean="0"/>
              <a:t>mucosas, piel </a:t>
            </a:r>
            <a:r>
              <a:rPr lang="es-BO" dirty="0"/>
              <a:t>lesionada, o gasas para heridas </a:t>
            </a:r>
            <a:endParaRPr lang="es-BO" dirty="0" smtClean="0"/>
          </a:p>
          <a:p>
            <a:pPr marL="514350" indent="-514350">
              <a:buFont typeface="+mj-lt"/>
              <a:buAutoNum type="alphaLcParenR"/>
            </a:pPr>
            <a:r>
              <a:rPr lang="es-BO" dirty="0" smtClean="0"/>
              <a:t>al </a:t>
            </a:r>
            <a:r>
              <a:rPr lang="es-BO" dirty="0"/>
              <a:t>moverse desde un sitio corporal </a:t>
            </a:r>
            <a:r>
              <a:rPr lang="es-BO" dirty="0" smtClean="0"/>
              <a:t>contaminado a </a:t>
            </a:r>
            <a:r>
              <a:rPr lang="es-BO" dirty="0"/>
              <a:t>otro sitio corporal durante la atención </a:t>
            </a:r>
            <a:r>
              <a:rPr lang="es-BO" dirty="0" smtClean="0"/>
              <a:t>del mismo paciente</a:t>
            </a:r>
          </a:p>
          <a:p>
            <a:pPr marL="514350" indent="-514350">
              <a:buFont typeface="+mj-lt"/>
              <a:buAutoNum type="alphaLcParenR"/>
            </a:pPr>
            <a:r>
              <a:rPr lang="es-BO" dirty="0" smtClean="0"/>
              <a:t>luego </a:t>
            </a:r>
            <a:r>
              <a:rPr lang="es-BO" dirty="0"/>
              <a:t>del contacto con objetos o </a:t>
            </a:r>
            <a:r>
              <a:rPr lang="es-BO" dirty="0" smtClean="0"/>
              <a:t>superficies inanimadas </a:t>
            </a:r>
            <a:r>
              <a:rPr lang="es-BO" dirty="0"/>
              <a:t>(incluyendo equipamiento </a:t>
            </a:r>
            <a:r>
              <a:rPr lang="es-BO" dirty="0" smtClean="0"/>
              <a:t>médico) en </a:t>
            </a:r>
            <a:r>
              <a:rPr lang="es-BO" dirty="0"/>
              <a:t>la proximidad inmediata del </a:t>
            </a:r>
            <a:r>
              <a:rPr lang="es-BO" dirty="0" smtClean="0"/>
              <a:t>paciente.</a:t>
            </a:r>
          </a:p>
          <a:p>
            <a:pPr marL="514350" indent="-514350">
              <a:buFont typeface="+mj-lt"/>
              <a:buAutoNum type="alphaLcParenR"/>
            </a:pPr>
            <a:r>
              <a:rPr lang="es-BO" dirty="0" smtClean="0"/>
              <a:t>luego </a:t>
            </a:r>
            <a:r>
              <a:rPr lang="es-BO" dirty="0"/>
              <a:t>de sacarse los guantes esterilizados </a:t>
            </a:r>
            <a:r>
              <a:rPr lang="es-BO" dirty="0" smtClean="0"/>
              <a:t>o no esterilizados.</a:t>
            </a:r>
            <a:endParaRPr lang="es-BO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Indicaciones de la Higiene de Manos (Desinfección de manos)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8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1907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223458" y="570344"/>
            <a:ext cx="9633071" cy="1045724"/>
          </a:xfrm>
        </p:spPr>
        <p:txBody>
          <a:bodyPr/>
          <a:lstStyle/>
          <a:p>
            <a:r>
              <a:rPr lang="es-BO" dirty="0" smtClean="0"/>
              <a:t>5 momentos para la Higiene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9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3211" y="1517088"/>
            <a:ext cx="10274300" cy="5210175"/>
          </a:xfrm>
          <a:prstGeom prst="rect">
            <a:avLst/>
          </a:prstGeom>
        </p:spPr>
      </p:pic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524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41963" y="0"/>
            <a:ext cx="7198821" cy="1045724"/>
          </a:xfrm>
        </p:spPr>
        <p:txBody>
          <a:bodyPr/>
          <a:lstStyle/>
          <a:p>
            <a:r>
              <a:rPr lang="es-BO" sz="3200" dirty="0" smtClean="0"/>
              <a:t>5 momentos para la Higiene de Manos</a:t>
            </a:r>
            <a:endParaRPr lang="es-BO" sz="3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10</a:t>
            </a:fld>
            <a:endParaRPr lang="es-BO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9045" t="18073"/>
          <a:stretch>
            <a:fillRect/>
          </a:stretch>
        </p:blipFill>
        <p:spPr bwMode="auto">
          <a:xfrm>
            <a:off x="2610196" y="914400"/>
            <a:ext cx="6824831" cy="571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4524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838600" y="221209"/>
            <a:ext cx="7934695" cy="759692"/>
          </a:xfrm>
        </p:spPr>
        <p:txBody>
          <a:bodyPr/>
          <a:lstStyle/>
          <a:p>
            <a:r>
              <a:rPr lang="es-BO" sz="3200" dirty="0" smtClean="0"/>
              <a:t>5 momentos para la Higiene de Manos</a:t>
            </a:r>
            <a:endParaRPr lang="es-BO" sz="3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11</a:t>
            </a:fld>
            <a:endParaRPr lang="es-BO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1505" y="938213"/>
            <a:ext cx="7050659" cy="559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4524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70863" y="204584"/>
            <a:ext cx="7036920" cy="1045724"/>
          </a:xfrm>
        </p:spPr>
        <p:txBody>
          <a:bodyPr/>
          <a:lstStyle/>
          <a:p>
            <a:r>
              <a:rPr lang="es-BO" sz="2800" dirty="0" smtClean="0"/>
              <a:t>5 momentos para la Higiene de Manos</a:t>
            </a:r>
            <a:endParaRPr lang="es-BO" sz="2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12</a:t>
            </a:fld>
            <a:endParaRPr lang="es-BO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9900" y="942975"/>
            <a:ext cx="7642048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4524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13</a:t>
            </a:fld>
            <a:endParaRPr lang="es-B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8889" y="969400"/>
            <a:ext cx="9520832" cy="55198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1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14</a:t>
            </a:fld>
            <a:endParaRPr lang="es-B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3389" y="938367"/>
            <a:ext cx="7556500" cy="56007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19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15</a:t>
            </a:fld>
            <a:endParaRPr lang="es-BO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5341" y="648776"/>
            <a:ext cx="7327900" cy="25812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29641" y="3163683"/>
            <a:ext cx="7594600" cy="33623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3159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16</a:t>
            </a:fld>
            <a:endParaRPr lang="es-BO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9706" y="1154369"/>
            <a:ext cx="8201068" cy="50399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56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17</a:t>
            </a:fld>
            <a:endParaRPr lang="es-BO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4282" y="909024"/>
            <a:ext cx="7632700" cy="53054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97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BO" dirty="0" smtClean="0"/>
              <a:t>El </a:t>
            </a:r>
            <a:r>
              <a:rPr lang="es-BO" dirty="0"/>
              <a:t>uso de guantes no excluye la necesidad de limpiarse las manos</a:t>
            </a:r>
            <a:r>
              <a:rPr lang="es-BO" dirty="0" smtClean="0"/>
              <a:t>.</a:t>
            </a:r>
          </a:p>
          <a:p>
            <a:r>
              <a:rPr lang="es-BO" dirty="0" smtClean="0"/>
              <a:t>La </a:t>
            </a:r>
            <a:r>
              <a:rPr lang="es-BO" dirty="0"/>
              <a:t>higiene de las manos deberá practicarse siempre que </a:t>
            </a:r>
            <a:r>
              <a:rPr lang="es-BO" dirty="0" smtClean="0"/>
              <a:t>sea apropiado</a:t>
            </a:r>
            <a:r>
              <a:rPr lang="es-BO" dirty="0"/>
              <a:t>, con independencia de las indicaciones respecto al </a:t>
            </a:r>
            <a:r>
              <a:rPr lang="es-BO" dirty="0" smtClean="0"/>
              <a:t>uso de </a:t>
            </a:r>
            <a:r>
              <a:rPr lang="es-BO" dirty="0"/>
              <a:t>guantes.</a:t>
            </a:r>
          </a:p>
          <a:p>
            <a:r>
              <a:rPr lang="es-BO" dirty="0" smtClean="0"/>
              <a:t>Quítese </a:t>
            </a:r>
            <a:r>
              <a:rPr lang="es-BO" dirty="0"/>
              <a:t>los guantes para proceder a la higiene de las manos </a:t>
            </a:r>
            <a:r>
              <a:rPr lang="es-BO" dirty="0" smtClean="0"/>
              <a:t>cuando lleve </a:t>
            </a:r>
            <a:r>
              <a:rPr lang="es-BO" dirty="0"/>
              <a:t>guantes puestos y se dé la situación apropiada.</a:t>
            </a:r>
          </a:p>
          <a:p>
            <a:r>
              <a:rPr lang="es-BO" dirty="0" smtClean="0"/>
              <a:t>Quítese </a:t>
            </a:r>
            <a:r>
              <a:rPr lang="es-BO" dirty="0"/>
              <a:t>los guantes después de cada actividad y límpiese las </a:t>
            </a:r>
            <a:r>
              <a:rPr lang="es-BO" dirty="0" smtClean="0"/>
              <a:t>manos (los </a:t>
            </a:r>
            <a:r>
              <a:rPr lang="es-BO" dirty="0"/>
              <a:t>guantes pueden ser portadores de </a:t>
            </a:r>
            <a:r>
              <a:rPr lang="es-BO" dirty="0" smtClean="0"/>
              <a:t>gérmenes)</a:t>
            </a:r>
          </a:p>
          <a:p>
            <a:r>
              <a:rPr lang="es-BO" dirty="0" smtClean="0"/>
              <a:t>Póngase </a:t>
            </a:r>
            <a:r>
              <a:rPr lang="es-BO" dirty="0"/>
              <a:t>guantes sólo en los casos indicados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Higiene de Manos y uso de guantes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18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43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19</a:t>
            </a:fld>
            <a:endParaRPr lang="es-BO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774" y="127204"/>
            <a:ext cx="10527685" cy="66229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638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732414" y="2885840"/>
            <a:ext cx="3203948" cy="1045724"/>
          </a:xfrm>
        </p:spPr>
        <p:txBody>
          <a:bodyPr/>
          <a:lstStyle/>
          <a:p>
            <a:r>
              <a:rPr lang="es-BO" dirty="0" err="1" smtClean="0"/>
              <a:t>Desinfeccion</a:t>
            </a:r>
            <a:r>
              <a:rPr lang="es-BO" dirty="0" smtClean="0"/>
              <a:t>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20</a:t>
            </a:fld>
            <a:endParaRPr lang="es-B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492"/>
            <a:ext cx="8436077" cy="65742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784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988053" y="2989079"/>
            <a:ext cx="3203948" cy="1045724"/>
          </a:xfrm>
        </p:spPr>
        <p:txBody>
          <a:bodyPr/>
          <a:lstStyle/>
          <a:p>
            <a:pPr algn="ctr"/>
            <a:r>
              <a:rPr lang="es-BO" dirty="0" smtClean="0"/>
              <a:t>Lavado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21</a:t>
            </a:fld>
            <a:endParaRPr lang="es-B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437" y="148713"/>
            <a:ext cx="8685679" cy="650281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95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BO" dirty="0"/>
              <a:t>La piel debajo de los anillos </a:t>
            </a:r>
            <a:r>
              <a:rPr lang="es-BO" dirty="0" smtClean="0"/>
              <a:t>(densamente </a:t>
            </a:r>
            <a:r>
              <a:rPr lang="es-BO" dirty="0"/>
              <a:t>colonizada por </a:t>
            </a:r>
            <a:r>
              <a:rPr lang="es-BO" dirty="0" smtClean="0"/>
              <a:t>gérmenes): llevar </a:t>
            </a:r>
            <a:r>
              <a:rPr lang="es-BO" dirty="0"/>
              <a:t>joyas fomenta la presencia y la supervivencia de la flora transitoria</a:t>
            </a:r>
            <a:r>
              <a:rPr lang="es-BO" dirty="0" smtClean="0"/>
              <a:t>.</a:t>
            </a:r>
          </a:p>
          <a:p>
            <a:pPr algn="just"/>
            <a:r>
              <a:rPr lang="es-BO" dirty="0"/>
              <a:t>Las áreas por encima y por debajo de las uñas atraen a los gérmenes, sobre todo si las uñas son largas, están esmaltadas o son postizas</a:t>
            </a:r>
            <a:r>
              <a:rPr lang="es-BO" dirty="0" smtClean="0"/>
              <a:t>.</a:t>
            </a:r>
          </a:p>
          <a:p>
            <a:pPr algn="just"/>
            <a:r>
              <a:rPr lang="es-BO" dirty="0"/>
              <a:t>Cualquier cambio en la capa superficial de la epidermis, así como los daños más profundos, también fomentan la colonización por parte de la flora cutánea no comensal (por ejemplo </a:t>
            </a:r>
            <a:r>
              <a:rPr lang="es-BO" dirty="0" err="1"/>
              <a:t>Staphylococcus</a:t>
            </a:r>
            <a:r>
              <a:rPr lang="es-BO" dirty="0"/>
              <a:t> </a:t>
            </a:r>
            <a:r>
              <a:rPr lang="es-BO" dirty="0" err="1"/>
              <a:t>aureus</a:t>
            </a:r>
            <a:r>
              <a:rPr lang="es-BO" dirty="0"/>
              <a:t> y bacterias Gram negativas).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Seguridad de las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22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9369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BO" dirty="0"/>
              <a:t>Lavarse las manos con agua y jabón es más severo para la piel que frotárselas con un producto de base alcohólica que contenga un </a:t>
            </a:r>
            <a:r>
              <a:rPr lang="es-BO" dirty="0" smtClean="0"/>
              <a:t>humectante.</a:t>
            </a:r>
            <a:endParaRPr lang="es-BO" dirty="0"/>
          </a:p>
          <a:p>
            <a:r>
              <a:rPr lang="es-BO" dirty="0" smtClean="0"/>
              <a:t>Ciertos </a:t>
            </a:r>
            <a:r>
              <a:rPr lang="es-BO" dirty="0"/>
              <a:t>detergentes y jabones antisépticos producen más irritación que otros. Se recomienda realizar un test de tolerancia antes de </a:t>
            </a:r>
            <a:r>
              <a:rPr lang="es-BO" dirty="0" smtClean="0"/>
              <a:t>introducirlos.</a:t>
            </a:r>
            <a:endParaRPr lang="es-BO" dirty="0"/>
          </a:p>
          <a:p>
            <a:r>
              <a:rPr lang="es-BO" dirty="0" smtClean="0"/>
              <a:t>Los </a:t>
            </a:r>
            <a:r>
              <a:rPr lang="es-BO" dirty="0"/>
              <a:t>guantes empolvados pueden producir irritación cuando se emplean al mismo tiempo que los productos de base </a:t>
            </a:r>
            <a:r>
              <a:rPr lang="es-BO" dirty="0" smtClean="0"/>
              <a:t>alcohólica.</a:t>
            </a:r>
            <a:endParaRPr lang="es-BO" dirty="0"/>
          </a:p>
          <a:p>
            <a:r>
              <a:rPr lang="es-BO" dirty="0" smtClean="0"/>
              <a:t>El </a:t>
            </a:r>
            <a:r>
              <a:rPr lang="es-BO" dirty="0"/>
              <a:t>uso de una crema de manos protectora ayuda a mejorar el estado de la </a:t>
            </a:r>
            <a:r>
              <a:rPr lang="es-BO" dirty="0" smtClean="0"/>
              <a:t>piel. </a:t>
            </a:r>
            <a:endParaRPr lang="es-BO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259978" y="718999"/>
            <a:ext cx="9633071" cy="1045724"/>
          </a:xfrm>
        </p:spPr>
        <p:txBody>
          <a:bodyPr/>
          <a:lstStyle/>
          <a:p>
            <a:r>
              <a:rPr lang="es-BO" dirty="0" smtClean="0"/>
              <a:t>Cuidado de la piel de las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23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27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219057" y="1809840"/>
            <a:ext cx="8950387" cy="2909645"/>
          </a:xfrm>
        </p:spPr>
        <p:txBody>
          <a:bodyPr>
            <a:norm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es-BO" b="1" dirty="0" smtClean="0"/>
              <a:t>Uso de Alcohol en Gel </a:t>
            </a:r>
            <a:r>
              <a:rPr lang="es-BO" dirty="0" smtClean="0"/>
              <a:t>(Monitorear el gasto de mas del 90% en áreas especificas)</a:t>
            </a:r>
          </a:p>
          <a:p>
            <a:pPr marL="742950" indent="-742950">
              <a:buFont typeface="+mj-lt"/>
              <a:buAutoNum type="arabicPeriod"/>
            </a:pPr>
            <a:r>
              <a:rPr lang="es-BO" b="1" dirty="0" smtClean="0"/>
              <a:t>Lavado de Manos </a:t>
            </a:r>
            <a:r>
              <a:rPr lang="es-BO" dirty="0" smtClean="0"/>
              <a:t>(Observación de la técnica de Lavado de Manos)</a:t>
            </a:r>
            <a:endParaRPr lang="es-BO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Estándar Higiene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24</a:t>
            </a:fld>
            <a:endParaRPr lang="es-BO"/>
          </a:p>
        </p:txBody>
      </p:sp>
      <p:pic>
        <p:nvPicPr>
          <p:cNvPr id="1026" name="Picture 2" descr="Resultado de imagen para Desinfeccion de man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786" y="4223765"/>
            <a:ext cx="3234131" cy="13728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5407742" y="4288896"/>
            <a:ext cx="2246807" cy="2250735"/>
            <a:chOff x="4055806" y="4288895"/>
            <a:chExt cx="1685105" cy="2250735"/>
          </a:xfrm>
        </p:grpSpPr>
        <p:pic>
          <p:nvPicPr>
            <p:cNvPr id="1028" name="Picture 4" descr="Imagen relacionad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5806" y="4288895"/>
              <a:ext cx="1685105" cy="22507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5675" y="4541837"/>
              <a:ext cx="530225" cy="214313"/>
            </a:xfrm>
            <a:prstGeom prst="rect">
              <a:avLst/>
            </a:prstGeom>
          </p:spPr>
        </p:pic>
      </p:grpSp>
      <p:pic>
        <p:nvPicPr>
          <p:cNvPr id="1030" name="Picture 6" descr="Resultado de imagen para lavado manos jabon liqui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470" y="4338083"/>
            <a:ext cx="2616253" cy="2158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3605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err="1" smtClean="0"/>
              <a:t>Estandar</a:t>
            </a:r>
            <a:r>
              <a:rPr lang="es-BO" dirty="0" smtClean="0"/>
              <a:t> Higiene de Manos: 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25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1" y="1908380"/>
            <a:ext cx="11280057" cy="2633146"/>
          </a:xfrm>
          <a:prstGeom prst="rect">
            <a:avLst/>
          </a:prstGeom>
        </p:spPr>
      </p:pic>
      <p:pic>
        <p:nvPicPr>
          <p:cNvPr id="8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847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79728" y="2104807"/>
            <a:ext cx="9560280" cy="4100081"/>
          </a:xfrm>
        </p:spPr>
        <p:txBody>
          <a:bodyPr>
            <a:normAutofit/>
          </a:bodyPr>
          <a:lstStyle/>
          <a:p>
            <a:pPr algn="just"/>
            <a:r>
              <a:rPr lang="es-BO" dirty="0"/>
              <a:t>Es importante el volumen de alcohol gel a usar, un volumen efectivo es entre 2 y 3 </a:t>
            </a:r>
            <a:r>
              <a:rPr lang="es-BO" dirty="0" smtClean="0"/>
              <a:t>mililitros.</a:t>
            </a:r>
          </a:p>
          <a:p>
            <a:pPr algn="just"/>
            <a:r>
              <a:rPr lang="es-BO" dirty="0" smtClean="0"/>
              <a:t>Generalmente </a:t>
            </a:r>
            <a:r>
              <a:rPr lang="es-BO" dirty="0"/>
              <a:t>dos aplicaciones de </a:t>
            </a:r>
            <a:r>
              <a:rPr lang="es-BO" dirty="0" err="1"/>
              <a:t>dispensers</a:t>
            </a:r>
            <a:r>
              <a:rPr lang="es-BO" dirty="0"/>
              <a:t> </a:t>
            </a:r>
            <a:r>
              <a:rPr lang="es-BO" dirty="0" smtClean="0"/>
              <a:t>comunes.</a:t>
            </a:r>
          </a:p>
          <a:p>
            <a:pPr algn="just"/>
            <a:r>
              <a:rPr lang="es-BO" dirty="0" smtClean="0"/>
              <a:t>Requiriendo </a:t>
            </a:r>
            <a:r>
              <a:rPr lang="es-BO" dirty="0"/>
              <a:t>entre 15 y 20 segundos </a:t>
            </a:r>
            <a:r>
              <a:rPr lang="es-BO" dirty="0" smtClean="0"/>
              <a:t>para secarse </a:t>
            </a:r>
            <a:r>
              <a:rPr lang="es-BO" dirty="0"/>
              <a:t>en las manos. Este tiempo es un buen indicador de que se usó la cantidad adecuada de </a:t>
            </a:r>
            <a:r>
              <a:rPr lang="es-BO" dirty="0" smtClean="0"/>
              <a:t>gel.</a:t>
            </a:r>
          </a:p>
          <a:p>
            <a:pPr algn="just"/>
            <a:r>
              <a:rPr lang="es-BO" dirty="0" smtClean="0"/>
              <a:t>Usar </a:t>
            </a:r>
            <a:r>
              <a:rPr lang="es-BO" dirty="0"/>
              <a:t>en manos secas, la presencia de agua disminuye la efectividad de estos </a:t>
            </a:r>
            <a:r>
              <a:rPr lang="es-BO" dirty="0" smtClean="0"/>
              <a:t>pequeños volúmenes de </a:t>
            </a:r>
            <a:r>
              <a:rPr lang="es-BO" dirty="0"/>
              <a:t>alcohol</a:t>
            </a:r>
            <a:r>
              <a:rPr lang="es-BO" dirty="0" smtClean="0"/>
              <a:t>.</a:t>
            </a:r>
          </a:p>
          <a:p>
            <a:pPr algn="just"/>
            <a:r>
              <a:rPr lang="es-BO" dirty="0"/>
              <a:t>Nunca agitar las manos para acelerar el secado.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err="1" smtClean="0"/>
              <a:t>Estandar</a:t>
            </a:r>
            <a:r>
              <a:rPr lang="es-BO" dirty="0" smtClean="0"/>
              <a:t> Higiene de Manos: Alcohol en Gel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26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567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79728" y="2104807"/>
            <a:ext cx="9560280" cy="4100081"/>
          </a:xfrm>
        </p:spPr>
        <p:txBody>
          <a:bodyPr>
            <a:normAutofit/>
          </a:bodyPr>
          <a:lstStyle/>
          <a:p>
            <a:pPr algn="just"/>
            <a:r>
              <a:rPr lang="es-BO" dirty="0" smtClean="0"/>
              <a:t>Evaluar un área especifica: </a:t>
            </a:r>
          </a:p>
          <a:p>
            <a:pPr lvl="1" algn="just"/>
            <a:r>
              <a:rPr lang="es-BO" b="1" dirty="0" smtClean="0"/>
              <a:t>Indicación</a:t>
            </a:r>
            <a:r>
              <a:rPr lang="es-BO" dirty="0" smtClean="0"/>
              <a:t> (Razón </a:t>
            </a:r>
            <a:r>
              <a:rPr lang="es-BO" dirty="0"/>
              <a:t>por la que se debe realizar la higiene de las manos en una determinada </a:t>
            </a:r>
            <a:r>
              <a:rPr lang="es-BO" dirty="0" smtClean="0"/>
              <a:t>situación)</a:t>
            </a:r>
            <a:endParaRPr lang="es-BO" dirty="0"/>
          </a:p>
          <a:p>
            <a:pPr lvl="1" algn="just"/>
            <a:r>
              <a:rPr lang="es-BO" b="1" dirty="0"/>
              <a:t>Oportunidad</a:t>
            </a:r>
            <a:r>
              <a:rPr lang="es-BO" dirty="0"/>
              <a:t> (Momento durante la actividad asistencial en el que es necesario realizar una higiene de manos para interrumpir la transmisión manual de microorganismos</a:t>
            </a:r>
            <a:r>
              <a:rPr lang="es-BO" dirty="0" smtClean="0"/>
              <a:t>.)</a:t>
            </a:r>
          </a:p>
          <a:p>
            <a:pPr lvl="1" algn="just"/>
            <a:r>
              <a:rPr lang="es-BO" b="1" dirty="0" err="1" smtClean="0"/>
              <a:t>Accion</a:t>
            </a:r>
            <a:r>
              <a:rPr lang="es-BO" dirty="0" smtClean="0"/>
              <a:t> (Realizada o no)</a:t>
            </a:r>
          </a:p>
          <a:p>
            <a:pPr lvl="1" algn="just"/>
            <a:endParaRPr lang="es-BO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Como definir la necesidad de alcohol en gel: 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27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984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79728" y="2104807"/>
            <a:ext cx="9560280" cy="4100081"/>
          </a:xfrm>
        </p:spPr>
        <p:txBody>
          <a:bodyPr>
            <a:normAutofit/>
          </a:bodyPr>
          <a:lstStyle/>
          <a:p>
            <a:pPr algn="just"/>
            <a:r>
              <a:rPr lang="es-BO" dirty="0" smtClean="0"/>
              <a:t>Tomar en cuenta:</a:t>
            </a:r>
          </a:p>
          <a:p>
            <a:pPr lvl="1" algn="just"/>
            <a:r>
              <a:rPr lang="es-BO" dirty="0" smtClean="0"/>
              <a:t># Profesionales del área</a:t>
            </a:r>
          </a:p>
          <a:p>
            <a:pPr lvl="1" algn="just"/>
            <a:r>
              <a:rPr lang="es-BO" dirty="0" smtClean="0"/>
              <a:t># Oportunidades de higiene de manos/hora</a:t>
            </a:r>
          </a:p>
          <a:p>
            <a:pPr lvl="1" algn="just"/>
            <a:r>
              <a:rPr lang="es-BO" dirty="0" smtClean="0"/>
              <a:t># horas de trabajo/</a:t>
            </a:r>
            <a:r>
              <a:rPr lang="es-BO" dirty="0" err="1" smtClean="0"/>
              <a:t>dia</a:t>
            </a:r>
            <a:endParaRPr lang="es-BO" dirty="0" smtClean="0"/>
          </a:p>
          <a:p>
            <a:pPr lvl="1" algn="just"/>
            <a:r>
              <a:rPr lang="es-BO" dirty="0" smtClean="0"/>
              <a:t># </a:t>
            </a:r>
            <a:r>
              <a:rPr lang="es-BO" dirty="0" err="1" smtClean="0"/>
              <a:t>Dias</a:t>
            </a:r>
            <a:r>
              <a:rPr lang="es-BO" dirty="0" smtClean="0"/>
              <a:t> laborales al mes</a:t>
            </a:r>
          </a:p>
          <a:p>
            <a:pPr lvl="1" algn="just"/>
            <a:r>
              <a:rPr lang="es-BO" dirty="0" smtClean="0"/>
              <a:t>Cantidad de Alcohol en gel por procedimiento</a:t>
            </a:r>
          </a:p>
          <a:p>
            <a:pPr lvl="1" algn="just"/>
            <a:r>
              <a:rPr lang="es-BO" dirty="0" err="1" smtClean="0"/>
              <a:t>Prevision</a:t>
            </a:r>
            <a:r>
              <a:rPr lang="es-BO" dirty="0" smtClean="0"/>
              <a:t> de perdida (10%) (se +)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Como definir la necesidad de alcohol en gel: 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28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432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Como definir la necesidad de alcohol en gel: 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29</a:t>
            </a:fld>
            <a:endParaRPr lang="es-B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051" y="2423805"/>
            <a:ext cx="11724968" cy="23262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914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30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719" y="184817"/>
            <a:ext cx="10913397" cy="23962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935" y="2559768"/>
            <a:ext cx="10997176" cy="32134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861" y="5835139"/>
            <a:ext cx="9029700" cy="904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84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79728" y="2104807"/>
            <a:ext cx="9560280" cy="4100081"/>
          </a:xfrm>
        </p:spPr>
        <p:txBody>
          <a:bodyPr>
            <a:normAutofit/>
          </a:bodyPr>
          <a:lstStyle/>
          <a:p>
            <a:pPr algn="just"/>
            <a:r>
              <a:rPr lang="es-BO" dirty="0"/>
              <a:t>El principal propósito de la observación es demostrar el grado de cumplimiento de la higiene de las manos entre los profesionales sanitarios y, en algunos casos, evaluar el tipo y la calidad de la técnica que se emplea para realizarla.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err="1" smtClean="0"/>
              <a:t>Estandar</a:t>
            </a:r>
            <a:r>
              <a:rPr lang="es-BO" dirty="0" smtClean="0"/>
              <a:t> Higiene de Manos: Lavado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31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74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79728" y="2104807"/>
            <a:ext cx="9560280" cy="4100081"/>
          </a:xfrm>
        </p:spPr>
        <p:txBody>
          <a:bodyPr>
            <a:normAutofit/>
          </a:bodyPr>
          <a:lstStyle/>
          <a:p>
            <a:pPr algn="just"/>
            <a:r>
              <a:rPr lang="es-BO" dirty="0"/>
              <a:t>Se suele recomendar que los datos de la observación se recojan de forma anónima y sean confidenciales. </a:t>
            </a:r>
            <a:endParaRPr lang="es-BO" dirty="0" smtClean="0"/>
          </a:p>
          <a:p>
            <a:pPr algn="just"/>
            <a:r>
              <a:rPr lang="es-BO" dirty="0" smtClean="0"/>
              <a:t>Los </a:t>
            </a:r>
            <a:r>
              <a:rPr lang="es-BO" dirty="0"/>
              <a:t>resultados de las observaciones no deberían emplearse para realizar una evaluación administrativa del personal. </a:t>
            </a:r>
            <a:endParaRPr lang="es-BO" dirty="0" smtClean="0"/>
          </a:p>
          <a:p>
            <a:pPr algn="just"/>
            <a:r>
              <a:rPr lang="es-BO" dirty="0" smtClean="0"/>
              <a:t>No </a:t>
            </a:r>
            <a:r>
              <a:rPr lang="es-BO" dirty="0"/>
              <a:t>obstante, en algunos casos, por decisión institucional o porque no hay ningún impedimento particular para identificar a los profesionales sanitarios, también se puede hacer una observación individual con fines educativos que incluya la identidad del profesional.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err="1" smtClean="0"/>
              <a:t>Estandar</a:t>
            </a:r>
            <a:r>
              <a:rPr lang="es-BO" dirty="0" smtClean="0"/>
              <a:t> Higiene de Manos: Lavado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32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322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79728" y="2104807"/>
            <a:ext cx="9560280" cy="410008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BO" dirty="0" smtClean="0"/>
              <a:t>El </a:t>
            </a:r>
            <a:r>
              <a:rPr lang="es-BO" dirty="0"/>
              <a:t>observador </a:t>
            </a:r>
            <a:r>
              <a:rPr lang="es-BO" dirty="0" smtClean="0"/>
              <a:t>debe </a:t>
            </a:r>
            <a:r>
              <a:rPr lang="es-BO" dirty="0"/>
              <a:t>ser capaz de realizar objetivamente las tareas de observación</a:t>
            </a:r>
            <a:r>
              <a:rPr lang="es-BO" dirty="0" smtClean="0"/>
              <a:t>.</a:t>
            </a:r>
          </a:p>
          <a:p>
            <a:pPr algn="just"/>
            <a:r>
              <a:rPr lang="es-BO" dirty="0"/>
              <a:t>El observador se presenta a una hora conveniente a los profesionales que van a someterse a la observación y, si fuera pertinente, a los pacientes y les facilita una explicación general acerca de su presencia (por ejemplo, la observación de las prácticas asistenciales</a:t>
            </a:r>
            <a:r>
              <a:rPr lang="es-BO" dirty="0" smtClean="0"/>
              <a:t>).</a:t>
            </a:r>
          </a:p>
          <a:p>
            <a:pPr algn="just"/>
            <a:r>
              <a:rPr lang="es-BO" dirty="0"/>
              <a:t>Deben usar un reloj para cronometrar las sesiones. Sin embargo, si el observador emplea un reloj de pulsera, debería ofrecer un buen ejemplo no poniéndoselo en la muñeca y absteniéndose de lucir otras joyas. Debe tener las uñas cortas, sin esmalte, y no llevar uñas postizas al igual que el resto de profesionales sanitarios.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err="1" smtClean="0"/>
              <a:t>Estandar</a:t>
            </a:r>
            <a:r>
              <a:rPr lang="es-BO" dirty="0" smtClean="0"/>
              <a:t> Higiene de Manos: Lavado de Manos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49A96-6543-4DC8-8F48-44C1640C7E88}" type="slidenum">
              <a:rPr lang="es-BO" smtClean="0"/>
              <a:pPr/>
              <a:t>33</a:t>
            </a:fld>
            <a:endParaRPr lang="es-B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0463352" y="161108"/>
            <a:ext cx="1500443" cy="775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706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1730" y="4451289"/>
            <a:ext cx="10814154" cy="14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BO" sz="4000" b="1" dirty="0">
                <a:solidFill>
                  <a:schemeClr val="accent1">
                    <a:lumMod val="75000"/>
                  </a:schemeClr>
                </a:solidFill>
              </a:rPr>
              <a:t>Gracias por su atención!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50182" y="1"/>
            <a:ext cx="5541818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3F5F580-5346-6C4B-B0E6-8E34E295B1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3" y="35102"/>
            <a:ext cx="6273528" cy="23483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9A0ED73-FE0F-CC47-98F6-348BCFD75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6" t="24161" r="15832" b="24903"/>
          <a:stretch/>
        </p:blipFill>
        <p:spPr>
          <a:xfrm>
            <a:off x="1124262" y="2252272"/>
            <a:ext cx="4417557" cy="1995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00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4953</TotalTime>
  <Words>1233</Words>
  <Application>Microsoft Office PowerPoint</Application>
  <PresentationFormat>Personalizado</PresentationFormat>
  <Paragraphs>123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Diapositiva 1</vt:lpstr>
      <vt:lpstr>Infecciones Asociadas a Atención en Salud (IAAS)</vt:lpstr>
      <vt:lpstr>¿Porque Higiene de Manos?</vt:lpstr>
      <vt:lpstr>Magnitud de las IAAS</vt:lpstr>
      <vt:lpstr>Magnitud de las IAAS</vt:lpstr>
      <vt:lpstr>Definiciones</vt:lpstr>
      <vt:lpstr>Indicaciones de la Higiene de Manos (Lavado de manos)</vt:lpstr>
      <vt:lpstr>Indicaciones de la Higiene de Manos (Desinfección de manos)</vt:lpstr>
      <vt:lpstr>5 momentos para la Higiene de Manos</vt:lpstr>
      <vt:lpstr>5 momentos para la Higiene de Manos</vt:lpstr>
      <vt:lpstr>5 momentos para la Higiene de Manos</vt:lpstr>
      <vt:lpstr>5 momentos para la Higiene de Manos</vt:lpstr>
      <vt:lpstr>Diapositiva 13</vt:lpstr>
      <vt:lpstr>Diapositiva 14</vt:lpstr>
      <vt:lpstr>Diapositiva 15</vt:lpstr>
      <vt:lpstr>Diapositiva 16</vt:lpstr>
      <vt:lpstr>Diapositiva 17</vt:lpstr>
      <vt:lpstr>Higiene de Manos y uso de guantes</vt:lpstr>
      <vt:lpstr>Diapositiva 19</vt:lpstr>
      <vt:lpstr>Desinfeccion de manos</vt:lpstr>
      <vt:lpstr>Lavado de manos</vt:lpstr>
      <vt:lpstr>Seguridad de las manos</vt:lpstr>
      <vt:lpstr>Cuidado de la piel de las manos</vt:lpstr>
      <vt:lpstr>Estándar Higiene de Manos</vt:lpstr>
      <vt:lpstr>Estandar Higiene de Manos: </vt:lpstr>
      <vt:lpstr>Estandar Higiene de Manos: Alcohol en Gel</vt:lpstr>
      <vt:lpstr>Como definir la necesidad de alcohol en gel: </vt:lpstr>
      <vt:lpstr>Como definir la necesidad de alcohol en gel: </vt:lpstr>
      <vt:lpstr>Como definir la necesidad de alcohol en gel: </vt:lpstr>
      <vt:lpstr>Diapositiva 30</vt:lpstr>
      <vt:lpstr>Estandar Higiene de Manos: Lavado de Manos</vt:lpstr>
      <vt:lpstr>Estandar Higiene de Manos: Lavado de Manos</vt:lpstr>
      <vt:lpstr>Estandar Higiene de Manos: Lavado de Manos</vt:lpstr>
      <vt:lpstr>Diapositiva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Joneco CM</dc:creator>
  <cp:lastModifiedBy>BEATRIZ</cp:lastModifiedBy>
  <cp:revision>246</cp:revision>
  <dcterms:created xsi:type="dcterms:W3CDTF">2021-02-18T02:20:20Z</dcterms:created>
  <dcterms:modified xsi:type="dcterms:W3CDTF">2025-04-29T05:51:09Z</dcterms:modified>
</cp:coreProperties>
</file>