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xls" ContentType="application/vnd.ms-exce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doc" ContentType="application/msword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Default Extension="emf" ContentType="image/x-emf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diagrams/layout2.xml" ContentType="application/vnd.openxmlformats-officedocument.drawingml.diagramLayout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310" r:id="rId1"/>
    <p:sldMasterId id="2147484324" r:id="rId2"/>
  </p:sldMasterIdLst>
  <p:notesMasterIdLst>
    <p:notesMasterId r:id="rId41"/>
  </p:notesMasterIdLst>
  <p:handoutMasterIdLst>
    <p:handoutMasterId r:id="rId42"/>
  </p:handoutMasterIdLst>
  <p:sldIdLst>
    <p:sldId id="594" r:id="rId3"/>
    <p:sldId id="567" r:id="rId4"/>
    <p:sldId id="568" r:id="rId5"/>
    <p:sldId id="588" r:id="rId6"/>
    <p:sldId id="586" r:id="rId7"/>
    <p:sldId id="589" r:id="rId8"/>
    <p:sldId id="587" r:id="rId9"/>
    <p:sldId id="595" r:id="rId10"/>
    <p:sldId id="596" r:id="rId11"/>
    <p:sldId id="597" r:id="rId12"/>
    <p:sldId id="582" r:id="rId13"/>
    <p:sldId id="583" r:id="rId14"/>
    <p:sldId id="563" r:id="rId15"/>
    <p:sldId id="591" r:id="rId16"/>
    <p:sldId id="592" r:id="rId17"/>
    <p:sldId id="497" r:id="rId18"/>
    <p:sldId id="500" r:id="rId19"/>
    <p:sldId id="501" r:id="rId20"/>
    <p:sldId id="517" r:id="rId21"/>
    <p:sldId id="518" r:id="rId22"/>
    <p:sldId id="505" r:id="rId23"/>
    <p:sldId id="569" r:id="rId24"/>
    <p:sldId id="590" r:id="rId25"/>
    <p:sldId id="508" r:id="rId26"/>
    <p:sldId id="585" r:id="rId27"/>
    <p:sldId id="512" r:id="rId28"/>
    <p:sldId id="573" r:id="rId29"/>
    <p:sldId id="572" r:id="rId30"/>
    <p:sldId id="575" r:id="rId31"/>
    <p:sldId id="576" r:id="rId32"/>
    <p:sldId id="580" r:id="rId33"/>
    <p:sldId id="513" r:id="rId34"/>
    <p:sldId id="577" r:id="rId35"/>
    <p:sldId id="578" r:id="rId36"/>
    <p:sldId id="579" r:id="rId37"/>
    <p:sldId id="584" r:id="rId38"/>
    <p:sldId id="558" r:id="rId39"/>
    <p:sldId id="593" r:id="rId40"/>
  </p:sldIdLst>
  <p:sldSz cx="9144000" cy="6858000" type="screen4x3"/>
  <p:notesSz cx="6858000" cy="9296400"/>
  <p:defaultTextStyle>
    <a:defPPr>
      <a:defRPr lang="es-E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52B31"/>
    <a:srgbClr val="FFFF99"/>
    <a:srgbClr val="FFFF00"/>
    <a:srgbClr val="CCCC00"/>
    <a:srgbClr val="FFFF66"/>
    <a:srgbClr val="CC9900"/>
    <a:srgbClr val="D2A000"/>
    <a:srgbClr val="7E3268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603" autoAdjust="0"/>
    <p:restoredTop sz="94660"/>
  </p:normalViewPr>
  <p:slideViewPr>
    <p:cSldViewPr>
      <p:cViewPr varScale="1">
        <p:scale>
          <a:sx n="50" d="100"/>
          <a:sy n="50" d="100"/>
        </p:scale>
        <p:origin x="-1243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2066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handoutMaster" Target="handoutMasters/handout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1E5B38C-768B-42A2-8B43-04C45B4FF2A2}" type="doc">
      <dgm:prSet loTypeId="urn:microsoft.com/office/officeart/2005/8/layout/process2" loCatId="process" qsTypeId="urn:microsoft.com/office/officeart/2005/8/quickstyle/3d3" qsCatId="3D" csTypeId="urn:microsoft.com/office/officeart/2005/8/colors/colorful1#1" csCatId="colorful" phldr="1"/>
      <dgm:spPr/>
      <dgm:t>
        <a:bodyPr/>
        <a:lstStyle/>
        <a:p>
          <a:endParaRPr lang="es-BO"/>
        </a:p>
      </dgm:t>
    </dgm:pt>
    <dgm:pt modelId="{DB97C67D-049E-461C-AF0D-121BCD53D108}">
      <dgm:prSet phldrT="[Texto]" custT="1"/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pPr algn="ctr"/>
          <a:r>
            <a:rPr lang="es-BO" sz="2400" b="1" dirty="0" smtClean="0">
              <a:solidFill>
                <a:schemeClr val="tx1"/>
              </a:solidFill>
            </a:rPr>
            <a:t>Evaluar la condición al nacer:</a:t>
          </a:r>
        </a:p>
        <a:p>
          <a:pPr algn="l"/>
          <a:r>
            <a:rPr lang="es-BO" sz="2000" b="1" dirty="0" smtClean="0">
              <a:solidFill>
                <a:schemeClr val="tx1"/>
              </a:solidFill>
            </a:rPr>
            <a:t>1. ¿Embarazo a termino?</a:t>
          </a:r>
        </a:p>
        <a:p>
          <a:pPr algn="l"/>
          <a:r>
            <a:rPr lang="es-BO" sz="2000" b="1" dirty="0" smtClean="0">
              <a:solidFill>
                <a:schemeClr val="tx1"/>
              </a:solidFill>
            </a:rPr>
            <a:t>2. ¿Respira o llora?</a:t>
          </a:r>
        </a:p>
        <a:p>
          <a:pPr algn="l"/>
          <a:r>
            <a:rPr lang="es-BO" sz="2000" b="1" dirty="0" smtClean="0">
              <a:solidFill>
                <a:schemeClr val="tx1"/>
              </a:solidFill>
            </a:rPr>
            <a:t>3. Tiene buen tono?</a:t>
          </a:r>
        </a:p>
      </dgm:t>
    </dgm:pt>
    <dgm:pt modelId="{7BACA001-8F0C-4F96-B09B-EF130DA602FD}" type="sibTrans" cxnId="{9CD85B25-6DBE-4DCE-9523-4DAEFC149F9D}">
      <dgm:prSet/>
      <dgm:spPr/>
      <dgm:t>
        <a:bodyPr/>
        <a:lstStyle/>
        <a:p>
          <a:endParaRPr lang="es-BO" b="1"/>
        </a:p>
      </dgm:t>
    </dgm:pt>
    <dgm:pt modelId="{657D21F9-E081-4071-B556-A116E0D62086}" type="parTrans" cxnId="{9CD85B25-6DBE-4DCE-9523-4DAEFC149F9D}">
      <dgm:prSet/>
      <dgm:spPr/>
      <dgm:t>
        <a:bodyPr/>
        <a:lstStyle/>
        <a:p>
          <a:endParaRPr lang="es-BO" b="1"/>
        </a:p>
      </dgm:t>
    </dgm:pt>
    <dgm:pt modelId="{15866081-9DD7-45EE-8613-53C935444BDF}" type="pres">
      <dgm:prSet presAssocID="{81E5B38C-768B-42A2-8B43-04C45B4FF2A2}" presName="linearFlow" presStyleCnt="0">
        <dgm:presLayoutVars>
          <dgm:resizeHandles val="exact"/>
        </dgm:presLayoutVars>
      </dgm:prSet>
      <dgm:spPr/>
      <dgm:t>
        <a:bodyPr/>
        <a:lstStyle/>
        <a:p>
          <a:endParaRPr lang="es-BO"/>
        </a:p>
      </dgm:t>
    </dgm:pt>
    <dgm:pt modelId="{BCB3CF07-AF41-4D84-A69D-2BCD6E821718}" type="pres">
      <dgm:prSet presAssocID="{DB97C67D-049E-461C-AF0D-121BCD53D108}" presName="node" presStyleLbl="node1" presStyleIdx="0" presStyleCnt="1" custScaleX="140730" custScaleY="97480" custLinFactNeighborX="10289" custLinFactNeighborY="-81">
        <dgm:presLayoutVars>
          <dgm:bulletEnabled val="1"/>
        </dgm:presLayoutVars>
      </dgm:prSet>
      <dgm:spPr/>
      <dgm:t>
        <a:bodyPr/>
        <a:lstStyle/>
        <a:p>
          <a:endParaRPr lang="es-BO"/>
        </a:p>
      </dgm:t>
    </dgm:pt>
  </dgm:ptLst>
  <dgm:cxnLst>
    <dgm:cxn modelId="{CF672297-B736-464F-AC19-903797473B1D}" type="presOf" srcId="{81E5B38C-768B-42A2-8B43-04C45B4FF2A2}" destId="{15866081-9DD7-45EE-8613-53C935444BDF}" srcOrd="0" destOrd="0" presId="urn:microsoft.com/office/officeart/2005/8/layout/process2"/>
    <dgm:cxn modelId="{9CD85B25-6DBE-4DCE-9523-4DAEFC149F9D}" srcId="{81E5B38C-768B-42A2-8B43-04C45B4FF2A2}" destId="{DB97C67D-049E-461C-AF0D-121BCD53D108}" srcOrd="0" destOrd="0" parTransId="{657D21F9-E081-4071-B556-A116E0D62086}" sibTransId="{7BACA001-8F0C-4F96-B09B-EF130DA602FD}"/>
    <dgm:cxn modelId="{93A9312D-3AB4-4A13-A982-0B85C811CD11}" type="presOf" srcId="{DB97C67D-049E-461C-AF0D-121BCD53D108}" destId="{BCB3CF07-AF41-4D84-A69D-2BCD6E821718}" srcOrd="0" destOrd="0" presId="urn:microsoft.com/office/officeart/2005/8/layout/process2"/>
    <dgm:cxn modelId="{94C22B82-256E-4826-9B1F-43A493E803AF}" type="presParOf" srcId="{15866081-9DD7-45EE-8613-53C935444BDF}" destId="{BCB3CF07-AF41-4D84-A69D-2BCD6E821718}" srcOrd="0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C46C540-36DA-4609-A34F-D4794078D484}" type="doc">
      <dgm:prSet loTypeId="urn:microsoft.com/office/officeart/2005/8/layout/hList3" loCatId="list" qsTypeId="urn:microsoft.com/office/officeart/2005/8/quickstyle/simple5" qsCatId="simple" csTypeId="urn:microsoft.com/office/officeart/2005/8/colors/colorful1#2" csCatId="colorful" phldr="1"/>
      <dgm:spPr/>
      <dgm:t>
        <a:bodyPr/>
        <a:lstStyle/>
        <a:p>
          <a:endParaRPr lang="es-BO"/>
        </a:p>
      </dgm:t>
    </dgm:pt>
    <dgm:pt modelId="{DA625451-5002-4A9C-A61B-EE80235CBB36}">
      <dgm:prSet phldrT="[Texto]" custT="1"/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r>
            <a:rPr lang="es-BO" sz="1800" b="1" dirty="0" smtClean="0">
              <a:solidFill>
                <a:schemeClr val="tx1"/>
              </a:solidFill>
            </a:rPr>
            <a:t>CUIDADOS DE RUTINA                                                   (Después de una hora del apego precoz)</a:t>
          </a:r>
          <a:endParaRPr lang="es-BO" sz="1800" b="1" dirty="0">
            <a:solidFill>
              <a:schemeClr val="tx1"/>
            </a:solidFill>
          </a:endParaRPr>
        </a:p>
      </dgm:t>
    </dgm:pt>
    <dgm:pt modelId="{61A7E08F-64F9-4F46-A108-7B214F9AC32E}" type="parTrans" cxnId="{E0762C4F-873E-41D7-9A85-B60225BEB204}">
      <dgm:prSet/>
      <dgm:spPr/>
      <dgm:t>
        <a:bodyPr/>
        <a:lstStyle/>
        <a:p>
          <a:endParaRPr lang="es-BO">
            <a:solidFill>
              <a:schemeClr val="tx1"/>
            </a:solidFill>
          </a:endParaRPr>
        </a:p>
      </dgm:t>
    </dgm:pt>
    <dgm:pt modelId="{E0961EC1-0FA0-493E-83D6-414C769E850E}" type="sibTrans" cxnId="{E0762C4F-873E-41D7-9A85-B60225BEB204}">
      <dgm:prSet/>
      <dgm:spPr/>
      <dgm:t>
        <a:bodyPr/>
        <a:lstStyle/>
        <a:p>
          <a:endParaRPr lang="es-BO">
            <a:solidFill>
              <a:schemeClr val="tx1"/>
            </a:solidFill>
          </a:endParaRPr>
        </a:p>
      </dgm:t>
    </dgm:pt>
    <dgm:pt modelId="{974C9A7C-86E7-4F1D-8EE8-425EA3DDF41A}">
      <dgm:prSet phldrT="[Texto]" custT="1"/>
      <dgm:spPr/>
      <dgm:t>
        <a:bodyPr/>
        <a:lstStyle/>
        <a:p>
          <a:r>
            <a:rPr lang="es-BO" sz="1400" dirty="0" smtClean="0">
              <a:solidFill>
                <a:schemeClr val="tx1"/>
              </a:solidFill>
            </a:rPr>
            <a:t>Antropometría (Peso, talla, PC, PT)</a:t>
          </a:r>
          <a:endParaRPr lang="es-BO" sz="1400" dirty="0">
            <a:solidFill>
              <a:schemeClr val="tx1"/>
            </a:solidFill>
          </a:endParaRPr>
        </a:p>
      </dgm:t>
    </dgm:pt>
    <dgm:pt modelId="{77E2D491-FE53-499D-8777-703D7FDB30CC}" type="parTrans" cxnId="{BEEF4C19-10B1-44B6-98A8-7795CB8C5E6A}">
      <dgm:prSet/>
      <dgm:spPr/>
      <dgm:t>
        <a:bodyPr/>
        <a:lstStyle/>
        <a:p>
          <a:endParaRPr lang="es-BO">
            <a:solidFill>
              <a:schemeClr val="tx1"/>
            </a:solidFill>
          </a:endParaRPr>
        </a:p>
      </dgm:t>
    </dgm:pt>
    <dgm:pt modelId="{76B180CC-3698-4C9B-A6F5-6E3BE3BBAAE9}" type="sibTrans" cxnId="{BEEF4C19-10B1-44B6-98A8-7795CB8C5E6A}">
      <dgm:prSet/>
      <dgm:spPr/>
      <dgm:t>
        <a:bodyPr/>
        <a:lstStyle/>
        <a:p>
          <a:endParaRPr lang="es-BO">
            <a:solidFill>
              <a:schemeClr val="tx1"/>
            </a:solidFill>
          </a:endParaRPr>
        </a:p>
      </dgm:t>
    </dgm:pt>
    <dgm:pt modelId="{6BD063DC-139C-4364-8CD1-922BAFE2669A}">
      <dgm:prSet phldrT="[Texto]" custT="1"/>
      <dgm:spPr/>
      <dgm:t>
        <a:bodyPr/>
        <a:lstStyle/>
        <a:p>
          <a:r>
            <a:rPr lang="es-BO" sz="1600" dirty="0" smtClean="0">
              <a:solidFill>
                <a:schemeClr val="tx1"/>
              </a:solidFill>
            </a:rPr>
            <a:t>Vitamina K 1mg IM</a:t>
          </a:r>
          <a:endParaRPr lang="es-BO" sz="1600" dirty="0">
            <a:solidFill>
              <a:schemeClr val="tx1"/>
            </a:solidFill>
          </a:endParaRPr>
        </a:p>
      </dgm:t>
    </dgm:pt>
    <dgm:pt modelId="{0DFD1908-D9D5-420B-A088-153C7327F2A1}" type="parTrans" cxnId="{6BF40808-3875-4E99-B2A8-A9C19AF3ADB6}">
      <dgm:prSet/>
      <dgm:spPr/>
      <dgm:t>
        <a:bodyPr/>
        <a:lstStyle/>
        <a:p>
          <a:endParaRPr lang="es-BO">
            <a:solidFill>
              <a:schemeClr val="tx1"/>
            </a:solidFill>
          </a:endParaRPr>
        </a:p>
      </dgm:t>
    </dgm:pt>
    <dgm:pt modelId="{5A16A645-A940-47CD-BE74-BAE4A2212AE8}" type="sibTrans" cxnId="{6BF40808-3875-4E99-B2A8-A9C19AF3ADB6}">
      <dgm:prSet/>
      <dgm:spPr/>
      <dgm:t>
        <a:bodyPr/>
        <a:lstStyle/>
        <a:p>
          <a:endParaRPr lang="es-BO">
            <a:solidFill>
              <a:schemeClr val="tx1"/>
            </a:solidFill>
          </a:endParaRPr>
        </a:p>
      </dgm:t>
    </dgm:pt>
    <dgm:pt modelId="{154C97D8-5789-4E1B-8DDE-8DE7F05FD935}">
      <dgm:prSet phldrT="[Texto]" custT="1"/>
      <dgm:spPr/>
      <dgm:t>
        <a:bodyPr/>
        <a:lstStyle/>
        <a:p>
          <a:r>
            <a:rPr lang="es-BO" sz="1400" dirty="0" smtClean="0">
              <a:solidFill>
                <a:schemeClr val="tx1"/>
              </a:solidFill>
            </a:rPr>
            <a:t>Profilaxis Ocular con antibiótico</a:t>
          </a:r>
          <a:endParaRPr lang="es-BO" sz="1400" dirty="0">
            <a:solidFill>
              <a:schemeClr val="tx1"/>
            </a:solidFill>
          </a:endParaRPr>
        </a:p>
      </dgm:t>
    </dgm:pt>
    <dgm:pt modelId="{04F887E7-1755-41F6-91AB-064091096754}" type="parTrans" cxnId="{82AA13C0-3800-4732-9FA9-10F271475B23}">
      <dgm:prSet/>
      <dgm:spPr/>
      <dgm:t>
        <a:bodyPr/>
        <a:lstStyle/>
        <a:p>
          <a:endParaRPr lang="es-BO">
            <a:solidFill>
              <a:schemeClr val="tx1"/>
            </a:solidFill>
          </a:endParaRPr>
        </a:p>
      </dgm:t>
    </dgm:pt>
    <dgm:pt modelId="{71953D2E-B37B-43A5-BD53-2CB315CDD139}" type="sibTrans" cxnId="{82AA13C0-3800-4732-9FA9-10F271475B23}">
      <dgm:prSet/>
      <dgm:spPr/>
      <dgm:t>
        <a:bodyPr/>
        <a:lstStyle/>
        <a:p>
          <a:endParaRPr lang="es-BO">
            <a:solidFill>
              <a:schemeClr val="tx1"/>
            </a:solidFill>
          </a:endParaRPr>
        </a:p>
      </dgm:t>
    </dgm:pt>
    <dgm:pt modelId="{B3E8A7EC-FA13-44F8-B57B-36F88BDED59D}">
      <dgm:prSet custT="1"/>
      <dgm:spPr/>
      <dgm:t>
        <a:bodyPr/>
        <a:lstStyle/>
        <a:p>
          <a:r>
            <a:rPr lang="es-BO" sz="1400" dirty="0" smtClean="0">
              <a:solidFill>
                <a:schemeClr val="tx1"/>
              </a:solidFill>
            </a:rPr>
            <a:t>Vacuna BCG y hepatitis B</a:t>
          </a:r>
          <a:endParaRPr lang="es-BO" sz="1400" dirty="0">
            <a:solidFill>
              <a:schemeClr val="tx1"/>
            </a:solidFill>
          </a:endParaRPr>
        </a:p>
      </dgm:t>
    </dgm:pt>
    <dgm:pt modelId="{ABFC601C-E5AC-4795-83A6-F706A90691D9}" type="parTrans" cxnId="{45B6073F-F8DB-4072-A337-34772D713570}">
      <dgm:prSet/>
      <dgm:spPr/>
      <dgm:t>
        <a:bodyPr/>
        <a:lstStyle/>
        <a:p>
          <a:endParaRPr lang="es-BO">
            <a:solidFill>
              <a:schemeClr val="tx1"/>
            </a:solidFill>
          </a:endParaRPr>
        </a:p>
      </dgm:t>
    </dgm:pt>
    <dgm:pt modelId="{D7E1DA98-3ED7-4DCF-88E8-F6D6ACE806E0}" type="sibTrans" cxnId="{45B6073F-F8DB-4072-A337-34772D713570}">
      <dgm:prSet/>
      <dgm:spPr/>
      <dgm:t>
        <a:bodyPr/>
        <a:lstStyle/>
        <a:p>
          <a:endParaRPr lang="es-BO">
            <a:solidFill>
              <a:schemeClr val="tx1"/>
            </a:solidFill>
          </a:endParaRPr>
        </a:p>
      </dgm:t>
    </dgm:pt>
    <dgm:pt modelId="{F5DE7CB9-620B-476B-8F95-26E72E89BFC8}">
      <dgm:prSet custT="1"/>
      <dgm:spPr/>
      <dgm:t>
        <a:bodyPr/>
        <a:lstStyle/>
        <a:p>
          <a:r>
            <a:rPr lang="es-BO" sz="1400" dirty="0" smtClean="0">
              <a:solidFill>
                <a:schemeClr val="tx1"/>
              </a:solidFill>
            </a:rPr>
            <a:t>No bañe al recién nacido el primer día</a:t>
          </a:r>
          <a:endParaRPr lang="es-BO" sz="1400" dirty="0">
            <a:solidFill>
              <a:schemeClr val="tx1"/>
            </a:solidFill>
          </a:endParaRPr>
        </a:p>
      </dgm:t>
    </dgm:pt>
    <dgm:pt modelId="{FC89809B-4469-4756-9FF5-7F664C693016}" type="parTrans" cxnId="{AE86B919-E9B5-446F-9812-2F0E29CA7035}">
      <dgm:prSet/>
      <dgm:spPr/>
      <dgm:t>
        <a:bodyPr/>
        <a:lstStyle/>
        <a:p>
          <a:endParaRPr lang="es-BO">
            <a:solidFill>
              <a:schemeClr val="tx1"/>
            </a:solidFill>
          </a:endParaRPr>
        </a:p>
      </dgm:t>
    </dgm:pt>
    <dgm:pt modelId="{D93A0FE9-932D-46E2-B6E1-D22096093BED}" type="sibTrans" cxnId="{AE86B919-E9B5-446F-9812-2F0E29CA7035}">
      <dgm:prSet/>
      <dgm:spPr/>
      <dgm:t>
        <a:bodyPr/>
        <a:lstStyle/>
        <a:p>
          <a:endParaRPr lang="es-BO">
            <a:solidFill>
              <a:schemeClr val="tx1"/>
            </a:solidFill>
          </a:endParaRPr>
        </a:p>
      </dgm:t>
    </dgm:pt>
    <dgm:pt modelId="{A2E4DD87-EA32-4107-BE04-BF685F63AED5}" type="pres">
      <dgm:prSet presAssocID="{8C46C540-36DA-4609-A34F-D4794078D484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s-BO"/>
        </a:p>
      </dgm:t>
    </dgm:pt>
    <dgm:pt modelId="{EF6CAAA3-5D4B-4EE7-9384-72923485E5D2}" type="pres">
      <dgm:prSet presAssocID="{DA625451-5002-4A9C-A61B-EE80235CBB36}" presName="roof" presStyleLbl="dkBgShp" presStyleIdx="0" presStyleCnt="2" custScaleY="175849" custLinFactNeighborX="-862" custLinFactNeighborY="30445"/>
      <dgm:spPr/>
      <dgm:t>
        <a:bodyPr/>
        <a:lstStyle/>
        <a:p>
          <a:endParaRPr lang="es-BO"/>
        </a:p>
      </dgm:t>
    </dgm:pt>
    <dgm:pt modelId="{A7504F7C-4892-47B8-8580-EFA4880477CE}" type="pres">
      <dgm:prSet presAssocID="{DA625451-5002-4A9C-A61B-EE80235CBB36}" presName="pillars" presStyleCnt="0"/>
      <dgm:spPr/>
    </dgm:pt>
    <dgm:pt modelId="{2486A72C-EC62-4E3C-B5A9-7DCD63ED27DD}" type="pres">
      <dgm:prSet presAssocID="{DA625451-5002-4A9C-A61B-EE80235CBB36}" presName="pillar1" presStyleLbl="node1" presStyleIdx="0" presStyleCnt="5" custScaleY="74829" custLinFactNeighborX="1685" custLinFactNeighborY="16421">
        <dgm:presLayoutVars>
          <dgm:bulletEnabled val="1"/>
        </dgm:presLayoutVars>
      </dgm:prSet>
      <dgm:spPr/>
      <dgm:t>
        <a:bodyPr/>
        <a:lstStyle/>
        <a:p>
          <a:endParaRPr lang="es-BO"/>
        </a:p>
      </dgm:t>
    </dgm:pt>
    <dgm:pt modelId="{D52C85B7-77A5-4B02-B7C8-73FA234C0413}" type="pres">
      <dgm:prSet presAssocID="{6BD063DC-139C-4364-8CD1-922BAFE2669A}" presName="pillarX" presStyleLbl="node1" presStyleIdx="1" presStyleCnt="5" custScaleY="74829" custLinFactNeighborX="1685" custLinFactNeighborY="16421">
        <dgm:presLayoutVars>
          <dgm:bulletEnabled val="1"/>
        </dgm:presLayoutVars>
      </dgm:prSet>
      <dgm:spPr/>
      <dgm:t>
        <a:bodyPr/>
        <a:lstStyle/>
        <a:p>
          <a:endParaRPr lang="es-BO"/>
        </a:p>
      </dgm:t>
    </dgm:pt>
    <dgm:pt modelId="{F4B9584C-509A-447F-92BA-EDF5DA3653F1}" type="pres">
      <dgm:prSet presAssocID="{154C97D8-5789-4E1B-8DDE-8DE7F05FD935}" presName="pillarX" presStyleLbl="node1" presStyleIdx="2" presStyleCnt="5" custScaleY="74829" custLinFactNeighborX="1685" custLinFactNeighborY="16421">
        <dgm:presLayoutVars>
          <dgm:bulletEnabled val="1"/>
        </dgm:presLayoutVars>
      </dgm:prSet>
      <dgm:spPr/>
      <dgm:t>
        <a:bodyPr/>
        <a:lstStyle/>
        <a:p>
          <a:endParaRPr lang="es-BO"/>
        </a:p>
      </dgm:t>
    </dgm:pt>
    <dgm:pt modelId="{32816EF5-73C6-44E0-A544-0C3B7325963C}" type="pres">
      <dgm:prSet presAssocID="{B3E8A7EC-FA13-44F8-B57B-36F88BDED59D}" presName="pillarX" presStyleLbl="node1" presStyleIdx="3" presStyleCnt="5" custScaleY="74829" custLinFactNeighborX="1685" custLinFactNeighborY="16421">
        <dgm:presLayoutVars>
          <dgm:bulletEnabled val="1"/>
        </dgm:presLayoutVars>
      </dgm:prSet>
      <dgm:spPr/>
      <dgm:t>
        <a:bodyPr/>
        <a:lstStyle/>
        <a:p>
          <a:endParaRPr lang="es-BO"/>
        </a:p>
      </dgm:t>
    </dgm:pt>
    <dgm:pt modelId="{4FF0CEC8-CF51-4D35-998E-7E21B5ECB333}" type="pres">
      <dgm:prSet presAssocID="{F5DE7CB9-620B-476B-8F95-26E72E89BFC8}" presName="pillarX" presStyleLbl="node1" presStyleIdx="4" presStyleCnt="5" custScaleY="74829" custLinFactNeighborX="1685" custLinFactNeighborY="16421">
        <dgm:presLayoutVars>
          <dgm:bulletEnabled val="1"/>
        </dgm:presLayoutVars>
      </dgm:prSet>
      <dgm:spPr/>
      <dgm:t>
        <a:bodyPr/>
        <a:lstStyle/>
        <a:p>
          <a:endParaRPr lang="es-BO"/>
        </a:p>
      </dgm:t>
    </dgm:pt>
    <dgm:pt modelId="{D451B9D9-8879-4A31-B718-67B79202F070}" type="pres">
      <dgm:prSet presAssocID="{DA625451-5002-4A9C-A61B-EE80235CBB36}" presName="base" presStyleLbl="dkBgShp" presStyleIdx="1" presStyleCnt="2"/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endParaRPr lang="es-ES"/>
        </a:p>
      </dgm:t>
    </dgm:pt>
  </dgm:ptLst>
  <dgm:cxnLst>
    <dgm:cxn modelId="{D40A136D-BACA-4134-8433-247524E9291B}" type="presOf" srcId="{154C97D8-5789-4E1B-8DDE-8DE7F05FD935}" destId="{F4B9584C-509A-447F-92BA-EDF5DA3653F1}" srcOrd="0" destOrd="0" presId="urn:microsoft.com/office/officeart/2005/8/layout/hList3"/>
    <dgm:cxn modelId="{F9305052-A247-4E13-A271-DEA272ED9363}" type="presOf" srcId="{974C9A7C-86E7-4F1D-8EE8-425EA3DDF41A}" destId="{2486A72C-EC62-4E3C-B5A9-7DCD63ED27DD}" srcOrd="0" destOrd="0" presId="urn:microsoft.com/office/officeart/2005/8/layout/hList3"/>
    <dgm:cxn modelId="{E0762C4F-873E-41D7-9A85-B60225BEB204}" srcId="{8C46C540-36DA-4609-A34F-D4794078D484}" destId="{DA625451-5002-4A9C-A61B-EE80235CBB36}" srcOrd="0" destOrd="0" parTransId="{61A7E08F-64F9-4F46-A108-7B214F9AC32E}" sibTransId="{E0961EC1-0FA0-493E-83D6-414C769E850E}"/>
    <dgm:cxn modelId="{C462988F-9D8B-489A-AD81-21700CDFA1AC}" type="presOf" srcId="{8C46C540-36DA-4609-A34F-D4794078D484}" destId="{A2E4DD87-EA32-4107-BE04-BF685F63AED5}" srcOrd="0" destOrd="0" presId="urn:microsoft.com/office/officeart/2005/8/layout/hList3"/>
    <dgm:cxn modelId="{6BF40808-3875-4E99-B2A8-A9C19AF3ADB6}" srcId="{DA625451-5002-4A9C-A61B-EE80235CBB36}" destId="{6BD063DC-139C-4364-8CD1-922BAFE2669A}" srcOrd="1" destOrd="0" parTransId="{0DFD1908-D9D5-420B-A088-153C7327F2A1}" sibTransId="{5A16A645-A940-47CD-BE74-BAE4A2212AE8}"/>
    <dgm:cxn modelId="{BF8B0C92-B92F-45BE-BF4E-94E824094EF6}" type="presOf" srcId="{DA625451-5002-4A9C-A61B-EE80235CBB36}" destId="{EF6CAAA3-5D4B-4EE7-9384-72923485E5D2}" srcOrd="0" destOrd="0" presId="urn:microsoft.com/office/officeart/2005/8/layout/hList3"/>
    <dgm:cxn modelId="{BEEF4C19-10B1-44B6-98A8-7795CB8C5E6A}" srcId="{DA625451-5002-4A9C-A61B-EE80235CBB36}" destId="{974C9A7C-86E7-4F1D-8EE8-425EA3DDF41A}" srcOrd="0" destOrd="0" parTransId="{77E2D491-FE53-499D-8777-703D7FDB30CC}" sibTransId="{76B180CC-3698-4C9B-A6F5-6E3BE3BBAAE9}"/>
    <dgm:cxn modelId="{20CE059F-A182-4AC0-8F51-B8EE01264AF4}" type="presOf" srcId="{F5DE7CB9-620B-476B-8F95-26E72E89BFC8}" destId="{4FF0CEC8-CF51-4D35-998E-7E21B5ECB333}" srcOrd="0" destOrd="0" presId="urn:microsoft.com/office/officeart/2005/8/layout/hList3"/>
    <dgm:cxn modelId="{CA1E5769-EF8E-4697-B1B6-FA7E779B5F97}" type="presOf" srcId="{6BD063DC-139C-4364-8CD1-922BAFE2669A}" destId="{D52C85B7-77A5-4B02-B7C8-73FA234C0413}" srcOrd="0" destOrd="0" presId="urn:microsoft.com/office/officeart/2005/8/layout/hList3"/>
    <dgm:cxn modelId="{85A465C0-BB36-4AA7-AA83-FFD440F4CDD9}" type="presOf" srcId="{B3E8A7EC-FA13-44F8-B57B-36F88BDED59D}" destId="{32816EF5-73C6-44E0-A544-0C3B7325963C}" srcOrd="0" destOrd="0" presId="urn:microsoft.com/office/officeart/2005/8/layout/hList3"/>
    <dgm:cxn modelId="{45B6073F-F8DB-4072-A337-34772D713570}" srcId="{DA625451-5002-4A9C-A61B-EE80235CBB36}" destId="{B3E8A7EC-FA13-44F8-B57B-36F88BDED59D}" srcOrd="3" destOrd="0" parTransId="{ABFC601C-E5AC-4795-83A6-F706A90691D9}" sibTransId="{D7E1DA98-3ED7-4DCF-88E8-F6D6ACE806E0}"/>
    <dgm:cxn modelId="{AE86B919-E9B5-446F-9812-2F0E29CA7035}" srcId="{DA625451-5002-4A9C-A61B-EE80235CBB36}" destId="{F5DE7CB9-620B-476B-8F95-26E72E89BFC8}" srcOrd="4" destOrd="0" parTransId="{FC89809B-4469-4756-9FF5-7F664C693016}" sibTransId="{D93A0FE9-932D-46E2-B6E1-D22096093BED}"/>
    <dgm:cxn modelId="{82AA13C0-3800-4732-9FA9-10F271475B23}" srcId="{DA625451-5002-4A9C-A61B-EE80235CBB36}" destId="{154C97D8-5789-4E1B-8DDE-8DE7F05FD935}" srcOrd="2" destOrd="0" parTransId="{04F887E7-1755-41F6-91AB-064091096754}" sibTransId="{71953D2E-B37B-43A5-BD53-2CB315CDD139}"/>
    <dgm:cxn modelId="{7EC22CA7-B6B8-4489-9CA8-F6859DCF4302}" type="presParOf" srcId="{A2E4DD87-EA32-4107-BE04-BF685F63AED5}" destId="{EF6CAAA3-5D4B-4EE7-9384-72923485E5D2}" srcOrd="0" destOrd="0" presId="urn:microsoft.com/office/officeart/2005/8/layout/hList3"/>
    <dgm:cxn modelId="{57294221-1E45-4B3C-9782-8ED4237F8CB5}" type="presParOf" srcId="{A2E4DD87-EA32-4107-BE04-BF685F63AED5}" destId="{A7504F7C-4892-47B8-8580-EFA4880477CE}" srcOrd="1" destOrd="0" presId="urn:microsoft.com/office/officeart/2005/8/layout/hList3"/>
    <dgm:cxn modelId="{D1E40CAA-DD00-44B5-9BC4-656579EE4A10}" type="presParOf" srcId="{A7504F7C-4892-47B8-8580-EFA4880477CE}" destId="{2486A72C-EC62-4E3C-B5A9-7DCD63ED27DD}" srcOrd="0" destOrd="0" presId="urn:microsoft.com/office/officeart/2005/8/layout/hList3"/>
    <dgm:cxn modelId="{B9E688A4-0719-4644-BB5D-F30B8E10F45A}" type="presParOf" srcId="{A7504F7C-4892-47B8-8580-EFA4880477CE}" destId="{D52C85B7-77A5-4B02-B7C8-73FA234C0413}" srcOrd="1" destOrd="0" presId="urn:microsoft.com/office/officeart/2005/8/layout/hList3"/>
    <dgm:cxn modelId="{1372FFE3-952F-4222-8682-DA4DC62B4832}" type="presParOf" srcId="{A7504F7C-4892-47B8-8580-EFA4880477CE}" destId="{F4B9584C-509A-447F-92BA-EDF5DA3653F1}" srcOrd="2" destOrd="0" presId="urn:microsoft.com/office/officeart/2005/8/layout/hList3"/>
    <dgm:cxn modelId="{9C3356FA-5287-442C-A6B3-4CA1157BE22B}" type="presParOf" srcId="{A7504F7C-4892-47B8-8580-EFA4880477CE}" destId="{32816EF5-73C6-44E0-A544-0C3B7325963C}" srcOrd="3" destOrd="0" presId="urn:microsoft.com/office/officeart/2005/8/layout/hList3"/>
    <dgm:cxn modelId="{CCAAC61D-D26E-43FD-80CC-C5C47D4F594C}" type="presParOf" srcId="{A7504F7C-4892-47B8-8580-EFA4880477CE}" destId="{4FF0CEC8-CF51-4D35-998E-7E21B5ECB333}" srcOrd="4" destOrd="0" presId="urn:microsoft.com/office/officeart/2005/8/layout/hList3"/>
    <dgm:cxn modelId="{971A9823-4D2F-4FA4-B0D7-6F4E19E5F9F8}" type="presParOf" srcId="{A2E4DD87-EA32-4107-BE04-BF685F63AED5}" destId="{D451B9D9-8879-4A31-B718-67B79202F070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xmlns="" relId="rId14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CB3CF07-AF41-4D84-A69D-2BCD6E821718}">
      <dsp:nvSpPr>
        <dsp:cNvPr id="0" name=""/>
        <dsp:cNvSpPr/>
      </dsp:nvSpPr>
      <dsp:spPr>
        <a:xfrm>
          <a:off x="0" y="41156"/>
          <a:ext cx="2736304" cy="3267382"/>
        </a:xfrm>
        <a:prstGeom prst="roundRect">
          <a:avLst>
            <a:gd name="adj" fmla="val 10000"/>
          </a:avLst>
        </a:prstGeom>
        <a:solidFill>
          <a:schemeClr val="accent4">
            <a:lumMod val="40000"/>
            <a:lumOff val="6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BO" sz="2400" b="1" kern="1200" dirty="0" smtClean="0">
              <a:solidFill>
                <a:schemeClr val="tx1"/>
              </a:solidFill>
            </a:rPr>
            <a:t>Evaluar la condición al nacer:</a:t>
          </a:r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BO" sz="2000" b="1" kern="1200" dirty="0" smtClean="0">
              <a:solidFill>
                <a:schemeClr val="tx1"/>
              </a:solidFill>
            </a:rPr>
            <a:t>1. ¿Embarazo a termino?</a:t>
          </a:r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BO" sz="2000" b="1" kern="1200" dirty="0" smtClean="0">
              <a:solidFill>
                <a:schemeClr val="tx1"/>
              </a:solidFill>
            </a:rPr>
            <a:t>2. ¿Respira o llora?</a:t>
          </a:r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BO" sz="2000" b="1" kern="1200" dirty="0" smtClean="0">
              <a:solidFill>
                <a:schemeClr val="tx1"/>
              </a:solidFill>
            </a:rPr>
            <a:t>3. Tiene buen tono?</a:t>
          </a:r>
        </a:p>
      </dsp:txBody>
      <dsp:txXfrm>
        <a:off x="0" y="41156"/>
        <a:ext cx="2736304" cy="3267382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F6CAAA3-5D4B-4EE7-9384-72923485E5D2}">
      <dsp:nvSpPr>
        <dsp:cNvPr id="0" name=""/>
        <dsp:cNvSpPr/>
      </dsp:nvSpPr>
      <dsp:spPr>
        <a:xfrm>
          <a:off x="0" y="71933"/>
          <a:ext cx="5068328" cy="1101602"/>
        </a:xfrm>
        <a:prstGeom prst="rect">
          <a:avLst/>
        </a:prstGeom>
        <a:solidFill>
          <a:schemeClr val="accent4">
            <a:lumMod val="40000"/>
            <a:lumOff val="6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BO" sz="1800" b="1" kern="1200" dirty="0" smtClean="0">
              <a:solidFill>
                <a:schemeClr val="tx1"/>
              </a:solidFill>
            </a:rPr>
            <a:t>CUIDADOS DE RUTINA                                                   (Después de una hora del apego precoz)</a:t>
          </a:r>
          <a:endParaRPr lang="es-BO" sz="1800" b="1" kern="1200" dirty="0">
            <a:solidFill>
              <a:schemeClr val="tx1"/>
            </a:solidFill>
          </a:endParaRPr>
        </a:p>
      </dsp:txBody>
      <dsp:txXfrm>
        <a:off x="0" y="71933"/>
        <a:ext cx="5068328" cy="1101602"/>
      </dsp:txXfrm>
    </dsp:sp>
    <dsp:sp modelId="{2486A72C-EC62-4E3C-B5A9-7DCD63ED27DD}">
      <dsp:nvSpPr>
        <dsp:cNvPr id="0" name=""/>
        <dsp:cNvSpPr/>
      </dsp:nvSpPr>
      <dsp:spPr>
        <a:xfrm>
          <a:off x="17694" y="1103753"/>
          <a:ext cx="1013418" cy="984405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BO" sz="1400" kern="1200" dirty="0" smtClean="0">
              <a:solidFill>
                <a:schemeClr val="tx1"/>
              </a:solidFill>
            </a:rPr>
            <a:t>Antropometría (Peso, talla, PC, PT)</a:t>
          </a:r>
          <a:endParaRPr lang="es-BO" sz="1400" kern="1200" dirty="0">
            <a:solidFill>
              <a:schemeClr val="tx1"/>
            </a:solidFill>
          </a:endParaRPr>
        </a:p>
      </dsp:txBody>
      <dsp:txXfrm>
        <a:off x="17694" y="1103753"/>
        <a:ext cx="1013418" cy="984405"/>
      </dsp:txXfrm>
    </dsp:sp>
    <dsp:sp modelId="{D52C85B7-77A5-4B02-B7C8-73FA234C0413}">
      <dsp:nvSpPr>
        <dsp:cNvPr id="0" name=""/>
        <dsp:cNvSpPr/>
      </dsp:nvSpPr>
      <dsp:spPr>
        <a:xfrm>
          <a:off x="1031112" y="1103753"/>
          <a:ext cx="1013418" cy="984405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BO" sz="1600" kern="1200" dirty="0" smtClean="0">
              <a:solidFill>
                <a:schemeClr val="tx1"/>
              </a:solidFill>
            </a:rPr>
            <a:t>Vitamina K 1mg IM</a:t>
          </a:r>
          <a:endParaRPr lang="es-BO" sz="1600" kern="1200" dirty="0">
            <a:solidFill>
              <a:schemeClr val="tx1"/>
            </a:solidFill>
          </a:endParaRPr>
        </a:p>
      </dsp:txBody>
      <dsp:txXfrm>
        <a:off x="1031112" y="1103753"/>
        <a:ext cx="1013418" cy="984405"/>
      </dsp:txXfrm>
    </dsp:sp>
    <dsp:sp modelId="{F4B9584C-509A-447F-92BA-EDF5DA3653F1}">
      <dsp:nvSpPr>
        <dsp:cNvPr id="0" name=""/>
        <dsp:cNvSpPr/>
      </dsp:nvSpPr>
      <dsp:spPr>
        <a:xfrm>
          <a:off x="2044531" y="1103753"/>
          <a:ext cx="1013418" cy="984405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BO" sz="1400" kern="1200" dirty="0" smtClean="0">
              <a:solidFill>
                <a:schemeClr val="tx1"/>
              </a:solidFill>
            </a:rPr>
            <a:t>Profilaxis Ocular con antibiótico</a:t>
          </a:r>
          <a:endParaRPr lang="es-BO" sz="1400" kern="1200" dirty="0">
            <a:solidFill>
              <a:schemeClr val="tx1"/>
            </a:solidFill>
          </a:endParaRPr>
        </a:p>
      </dsp:txBody>
      <dsp:txXfrm>
        <a:off x="2044531" y="1103753"/>
        <a:ext cx="1013418" cy="984405"/>
      </dsp:txXfrm>
    </dsp:sp>
    <dsp:sp modelId="{32816EF5-73C6-44E0-A544-0C3B7325963C}">
      <dsp:nvSpPr>
        <dsp:cNvPr id="0" name=""/>
        <dsp:cNvSpPr/>
      </dsp:nvSpPr>
      <dsp:spPr>
        <a:xfrm>
          <a:off x="3057949" y="1103753"/>
          <a:ext cx="1013418" cy="984405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BO" sz="1400" kern="1200" dirty="0" smtClean="0">
              <a:solidFill>
                <a:schemeClr val="tx1"/>
              </a:solidFill>
            </a:rPr>
            <a:t>Vacuna BCG y hepatitis B</a:t>
          </a:r>
          <a:endParaRPr lang="es-BO" sz="1400" kern="1200" dirty="0">
            <a:solidFill>
              <a:schemeClr val="tx1"/>
            </a:solidFill>
          </a:endParaRPr>
        </a:p>
      </dsp:txBody>
      <dsp:txXfrm>
        <a:off x="3057949" y="1103753"/>
        <a:ext cx="1013418" cy="984405"/>
      </dsp:txXfrm>
    </dsp:sp>
    <dsp:sp modelId="{4FF0CEC8-CF51-4D35-998E-7E21B5ECB333}">
      <dsp:nvSpPr>
        <dsp:cNvPr id="0" name=""/>
        <dsp:cNvSpPr/>
      </dsp:nvSpPr>
      <dsp:spPr>
        <a:xfrm>
          <a:off x="4054909" y="1103753"/>
          <a:ext cx="1013418" cy="984405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BO" sz="1400" kern="1200" dirty="0" smtClean="0">
              <a:solidFill>
                <a:schemeClr val="tx1"/>
              </a:solidFill>
            </a:rPr>
            <a:t>No bañe al recién nacido el primer día</a:t>
          </a:r>
          <a:endParaRPr lang="es-BO" sz="1400" kern="1200" dirty="0">
            <a:solidFill>
              <a:schemeClr val="tx1"/>
            </a:solidFill>
          </a:endParaRPr>
        </a:p>
      </dsp:txBody>
      <dsp:txXfrm>
        <a:off x="4054909" y="1103753"/>
        <a:ext cx="1013418" cy="984405"/>
      </dsp:txXfrm>
    </dsp:sp>
    <dsp:sp modelId="{D451B9D9-8879-4A31-B718-67B79202F070}">
      <dsp:nvSpPr>
        <dsp:cNvPr id="0" name=""/>
        <dsp:cNvSpPr/>
      </dsp:nvSpPr>
      <dsp:spPr>
        <a:xfrm>
          <a:off x="0" y="2060776"/>
          <a:ext cx="5068328" cy="146171"/>
        </a:xfrm>
        <a:prstGeom prst="rect">
          <a:avLst/>
        </a:prstGeom>
        <a:solidFill>
          <a:schemeClr val="accent4">
            <a:lumMod val="40000"/>
            <a:lumOff val="6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5138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65138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91255B8B-9A5B-4467-862D-1C8F2008C1E7}" type="datetimeFigureOut">
              <a:rPr lang="en-US"/>
              <a:pPr>
                <a:defRPr/>
              </a:pPr>
              <a:t>4/29/2025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2971800" cy="465138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829675"/>
            <a:ext cx="2971800" cy="465138"/>
          </a:xfrm>
          <a:prstGeom prst="rect">
            <a:avLst/>
          </a:prstGeom>
        </p:spPr>
        <p:txBody>
          <a:bodyPr vert="horz" wrap="square" lIns="92446" tIns="46223" rIns="92446" bIns="46223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A035BB37-62E1-438B-8771-080922443E79}" type="slidenum">
              <a:rPr lang="en-US" altLang="es-BO"/>
              <a:pPr>
                <a:defRPr/>
              </a:pPr>
              <a:t>‹Nº›</a:t>
            </a:fld>
            <a:endParaRPr lang="en-US" altLang="es-BO"/>
          </a:p>
        </p:txBody>
      </p:sp>
    </p:spTree>
    <p:extLst>
      <p:ext uri="{BB962C8B-B14F-4D97-AF65-F5344CB8AC3E}">
        <p14:creationId xmlns="" xmlns:p14="http://schemas.microsoft.com/office/powerpoint/2010/main" val="290602361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06488" y="696913"/>
            <a:ext cx="4646612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416425"/>
            <a:ext cx="5486400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46" tIns="46223" rIns="92446" bIns="46223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5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829675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46" tIns="46223" rIns="92446" bIns="46223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401DBBA2-39EC-4AF8-B721-60221D6167F9}" type="slidenum">
              <a:rPr lang="en-US" altLang="es-BO"/>
              <a:pPr>
                <a:defRPr/>
              </a:pPr>
              <a:t>‹Nº›</a:t>
            </a:fld>
            <a:endParaRPr lang="en-US" altLang="es-BO"/>
          </a:p>
        </p:txBody>
      </p:sp>
    </p:spTree>
    <p:extLst>
      <p:ext uri="{BB962C8B-B14F-4D97-AF65-F5344CB8AC3E}">
        <p14:creationId xmlns="" xmlns:p14="http://schemas.microsoft.com/office/powerpoint/2010/main" val="268185642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BO" altLang="en-US" smtClean="0">
              <a:latin typeface="Arial" panose="020B0604020202020204" pitchFamily="34" charset="0"/>
            </a:endParaRPr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0" hangingPunct="0"/>
            <a:fld id="{BA775F71-2124-4AB4-9341-5E3CB3BFD18E}" type="slidenum">
              <a:rPr lang="en-GB" altLang="en-US" sz="1100" smtClean="0"/>
              <a:pPr eaLnBrk="0" hangingPunct="0"/>
              <a:t>3</a:t>
            </a:fld>
            <a:endParaRPr lang="en-GB" altLang="en-US" sz="1100" smtClean="0"/>
          </a:p>
        </p:txBody>
      </p:sp>
    </p:spTree>
    <p:extLst>
      <p:ext uri="{BB962C8B-B14F-4D97-AF65-F5344CB8AC3E}">
        <p14:creationId xmlns="" xmlns:p14="http://schemas.microsoft.com/office/powerpoint/2010/main" val="27135109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BO" altLang="en-US" smtClean="0">
              <a:latin typeface="Arial" panose="020B0604020202020204" pitchFamily="34" charset="0"/>
            </a:endParaRPr>
          </a:p>
        </p:txBody>
      </p:sp>
      <p:sp>
        <p:nvSpPr>
          <p:cNvPr id="512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0" hangingPunct="0"/>
            <a:fld id="{9AF1113D-D645-40D8-A501-76EA2446DA73}" type="slidenum">
              <a:rPr lang="en-GB" altLang="en-US" sz="1100" smtClean="0"/>
              <a:pPr eaLnBrk="0" hangingPunct="0"/>
              <a:t>5</a:t>
            </a:fld>
            <a:endParaRPr lang="en-GB" altLang="en-US" sz="1100" smtClean="0"/>
          </a:p>
        </p:txBody>
      </p:sp>
    </p:spTree>
    <p:extLst>
      <p:ext uri="{BB962C8B-B14F-4D97-AF65-F5344CB8AC3E}">
        <p14:creationId xmlns="" xmlns:p14="http://schemas.microsoft.com/office/powerpoint/2010/main" val="9964403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BO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BA1637-2AA4-4A1F-A9DF-8A1A8C0C0013}" type="slidenum">
              <a:rPr lang="es-BO" smtClean="0"/>
              <a:pPr/>
              <a:t>7</a:t>
            </a:fld>
            <a:endParaRPr lang="es-BO"/>
          </a:p>
        </p:txBody>
      </p:sp>
    </p:spTree>
    <p:extLst>
      <p:ext uri="{BB962C8B-B14F-4D97-AF65-F5344CB8AC3E}">
        <p14:creationId xmlns="" xmlns:p14="http://schemas.microsoft.com/office/powerpoint/2010/main" val="30485604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BO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BA1637-2AA4-4A1F-A9DF-8A1A8C0C0013}" type="slidenum">
              <a:rPr lang="es-BO" smtClean="0"/>
              <a:pPr/>
              <a:t>16</a:t>
            </a:fld>
            <a:endParaRPr lang="es-BO"/>
          </a:p>
        </p:txBody>
      </p:sp>
    </p:spTree>
    <p:extLst>
      <p:ext uri="{BB962C8B-B14F-4D97-AF65-F5344CB8AC3E}">
        <p14:creationId xmlns="" xmlns:p14="http://schemas.microsoft.com/office/powerpoint/2010/main" val="12573316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BO" altLang="en-US" smtClean="0">
              <a:latin typeface="Arial" panose="020B0604020202020204" pitchFamily="34" charset="0"/>
            </a:endParaRPr>
          </a:p>
        </p:txBody>
      </p:sp>
      <p:sp>
        <p:nvSpPr>
          <p:cNvPr id="532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0" hangingPunct="0"/>
            <a:fld id="{FCD65A4C-2136-45EA-A63C-58CB840BF810}" type="slidenum">
              <a:rPr lang="en-GB" altLang="en-US" sz="1100" smtClean="0"/>
              <a:pPr eaLnBrk="0" hangingPunct="0"/>
              <a:t>19</a:t>
            </a:fld>
            <a:endParaRPr lang="en-GB" altLang="en-US" sz="1100" smtClean="0"/>
          </a:p>
        </p:txBody>
      </p:sp>
    </p:spTree>
    <p:extLst>
      <p:ext uri="{BB962C8B-B14F-4D97-AF65-F5344CB8AC3E}">
        <p14:creationId xmlns="" xmlns:p14="http://schemas.microsoft.com/office/powerpoint/2010/main" val="9220731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529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BO" altLang="en-US" smtClean="0">
              <a:latin typeface="Arial" panose="020B0604020202020204" pitchFamily="34" charset="0"/>
            </a:endParaRPr>
          </a:p>
        </p:txBody>
      </p:sp>
      <p:sp>
        <p:nvSpPr>
          <p:cNvPr id="553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0" hangingPunct="0"/>
            <a:fld id="{D1C94C59-A35E-4484-9954-01E9ADC46464}" type="slidenum">
              <a:rPr lang="en-GB" altLang="en-US" sz="1100" smtClean="0"/>
              <a:pPr eaLnBrk="0" hangingPunct="0"/>
              <a:t>20</a:t>
            </a:fld>
            <a:endParaRPr lang="en-GB" altLang="en-US" sz="1100" smtClean="0"/>
          </a:p>
        </p:txBody>
      </p:sp>
    </p:spTree>
    <p:extLst>
      <p:ext uri="{BB962C8B-B14F-4D97-AF65-F5344CB8AC3E}">
        <p14:creationId xmlns="" xmlns:p14="http://schemas.microsoft.com/office/powerpoint/2010/main" val="18867054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08ABFDE-D1D7-42F0-BF66-71BAE5415549}" type="slidenum">
              <a:rPr lang="es-ES" altLang="es-BO" smtClean="0"/>
              <a:pPr>
                <a:defRPr/>
              </a:pPr>
              <a:t>‹Nº›</a:t>
            </a:fld>
            <a:endParaRPr lang="es-ES" altLang="es-BO"/>
          </a:p>
        </p:txBody>
      </p:sp>
    </p:spTree>
    <p:extLst>
      <p:ext uri="{BB962C8B-B14F-4D97-AF65-F5344CB8AC3E}">
        <p14:creationId xmlns="" xmlns:p14="http://schemas.microsoft.com/office/powerpoint/2010/main" val="9528838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65E21E9-FDCD-4732-9AE7-73FE74AE7B4C}" type="slidenum">
              <a:rPr lang="es-ES" altLang="es-BO" smtClean="0"/>
              <a:pPr>
                <a:defRPr/>
              </a:pPr>
              <a:t>‹Nº›</a:t>
            </a:fld>
            <a:endParaRPr lang="es-ES" altLang="es-BO"/>
          </a:p>
        </p:txBody>
      </p:sp>
    </p:spTree>
    <p:extLst>
      <p:ext uri="{BB962C8B-B14F-4D97-AF65-F5344CB8AC3E}">
        <p14:creationId xmlns="" xmlns:p14="http://schemas.microsoft.com/office/powerpoint/2010/main" val="86967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D342AB3-56DA-4888-BB01-A68BE12844C6}" type="slidenum">
              <a:rPr lang="es-ES" altLang="es-BO" smtClean="0"/>
              <a:pPr>
                <a:defRPr/>
              </a:pPr>
              <a:t>‹Nº›</a:t>
            </a:fld>
            <a:endParaRPr lang="es-ES" altLang="es-BO"/>
          </a:p>
        </p:txBody>
      </p:sp>
    </p:spTree>
    <p:extLst>
      <p:ext uri="{BB962C8B-B14F-4D97-AF65-F5344CB8AC3E}">
        <p14:creationId xmlns="" xmlns:p14="http://schemas.microsoft.com/office/powerpoint/2010/main" val="40734310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4F56D3-1892-485E-8AA1-50446933630A}" type="slidenum">
              <a:rPr lang="es-ES" altLang="es-BO" smtClean="0"/>
              <a:pPr>
                <a:defRPr/>
              </a:pPr>
              <a:t>‹Nº›</a:t>
            </a:fld>
            <a:endParaRPr lang="es-ES" altLang="es-BO"/>
          </a:p>
        </p:txBody>
      </p:sp>
    </p:spTree>
    <p:extLst>
      <p:ext uri="{BB962C8B-B14F-4D97-AF65-F5344CB8AC3E}">
        <p14:creationId xmlns="" xmlns:p14="http://schemas.microsoft.com/office/powerpoint/2010/main" val="29516241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820CFE-3BD4-4435-92ED-40BD7974AAFF}" type="slidenum">
              <a:rPr lang="es-ES" altLang="es-BO" smtClean="0"/>
              <a:pPr>
                <a:defRPr/>
              </a:pPr>
              <a:t>‹Nº›</a:t>
            </a:fld>
            <a:endParaRPr lang="es-ES" altLang="es-BO"/>
          </a:p>
        </p:txBody>
      </p:sp>
    </p:spTree>
    <p:extLst>
      <p:ext uri="{BB962C8B-B14F-4D97-AF65-F5344CB8AC3E}">
        <p14:creationId xmlns="" xmlns:p14="http://schemas.microsoft.com/office/powerpoint/2010/main" val="25562410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0C9755B-C122-4F30-A133-81294947EEC1}" type="slidenum">
              <a:rPr lang="es-ES" altLang="es-BO" smtClean="0"/>
              <a:pPr>
                <a:defRPr/>
              </a:pPr>
              <a:t>‹Nº›</a:t>
            </a:fld>
            <a:endParaRPr lang="es-ES" altLang="es-BO"/>
          </a:p>
        </p:txBody>
      </p:sp>
    </p:spTree>
    <p:extLst>
      <p:ext uri="{BB962C8B-B14F-4D97-AF65-F5344CB8AC3E}">
        <p14:creationId xmlns="" xmlns:p14="http://schemas.microsoft.com/office/powerpoint/2010/main" val="12212863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E33CFD-BB67-4895-B665-ED0D698EC403}" type="slidenum">
              <a:rPr lang="es-ES" altLang="es-BO" smtClean="0"/>
              <a:pPr>
                <a:defRPr/>
              </a:pPr>
              <a:t>‹Nº›</a:t>
            </a:fld>
            <a:endParaRPr lang="es-ES" altLang="es-BO"/>
          </a:p>
        </p:txBody>
      </p:sp>
    </p:spTree>
    <p:extLst>
      <p:ext uri="{BB962C8B-B14F-4D97-AF65-F5344CB8AC3E}">
        <p14:creationId xmlns="" xmlns:p14="http://schemas.microsoft.com/office/powerpoint/2010/main" val="40582995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5A3AF6-1708-4C91-A473-057F1E63C120}" type="slidenum">
              <a:rPr lang="es-ES" altLang="es-BO" smtClean="0"/>
              <a:pPr>
                <a:defRPr/>
              </a:pPr>
              <a:t>‹Nº›</a:t>
            </a:fld>
            <a:endParaRPr lang="es-ES" altLang="es-BO"/>
          </a:p>
        </p:txBody>
      </p:sp>
    </p:spTree>
    <p:extLst>
      <p:ext uri="{BB962C8B-B14F-4D97-AF65-F5344CB8AC3E}">
        <p14:creationId xmlns="" xmlns:p14="http://schemas.microsoft.com/office/powerpoint/2010/main" val="34719977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18CB9FE-3F63-46F0-9B4B-C9336D03AB59}" type="slidenum">
              <a:rPr lang="es-ES" altLang="es-BO" smtClean="0"/>
              <a:pPr>
                <a:defRPr/>
              </a:pPr>
              <a:t>‹Nº›</a:t>
            </a:fld>
            <a:endParaRPr lang="es-ES" altLang="es-BO"/>
          </a:p>
        </p:txBody>
      </p:sp>
    </p:spTree>
    <p:extLst>
      <p:ext uri="{BB962C8B-B14F-4D97-AF65-F5344CB8AC3E}">
        <p14:creationId xmlns="" xmlns:p14="http://schemas.microsoft.com/office/powerpoint/2010/main" val="23430354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A1B798E-6347-482C-A12C-E84DC2D4FE17}" type="slidenum">
              <a:rPr lang="es-ES" altLang="es-BO" smtClean="0"/>
              <a:pPr>
                <a:defRPr/>
              </a:pPr>
              <a:t>‹Nº›</a:t>
            </a:fld>
            <a:endParaRPr lang="es-ES" altLang="es-BO"/>
          </a:p>
        </p:txBody>
      </p:sp>
    </p:spTree>
    <p:extLst>
      <p:ext uri="{BB962C8B-B14F-4D97-AF65-F5344CB8AC3E}">
        <p14:creationId xmlns="" xmlns:p14="http://schemas.microsoft.com/office/powerpoint/2010/main" val="21973288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3BE9343-166D-4E9F-AC9D-ECF90FBA049C}" type="slidenum">
              <a:rPr lang="es-ES" altLang="es-BO" smtClean="0"/>
              <a:pPr>
                <a:defRPr/>
              </a:pPr>
              <a:t>‹Nº›</a:t>
            </a:fld>
            <a:endParaRPr lang="es-ES" altLang="es-BO"/>
          </a:p>
        </p:txBody>
      </p:sp>
    </p:spTree>
    <p:extLst>
      <p:ext uri="{BB962C8B-B14F-4D97-AF65-F5344CB8AC3E}">
        <p14:creationId xmlns="" xmlns:p14="http://schemas.microsoft.com/office/powerpoint/2010/main" val="39893299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863" y="609600"/>
            <a:ext cx="7780337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s-BO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77863" y="1981200"/>
            <a:ext cx="7780337" cy="4114800"/>
          </a:xfrm>
        </p:spPr>
        <p:txBody>
          <a:bodyPr rtlCol="0">
            <a:normAutofit/>
          </a:bodyPr>
          <a:lstStyle/>
          <a:p>
            <a:pPr lvl="0"/>
            <a:endParaRPr lang="es-BO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6F23C2-5E88-42B5-89C3-47207C1A3054}" type="slidenum">
              <a:rPr lang="en-GB" altLang="en-US"/>
              <a:pPr>
                <a:defRPr/>
              </a:pPr>
              <a:t>‹Nº›</a:t>
            </a:fld>
            <a:endParaRPr lang="en-GB" altLang="en-US"/>
          </a:p>
        </p:txBody>
      </p:sp>
    </p:spTree>
    <p:extLst>
      <p:ext uri="{BB962C8B-B14F-4D97-AF65-F5344CB8AC3E}">
        <p14:creationId xmlns="" xmlns:p14="http://schemas.microsoft.com/office/powerpoint/2010/main" val="31405441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="" xmlns:a16="http://schemas.microsoft.com/office/drawing/2014/main" id="{1DCE47F3-B75D-4A1D-BA9F-140BF872EB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05E4EF5D-C58F-41B7-BC26-C52ECD4FF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C8274-7E59-4754-8C4A-4353F3262649}" type="datetimeFigureOut">
              <a:rPr lang="es-ES" smtClean="0"/>
              <a:pPr/>
              <a:t>28/04/2025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7F24575A-2C8D-4095-BA4E-80DF09F6C6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3C119068-B718-49D6-A81C-2864667E12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1D7B0-21C5-4FE0-A6A0-1CC75E0A2768}" type="slidenum">
              <a:rPr lang="es-ES" smtClean="0"/>
              <a:pPr/>
              <a:t>‹Nº›</a:t>
            </a:fld>
            <a:endParaRPr lang="es-ES"/>
          </a:p>
        </p:txBody>
      </p:sp>
      <p:pic>
        <p:nvPicPr>
          <p:cNvPr id="7" name="Imagen 6">
            <a:extLst>
              <a:ext uri="{FF2B5EF4-FFF2-40B4-BE49-F238E27FC236}">
                <a16:creationId xmlns="" xmlns:a16="http://schemas.microsoft.com/office/drawing/2014/main" id="{09984A1E-CC7C-498A-94B2-1EDE4ED016A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1129" t="70998" r="21129" b="8004"/>
          <a:stretch/>
        </p:blipFill>
        <p:spPr>
          <a:xfrm>
            <a:off x="4630050" y="1260000"/>
            <a:ext cx="2970000" cy="144000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="" xmlns:a16="http://schemas.microsoft.com/office/drawing/2014/main" id="{EC305660-B218-4B1E-B9B5-70879BE8EF8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30735"/>
          <a:stretch/>
        </p:blipFill>
        <p:spPr>
          <a:xfrm>
            <a:off x="629192" y="720000"/>
            <a:ext cx="4113716" cy="2520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1430065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="" xmlns:a16="http://schemas.microsoft.com/office/drawing/2014/main" id="{1DCE47F3-B75D-4A1D-BA9F-140BF872EB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05E4EF5D-C58F-41B7-BC26-C52ECD4FF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C8274-7E59-4754-8C4A-4353F3262649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28/04/2025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7F24575A-2C8D-4095-BA4E-80DF09F6C6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3C119068-B718-49D6-A81C-2864667E12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1D7B0-21C5-4FE0-A6A0-1CC75E0A2768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="" xmlns:a16="http://schemas.microsoft.com/office/drawing/2014/main" id="{09984A1E-CC7C-498A-94B2-1EDE4ED016A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1129" t="70998" r="21129" b="8004"/>
          <a:stretch/>
        </p:blipFill>
        <p:spPr>
          <a:xfrm>
            <a:off x="4630050" y="1260000"/>
            <a:ext cx="2970000" cy="144000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="" xmlns:a16="http://schemas.microsoft.com/office/drawing/2014/main" id="{EC305660-B218-4B1E-B9B5-70879BE8EF8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30735"/>
          <a:stretch/>
        </p:blipFill>
        <p:spPr>
          <a:xfrm>
            <a:off x="629192" y="720000"/>
            <a:ext cx="4113716" cy="2520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1430065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BF408E89-718E-4564-A8C0-9DB9D033B4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07359"/>
            <a:ext cx="7376299" cy="818266"/>
          </a:xfrm>
        </p:spPr>
        <p:txBody>
          <a:bodyPr>
            <a:noAutofit/>
          </a:bodyPr>
          <a:lstStyle>
            <a:lvl1pPr>
              <a:defRPr sz="3600"/>
            </a:lvl1pPr>
          </a:lstStyle>
          <a:p>
            <a:r>
              <a:rPr lang="es-ES" dirty="0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333B8D89-45F1-4261-8628-E08204C402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82110"/>
            <a:ext cx="7886700" cy="4351338"/>
          </a:xfrm>
        </p:spPr>
        <p:txBody>
          <a:bodyPr/>
          <a:lstStyle/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4FD1B0B3-B46C-4AD1-9112-0DC41CF2F7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C8274-7E59-4754-8C4A-4353F3262649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28/04/2025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3612A7BD-F0DC-4E69-B54B-ECDD66CF47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CB798686-6855-4587-A494-EE5FA1EB73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1D7B0-21C5-4FE0-A6A0-1CC75E0A2768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="" xmlns:a16="http://schemas.microsoft.com/office/drawing/2014/main" id="{046ACD73-D62F-479A-9095-B31DA1D34D3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30735"/>
          <a:stretch/>
        </p:blipFill>
        <p:spPr>
          <a:xfrm>
            <a:off x="541244" y="136525"/>
            <a:ext cx="1175348" cy="720000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="" xmlns:a16="http://schemas.microsoft.com/office/drawing/2014/main" id="{8A1E841E-F342-4DA1-95B4-B89B8C6888F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1129" t="70998" r="21129" b="8004"/>
          <a:stretch/>
        </p:blipFill>
        <p:spPr>
          <a:xfrm>
            <a:off x="1716592" y="280525"/>
            <a:ext cx="891000" cy="432000"/>
          </a:xfrm>
          <a:prstGeom prst="rect">
            <a:avLst/>
          </a:prstGeom>
        </p:spPr>
      </p:pic>
      <p:sp>
        <p:nvSpPr>
          <p:cNvPr id="9" name="Rectángulo 8">
            <a:extLst>
              <a:ext uri="{FF2B5EF4-FFF2-40B4-BE49-F238E27FC236}">
                <a16:creationId xmlns="" xmlns:a16="http://schemas.microsoft.com/office/drawing/2014/main" id="{248BC5E1-F61B-4182-AFC1-0FC68CA7C502}"/>
              </a:ext>
            </a:extLst>
          </p:cNvPr>
          <p:cNvSpPr/>
          <p:nvPr userDrawn="1"/>
        </p:nvSpPr>
        <p:spPr>
          <a:xfrm flipV="1">
            <a:off x="29594" y="850942"/>
            <a:ext cx="8910000" cy="72000"/>
          </a:xfrm>
          <a:prstGeom prst="rect">
            <a:avLst/>
          </a:prstGeom>
          <a:gradFill>
            <a:gsLst>
              <a:gs pos="100000">
                <a:schemeClr val="accent3">
                  <a:lumMod val="0"/>
                  <a:lumOff val="100000"/>
                </a:schemeClr>
              </a:gs>
              <a:gs pos="80000">
                <a:schemeClr val="accent3">
                  <a:lumMod val="0"/>
                  <a:lumOff val="100000"/>
                </a:schemeClr>
              </a:gs>
              <a:gs pos="0">
                <a:schemeClr val="bg2">
                  <a:lumMod val="5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es-ES_tradnl" dirty="0">
              <a:solidFill>
                <a:prstClr val="white"/>
              </a:solidFill>
            </a:endParaRPr>
          </a:p>
        </p:txBody>
      </p:sp>
      <p:pic>
        <p:nvPicPr>
          <p:cNvPr id="11" name="Imagen 10">
            <a:extLst>
              <a:ext uri="{FF2B5EF4-FFF2-40B4-BE49-F238E27FC236}">
                <a16:creationId xmlns="" xmlns:a16="http://schemas.microsoft.com/office/drawing/2014/main" id="{C40A2F9D-467A-463F-9C88-DE50FFC0C3F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alphaModFix amt="20000"/>
          </a:blip>
          <a:srcRect r="39806" b="39774"/>
          <a:stretch/>
        </p:blipFill>
        <p:spPr>
          <a:xfrm>
            <a:off x="6534711" y="3377104"/>
            <a:ext cx="2609290" cy="348089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7143674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="" xmlns:a16="http://schemas.microsoft.com/office/drawing/2014/main" id="{E37B08D3-9B79-4277-BBE6-90677411E6D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30735"/>
          <a:stretch/>
        </p:blipFill>
        <p:spPr>
          <a:xfrm>
            <a:off x="541244" y="136525"/>
            <a:ext cx="1175348" cy="720000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="" xmlns:a16="http://schemas.microsoft.com/office/drawing/2014/main" id="{29ADDFE7-6526-4CFF-A2F2-11ED2C8FE87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1129" t="70998" r="21129" b="8004"/>
          <a:stretch/>
        </p:blipFill>
        <p:spPr>
          <a:xfrm>
            <a:off x="1716592" y="280525"/>
            <a:ext cx="891000" cy="432000"/>
          </a:xfrm>
          <a:prstGeom prst="rect">
            <a:avLst/>
          </a:prstGeom>
        </p:spPr>
      </p:pic>
      <p:sp>
        <p:nvSpPr>
          <p:cNvPr id="9" name="Rectángulo 8">
            <a:extLst>
              <a:ext uri="{FF2B5EF4-FFF2-40B4-BE49-F238E27FC236}">
                <a16:creationId xmlns="" xmlns:a16="http://schemas.microsoft.com/office/drawing/2014/main" id="{BDD24300-051D-46D3-BEEF-3DAB3CBFADE3}"/>
              </a:ext>
            </a:extLst>
          </p:cNvPr>
          <p:cNvSpPr/>
          <p:nvPr userDrawn="1"/>
        </p:nvSpPr>
        <p:spPr>
          <a:xfrm flipV="1">
            <a:off x="29594" y="850942"/>
            <a:ext cx="8910000" cy="72000"/>
          </a:xfrm>
          <a:prstGeom prst="rect">
            <a:avLst/>
          </a:prstGeom>
          <a:gradFill>
            <a:gsLst>
              <a:gs pos="100000">
                <a:schemeClr val="accent3">
                  <a:lumMod val="0"/>
                  <a:lumOff val="100000"/>
                </a:schemeClr>
              </a:gs>
              <a:gs pos="80000">
                <a:schemeClr val="accent3">
                  <a:lumMod val="0"/>
                  <a:lumOff val="100000"/>
                </a:schemeClr>
              </a:gs>
              <a:gs pos="0">
                <a:schemeClr val="bg2">
                  <a:lumMod val="5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es-ES_tradnl" dirty="0">
              <a:solidFill>
                <a:prstClr val="white"/>
              </a:solidFill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="" xmlns:a16="http://schemas.microsoft.com/office/drawing/2014/main" id="{29BC2432-E33D-4CEF-A05A-DF68666F164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alphaModFix amt="20000"/>
          </a:blip>
          <a:srcRect r="39806" b="39774"/>
          <a:stretch/>
        </p:blipFill>
        <p:spPr>
          <a:xfrm>
            <a:off x="6534711" y="3377104"/>
            <a:ext cx="2609290" cy="348089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9096215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3EF55-B873-47D8-9B9F-BCB1F2F95496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28/04/2025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0DFEA-4279-49A4-BDF7-AC63AE6CA11B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078660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3CA5EA0-962A-4346-80FB-07EA039118CC}" type="slidenum">
              <a:rPr lang="es-ES" altLang="es-BO" smtClean="0"/>
              <a:pPr>
                <a:defRPr/>
              </a:pPr>
              <a:t>‹Nº›</a:t>
            </a:fld>
            <a:endParaRPr lang="es-ES" altLang="es-BO"/>
          </a:p>
        </p:txBody>
      </p:sp>
    </p:spTree>
    <p:extLst>
      <p:ext uri="{BB962C8B-B14F-4D97-AF65-F5344CB8AC3E}">
        <p14:creationId xmlns="" xmlns:p14="http://schemas.microsoft.com/office/powerpoint/2010/main" val="17967868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11" r:id="rId1"/>
    <p:sldLayoutId id="2147484312" r:id="rId2"/>
    <p:sldLayoutId id="2147484313" r:id="rId3"/>
    <p:sldLayoutId id="2147484314" r:id="rId4"/>
    <p:sldLayoutId id="2147484315" r:id="rId5"/>
    <p:sldLayoutId id="2147484316" r:id="rId6"/>
    <p:sldLayoutId id="2147484317" r:id="rId7"/>
    <p:sldLayoutId id="2147484318" r:id="rId8"/>
    <p:sldLayoutId id="2147484319" r:id="rId9"/>
    <p:sldLayoutId id="2147484320" r:id="rId10"/>
    <p:sldLayoutId id="2147484321" r:id="rId11"/>
    <p:sldLayoutId id="2147484322" r:id="rId12"/>
    <p:sldLayoutId id="2147484323" r:id="rId13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="" xmlns:a16="http://schemas.microsoft.com/office/drawing/2014/main" id="{6C033E36-4A1D-4674-8C06-0A97178947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DD938071-ADA5-4F75-B7CB-847AAFFD05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A199E699-F6FE-4BBB-BCC9-6F7F0FF9F18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5D1C8274-7E59-4754-8C4A-4353F3262649}" type="datetimeFigureOut">
              <a:rPr lang="es-ES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28/04/2025</a:t>
            </a:fld>
            <a:endParaRPr lang="es-ES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1B8DCB5C-AC80-4429-B2C6-6FCFE219B67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s-ES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87F5ED28-DF21-4657-B831-A76495D1F3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1AF1D7B0-21C5-4FE0-A6A0-1CC75E0A2768}" type="slidenum">
              <a:rPr lang="es-ES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ES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832460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25" r:id="rId1"/>
    <p:sldLayoutId id="2147484326" r:id="rId2"/>
    <p:sldLayoutId id="2147484327" r:id="rId3"/>
    <p:sldLayoutId id="2147484328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Documento_de_Microsoft_Office_Word_97-20031.doc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diagramColors" Target="../diagrams/colors2.xml"/><Relationship Id="rId3" Type="http://schemas.openxmlformats.org/officeDocument/2006/relationships/diagramLayout" Target="../diagrams/layout1.xml"/><Relationship Id="rId7" Type="http://schemas.openxmlformats.org/officeDocument/2006/relationships/image" Target="../media/image19.png"/><Relationship Id="rId12" Type="http://schemas.openxmlformats.org/officeDocument/2006/relationships/diagramQuickStyle" Target="../diagrams/quickStyle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11" Type="http://schemas.openxmlformats.org/officeDocument/2006/relationships/diagramLayout" Target="../diagrams/layout2.xml"/><Relationship Id="rId5" Type="http://schemas.openxmlformats.org/officeDocument/2006/relationships/diagramColors" Target="../diagrams/colors1.xml"/><Relationship Id="rId10" Type="http://schemas.openxmlformats.org/officeDocument/2006/relationships/diagramData" Target="../diagrams/data2.xml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21.png"/><Relationship Id="rId14" Type="http://schemas.microsoft.com/office/2007/relationships/diagramDrawing" Target="../diagrams/drawing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Hoja_de_c_lculo_de_Microsoft_Office_Excel_97-20032.xls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Hoja_de_c_lculo_de_Microsoft_Office_Excel_97-20033.xls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Hoja_de_c_lculo_de_Microsoft_Office_Excel_97-20034.xls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Hoja_de_c_lculo_de_Microsoft_Office_Excel_97-20035.xls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="" xmlns:a16="http://schemas.microsoft.com/office/drawing/2014/main" id="{2BBF4839-C978-4C53-978A-31255AF4346E}"/>
              </a:ext>
            </a:extLst>
          </p:cNvPr>
          <p:cNvSpPr txBox="1"/>
          <p:nvPr/>
        </p:nvSpPr>
        <p:spPr>
          <a:xfrm>
            <a:off x="3399816" y="2723744"/>
            <a:ext cx="5100151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4800" b="1" dirty="0" smtClean="0"/>
              <a:t>ATENCIÓN INMEDIATA AL RECIÉN NACIDO</a:t>
            </a:r>
            <a:endParaRPr lang="es-BO" sz="4800" b="1" dirty="0"/>
          </a:p>
        </p:txBody>
      </p:sp>
      <p:sp>
        <p:nvSpPr>
          <p:cNvPr id="4" name="CuadroTexto 3">
            <a:extLst>
              <a:ext uri="{FF2B5EF4-FFF2-40B4-BE49-F238E27FC236}">
                <a16:creationId xmlns="" xmlns:a16="http://schemas.microsoft.com/office/drawing/2014/main" id="{E8FD2315-EAFE-4635-A2A3-388145A74D81}"/>
              </a:ext>
            </a:extLst>
          </p:cNvPr>
          <p:cNvSpPr txBox="1"/>
          <p:nvPr/>
        </p:nvSpPr>
        <p:spPr>
          <a:xfrm>
            <a:off x="2173893" y="5886337"/>
            <a:ext cx="457332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"/>
            <a:r>
              <a:rPr lang="es-BO" b="1" dirty="0" smtClean="0"/>
              <a:t>ABRIL 2025</a:t>
            </a:r>
            <a:endParaRPr lang="es-BO" sz="1800" b="1" i="0" u="none" strike="noStrike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74395" y="3088959"/>
            <a:ext cx="2457450" cy="290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3607174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>
          <a:xfrm>
            <a:off x="611188" y="188913"/>
            <a:ext cx="6348412" cy="13208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s-BO" sz="4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 PASOS DE LA IAMN</a:t>
            </a:r>
          </a:p>
        </p:txBody>
      </p:sp>
      <p:pic>
        <p:nvPicPr>
          <p:cNvPr id="14339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6988"/>
            <a:ext cx="9186863" cy="6858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Elipse 1"/>
          <p:cNvSpPr/>
          <p:nvPr/>
        </p:nvSpPr>
        <p:spPr>
          <a:xfrm>
            <a:off x="5148064" y="764704"/>
            <a:ext cx="2448272" cy="280831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</p:spTree>
    <p:extLst>
      <p:ext uri="{BB962C8B-B14F-4D97-AF65-F5344CB8AC3E}">
        <p14:creationId xmlns="" xmlns:p14="http://schemas.microsoft.com/office/powerpoint/2010/main" val="299402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683568" y="116632"/>
            <a:ext cx="7886700" cy="889299"/>
          </a:xfrm>
        </p:spPr>
        <p:txBody>
          <a:bodyPr/>
          <a:lstStyle/>
          <a:p>
            <a:pPr algn="ctr" eaLnBrk="1" hangingPunct="1">
              <a:defRPr/>
            </a:pPr>
            <a:r>
              <a:rPr lang="en-GB" altLang="en-US" sz="5400" b="1" dirty="0" smtClean="0">
                <a:latin typeface="+mn-lt"/>
              </a:rPr>
              <a:t>PASO 4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idx="1"/>
          </p:nvPr>
        </p:nvSpPr>
        <p:spPr>
          <a:xfrm>
            <a:off x="107504" y="4725144"/>
            <a:ext cx="8928992" cy="2016224"/>
          </a:xfrm>
        </p:spPr>
        <p:txBody>
          <a:bodyPr>
            <a:noAutofit/>
          </a:bodyPr>
          <a:lstStyle/>
          <a:p>
            <a:pPr marL="177800" indent="-177800" algn="just" eaLnBrk="1" hangingPunct="1">
              <a:buFont typeface="Wingdings" panose="05000000000000000000" pitchFamily="2" charset="2"/>
              <a:buNone/>
              <a:defRPr/>
            </a:pPr>
            <a:r>
              <a:rPr lang="en-GB" altLang="en-US" sz="2800" dirty="0" smtClean="0"/>
              <a:t>	</a:t>
            </a:r>
            <a:r>
              <a:rPr lang="en-GB" altLang="en-US" sz="2800" dirty="0" err="1" smtClean="0"/>
              <a:t>Colocar</a:t>
            </a:r>
            <a:r>
              <a:rPr lang="en-GB" altLang="en-US" sz="2800" dirty="0" smtClean="0"/>
              <a:t> al </a:t>
            </a:r>
            <a:r>
              <a:rPr lang="en-GB" altLang="en-US" sz="2800" dirty="0" err="1" smtClean="0"/>
              <a:t>bebe</a:t>
            </a:r>
            <a:r>
              <a:rPr lang="en-GB" altLang="en-US" sz="2800" dirty="0" smtClean="0"/>
              <a:t> </a:t>
            </a:r>
            <a:r>
              <a:rPr lang="en-GB" altLang="en-US" sz="2800" dirty="0" err="1" smtClean="0"/>
              <a:t>en</a:t>
            </a:r>
            <a:r>
              <a:rPr lang="en-GB" altLang="en-US" sz="2800" dirty="0" smtClean="0"/>
              <a:t> </a:t>
            </a:r>
            <a:r>
              <a:rPr lang="en-GB" altLang="en-US" sz="2800" dirty="0" err="1" smtClean="0"/>
              <a:t>contacto</a:t>
            </a:r>
            <a:r>
              <a:rPr lang="en-GB" altLang="en-US" sz="2800" dirty="0" smtClean="0"/>
              <a:t> </a:t>
            </a:r>
            <a:r>
              <a:rPr lang="en-GB" altLang="en-US" sz="2800" b="1" dirty="0" err="1" smtClean="0"/>
              <a:t>piel</a:t>
            </a:r>
            <a:r>
              <a:rPr lang="en-GB" altLang="en-US" sz="2800" b="1" dirty="0" smtClean="0"/>
              <a:t> a </a:t>
            </a:r>
            <a:r>
              <a:rPr lang="en-GB" altLang="en-US" sz="2800" b="1" dirty="0" err="1" smtClean="0"/>
              <a:t>piel</a:t>
            </a:r>
            <a:r>
              <a:rPr lang="en-GB" altLang="en-US" sz="2800" b="1" dirty="0" smtClean="0"/>
              <a:t> </a:t>
            </a:r>
            <a:r>
              <a:rPr lang="en-GB" altLang="en-US" sz="2800" dirty="0" smtClean="0"/>
              <a:t>de la </a:t>
            </a:r>
            <a:r>
              <a:rPr lang="en-GB" altLang="en-US" sz="2800" dirty="0" err="1" smtClean="0"/>
              <a:t>mamá</a:t>
            </a:r>
            <a:r>
              <a:rPr lang="en-GB" altLang="en-US" sz="2800" dirty="0" smtClean="0"/>
              <a:t>, </a:t>
            </a:r>
            <a:r>
              <a:rPr lang="en-GB" altLang="en-US" sz="2800" b="1" dirty="0" err="1" smtClean="0"/>
              <a:t>inmediatamente</a:t>
            </a:r>
            <a:r>
              <a:rPr lang="en-GB" altLang="en-US" sz="2800" b="1" dirty="0" smtClean="0"/>
              <a:t> </a:t>
            </a:r>
            <a:r>
              <a:rPr lang="en-GB" altLang="en-US" sz="2800" b="1" dirty="0" err="1" smtClean="0"/>
              <a:t>después</a:t>
            </a:r>
            <a:r>
              <a:rPr lang="en-GB" altLang="en-US" sz="2800" b="1" dirty="0" smtClean="0"/>
              <a:t> del </a:t>
            </a:r>
            <a:r>
              <a:rPr lang="en-GB" altLang="en-US" sz="2800" b="1" dirty="0" err="1" smtClean="0"/>
              <a:t>nacimiento</a:t>
            </a:r>
            <a:r>
              <a:rPr lang="en-GB" altLang="en-US" sz="2800" dirty="0" smtClean="0"/>
              <a:t>, </a:t>
            </a:r>
            <a:r>
              <a:rPr lang="en-GB" altLang="en-US" sz="2800" dirty="0" err="1" smtClean="0"/>
              <a:t>por</a:t>
            </a:r>
            <a:r>
              <a:rPr lang="en-GB" altLang="en-US" sz="2800" dirty="0" smtClean="0"/>
              <a:t> lo </a:t>
            </a:r>
            <a:r>
              <a:rPr lang="en-GB" altLang="en-US" sz="2800" dirty="0" err="1" smtClean="0"/>
              <a:t>menos</a:t>
            </a:r>
            <a:r>
              <a:rPr lang="en-GB" altLang="en-US" sz="2800" dirty="0" smtClean="0"/>
              <a:t> </a:t>
            </a:r>
            <a:r>
              <a:rPr lang="en-GB" altLang="en-US" sz="2800" b="1" dirty="0" err="1" smtClean="0"/>
              <a:t>por</a:t>
            </a:r>
            <a:r>
              <a:rPr lang="en-GB" altLang="en-US" sz="2800" b="1" dirty="0" smtClean="0"/>
              <a:t> </a:t>
            </a:r>
            <a:r>
              <a:rPr lang="en-GB" altLang="en-US" sz="2800" b="1" dirty="0" err="1" smtClean="0"/>
              <a:t>una</a:t>
            </a:r>
            <a:r>
              <a:rPr lang="en-GB" altLang="en-US" sz="2800" b="1" dirty="0" smtClean="0"/>
              <a:t> hora</a:t>
            </a:r>
            <a:r>
              <a:rPr lang="en-GB" altLang="en-US" sz="2800" dirty="0" smtClean="0"/>
              <a:t> y </a:t>
            </a:r>
            <a:r>
              <a:rPr lang="en-GB" altLang="en-US" sz="2800" dirty="0" err="1" smtClean="0"/>
              <a:t>alentarla</a:t>
            </a:r>
            <a:r>
              <a:rPr lang="en-GB" altLang="en-US" sz="2800" dirty="0" smtClean="0"/>
              <a:t> para </a:t>
            </a:r>
            <a:r>
              <a:rPr lang="en-GB" altLang="en-US" sz="2800" dirty="0" err="1" smtClean="0"/>
              <a:t>que</a:t>
            </a:r>
            <a:r>
              <a:rPr lang="en-GB" altLang="en-US" sz="2800" dirty="0" smtClean="0"/>
              <a:t> </a:t>
            </a:r>
            <a:r>
              <a:rPr lang="en-GB" altLang="en-US" sz="2800" dirty="0" err="1" smtClean="0"/>
              <a:t>reconozca</a:t>
            </a:r>
            <a:r>
              <a:rPr lang="en-GB" altLang="en-US" sz="2800" dirty="0" smtClean="0"/>
              <a:t> </a:t>
            </a:r>
            <a:r>
              <a:rPr lang="en-GB" altLang="en-US" sz="2800" dirty="0" err="1" smtClean="0"/>
              <a:t>cuando</a:t>
            </a:r>
            <a:r>
              <a:rPr lang="en-GB" altLang="en-US" sz="2800" dirty="0" smtClean="0"/>
              <a:t> </a:t>
            </a:r>
            <a:r>
              <a:rPr lang="en-GB" altLang="en-US" sz="2800" dirty="0" err="1" smtClean="0"/>
              <a:t>su</a:t>
            </a:r>
            <a:r>
              <a:rPr lang="en-GB" altLang="en-US" sz="2800" dirty="0" smtClean="0"/>
              <a:t> </a:t>
            </a:r>
            <a:r>
              <a:rPr lang="en-GB" altLang="en-US" sz="2800" dirty="0" err="1" smtClean="0"/>
              <a:t>bebe</a:t>
            </a:r>
            <a:r>
              <a:rPr lang="en-GB" altLang="en-US" sz="2800" dirty="0" smtClean="0"/>
              <a:t> </a:t>
            </a:r>
            <a:r>
              <a:rPr lang="en-GB" altLang="en-US" sz="2800" dirty="0" err="1" smtClean="0"/>
              <a:t>este</a:t>
            </a:r>
            <a:r>
              <a:rPr lang="en-GB" altLang="en-US" sz="2800" dirty="0" smtClean="0"/>
              <a:t> </a:t>
            </a:r>
            <a:r>
              <a:rPr lang="en-GB" altLang="en-US" sz="2800" dirty="0" err="1" smtClean="0"/>
              <a:t>listo</a:t>
            </a:r>
            <a:r>
              <a:rPr lang="en-GB" altLang="en-US" sz="2800" dirty="0" smtClean="0"/>
              <a:t> para </a:t>
            </a:r>
            <a:r>
              <a:rPr lang="en-GB" altLang="en-US" sz="2800" dirty="0" err="1" smtClean="0"/>
              <a:t>amamantar</a:t>
            </a:r>
            <a:r>
              <a:rPr lang="en-GB" altLang="en-US" sz="2800" dirty="0" smtClean="0"/>
              <a:t>, </a:t>
            </a:r>
            <a:r>
              <a:rPr lang="en-GB" altLang="en-US" sz="2800" dirty="0" err="1" smtClean="0"/>
              <a:t>ofreciendole</a:t>
            </a:r>
            <a:r>
              <a:rPr lang="en-GB" altLang="en-US" sz="2800" dirty="0" smtClean="0"/>
              <a:t> </a:t>
            </a:r>
            <a:r>
              <a:rPr lang="en-GB" altLang="en-US" sz="2800" dirty="0" err="1" smtClean="0"/>
              <a:t>ayuda</a:t>
            </a:r>
            <a:r>
              <a:rPr lang="en-GB" altLang="en-US" sz="2800" dirty="0" smtClean="0"/>
              <a:t> </a:t>
            </a:r>
            <a:r>
              <a:rPr lang="en-GB" altLang="en-US" sz="2800" dirty="0" err="1" smtClean="0"/>
              <a:t>si</a:t>
            </a:r>
            <a:r>
              <a:rPr lang="en-GB" altLang="en-US" sz="2800" dirty="0" smtClean="0"/>
              <a:t> </a:t>
            </a:r>
            <a:r>
              <a:rPr lang="en-GB" altLang="en-US" sz="2800" dirty="0" err="1" smtClean="0"/>
              <a:t>es</a:t>
            </a:r>
            <a:r>
              <a:rPr lang="en-GB" altLang="en-US" sz="2800" dirty="0" smtClean="0"/>
              <a:t> </a:t>
            </a:r>
            <a:r>
              <a:rPr lang="en-GB" altLang="en-US" sz="2800" dirty="0" err="1" smtClean="0"/>
              <a:t>necesario</a:t>
            </a:r>
            <a:r>
              <a:rPr lang="en-GB" altLang="en-US" sz="2800" dirty="0" smtClean="0"/>
              <a:t>.</a:t>
            </a:r>
          </a:p>
        </p:txBody>
      </p:sp>
      <p:pic>
        <p:nvPicPr>
          <p:cNvPr id="37893" name="Imagen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1052736"/>
            <a:ext cx="4614990" cy="3528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636619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5576" y="188640"/>
            <a:ext cx="7780337" cy="1143000"/>
          </a:xfrm>
        </p:spPr>
        <p:txBody>
          <a:bodyPr>
            <a:normAutofit/>
          </a:bodyPr>
          <a:lstStyle/>
          <a:p>
            <a:pPr algn="ctr"/>
            <a:r>
              <a:rPr lang="es-BO" sz="4000" b="1" dirty="0" smtClean="0"/>
              <a:t>Tipos de Leche Humana</a:t>
            </a:r>
            <a:endParaRPr lang="es-BO" sz="4000" b="1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31640" y="3717032"/>
            <a:ext cx="6538863" cy="2880320"/>
          </a:xfrm>
          <a:prstGeom prst="rect">
            <a:avLst/>
          </a:prstGeom>
        </p:spPr>
      </p:pic>
      <p:graphicFrame>
        <p:nvGraphicFramePr>
          <p:cNvPr id="7" name="Tabla 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730956616"/>
              </p:ext>
            </p:extLst>
          </p:nvPr>
        </p:nvGraphicFramePr>
        <p:xfrm>
          <a:off x="395536" y="1484784"/>
          <a:ext cx="8424936" cy="2072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52528">
                  <a:extLst>
                    <a:ext uri="{9D8B030D-6E8A-4147-A177-3AD203B41FA5}">
                      <a16:colId xmlns="" xmlns:a16="http://schemas.microsoft.com/office/drawing/2014/main" val="451375916"/>
                    </a:ext>
                  </a:extLst>
                </a:gridCol>
                <a:gridCol w="1728192">
                  <a:extLst>
                    <a:ext uri="{9D8B030D-6E8A-4147-A177-3AD203B41FA5}">
                      <a16:colId xmlns="" xmlns:a16="http://schemas.microsoft.com/office/drawing/2014/main" val="1233878618"/>
                    </a:ext>
                  </a:extLst>
                </a:gridCol>
                <a:gridCol w="1944216">
                  <a:extLst>
                    <a:ext uri="{9D8B030D-6E8A-4147-A177-3AD203B41FA5}">
                      <a16:colId xmlns="" xmlns:a16="http://schemas.microsoft.com/office/drawing/2014/main" val="3401933574"/>
                    </a:ext>
                  </a:extLst>
                </a:gridCol>
              </a:tblGrid>
              <a:tr h="144016">
                <a:tc>
                  <a:txBody>
                    <a:bodyPr/>
                    <a:lstStyle/>
                    <a:p>
                      <a:r>
                        <a:rPr lang="es-BO" sz="2800" dirty="0" smtClean="0"/>
                        <a:t>Tipo de Leche</a:t>
                      </a:r>
                      <a:endParaRPr lang="es-BO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BO" sz="2800" dirty="0" smtClean="0"/>
                        <a:t>Periodo</a:t>
                      </a:r>
                      <a:endParaRPr lang="es-BO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BO" sz="2800" dirty="0" smtClean="0"/>
                        <a:t>Volumen</a:t>
                      </a:r>
                      <a:endParaRPr lang="es-BO" sz="28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937951434"/>
                  </a:ext>
                </a:extLst>
              </a:tr>
              <a:tr h="118864">
                <a:tc>
                  <a:txBody>
                    <a:bodyPr/>
                    <a:lstStyle/>
                    <a:p>
                      <a:r>
                        <a:rPr lang="es-BO" sz="2800" dirty="0" smtClean="0"/>
                        <a:t>Calostro</a:t>
                      </a:r>
                      <a:endParaRPr lang="es-BO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BO" sz="2800" dirty="0" smtClean="0"/>
                        <a:t>1 – 5 días</a:t>
                      </a:r>
                      <a:endParaRPr lang="es-BO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BO" sz="2800" dirty="0" smtClean="0"/>
                        <a:t>180 ml/</a:t>
                      </a:r>
                      <a:r>
                        <a:rPr lang="es-BO" sz="2800" dirty="0" err="1" smtClean="0"/>
                        <a:t>dia</a:t>
                      </a:r>
                      <a:endParaRPr lang="es-BO" sz="28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891164985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s-BO" sz="2800" dirty="0" smtClean="0"/>
                        <a:t>Leche de Transición</a:t>
                      </a:r>
                      <a:endParaRPr lang="es-BO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BO" sz="2800" dirty="0" smtClean="0"/>
                        <a:t>5 – 10 días</a:t>
                      </a:r>
                      <a:endParaRPr lang="es-BO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BO" sz="2800" dirty="0" smtClean="0"/>
                        <a:t>540</a:t>
                      </a:r>
                      <a:r>
                        <a:rPr lang="es-BO" sz="2800" baseline="0" dirty="0" smtClean="0"/>
                        <a:t> ml/</a:t>
                      </a:r>
                      <a:r>
                        <a:rPr lang="es-BO" sz="2800" baseline="0" dirty="0" err="1" smtClean="0"/>
                        <a:t>dia</a:t>
                      </a:r>
                      <a:endParaRPr lang="es-BO" sz="28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195364620"/>
                  </a:ext>
                </a:extLst>
              </a:tr>
              <a:tr h="140568">
                <a:tc>
                  <a:txBody>
                    <a:bodyPr/>
                    <a:lstStyle/>
                    <a:p>
                      <a:r>
                        <a:rPr lang="es-BO" sz="2800" dirty="0" smtClean="0"/>
                        <a:t>Leche Madura</a:t>
                      </a:r>
                      <a:endParaRPr lang="es-BO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BO" sz="2800" dirty="0" smtClean="0"/>
                        <a:t>+ 10 días</a:t>
                      </a:r>
                      <a:endParaRPr lang="es-BO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BO" sz="2800" dirty="0" smtClean="0"/>
                        <a:t>1100</a:t>
                      </a:r>
                      <a:r>
                        <a:rPr lang="es-BO" sz="2800" baseline="0" dirty="0" smtClean="0"/>
                        <a:t> ml/</a:t>
                      </a:r>
                      <a:r>
                        <a:rPr lang="es-BO" sz="2800" baseline="0" dirty="0" err="1" smtClean="0"/>
                        <a:t>dia</a:t>
                      </a:r>
                      <a:endParaRPr lang="es-BO" sz="28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8044656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595086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>
          <a:xfrm>
            <a:off x="708024" y="0"/>
            <a:ext cx="7648575" cy="1143000"/>
          </a:xfrm>
        </p:spPr>
        <p:txBody>
          <a:bodyPr/>
          <a:lstStyle/>
          <a:p>
            <a:pPr algn="ctr" eaLnBrk="1" hangingPunct="1"/>
            <a:r>
              <a:rPr lang="en-GB" altLang="en-US" sz="2800" b="1" dirty="0" err="1" smtClean="0">
                <a:latin typeface="+mn-lt"/>
              </a:rPr>
              <a:t>Composición</a:t>
            </a:r>
            <a:r>
              <a:rPr lang="en-GB" altLang="en-US" sz="2800" b="1" dirty="0" smtClean="0">
                <a:latin typeface="+mn-lt"/>
              </a:rPr>
              <a:t> </a:t>
            </a:r>
            <a:r>
              <a:rPr lang="en-GB" altLang="en-US" sz="2800" b="1" dirty="0" err="1" smtClean="0">
                <a:latin typeface="+mn-lt"/>
              </a:rPr>
              <a:t>proteica</a:t>
            </a:r>
            <a:r>
              <a:rPr lang="en-GB" altLang="en-US" sz="2800" b="1" dirty="0" smtClean="0">
                <a:latin typeface="+mn-lt"/>
              </a:rPr>
              <a:t> del </a:t>
            </a:r>
            <a:r>
              <a:rPr lang="en-GB" altLang="en-US" sz="2800" b="1" dirty="0" err="1" smtClean="0">
                <a:latin typeface="+mn-lt"/>
              </a:rPr>
              <a:t>calostro</a:t>
            </a:r>
            <a:r>
              <a:rPr lang="en-GB" altLang="en-US" sz="2800" b="1" dirty="0" smtClean="0">
                <a:latin typeface="+mn-lt"/>
              </a:rPr>
              <a:t> </a:t>
            </a:r>
            <a:r>
              <a:rPr lang="en-GB" altLang="en-US" sz="2800" b="1" dirty="0" err="1" smtClean="0">
                <a:latin typeface="+mn-lt"/>
              </a:rPr>
              <a:t>humano</a:t>
            </a:r>
            <a:r>
              <a:rPr lang="en-GB" altLang="en-US" sz="2800" b="1" dirty="0" smtClean="0">
                <a:latin typeface="+mn-lt"/>
              </a:rPr>
              <a:t> </a:t>
            </a:r>
            <a:r>
              <a:rPr lang="en-US" altLang="en-US" sz="2800" b="1" dirty="0" smtClean="0">
                <a:latin typeface="+mn-lt"/>
              </a:rPr>
              <a:t/>
            </a:r>
            <a:br>
              <a:rPr lang="en-US" altLang="en-US" sz="2800" b="1" dirty="0" smtClean="0">
                <a:latin typeface="+mn-lt"/>
              </a:rPr>
            </a:br>
            <a:r>
              <a:rPr lang="en-US" altLang="en-US" sz="2800" b="1" dirty="0" smtClean="0">
                <a:latin typeface="+mn-lt"/>
              </a:rPr>
              <a:t>y </a:t>
            </a:r>
            <a:r>
              <a:rPr lang="en-US" altLang="en-US" sz="2800" b="1" dirty="0" err="1" smtClean="0">
                <a:latin typeface="+mn-lt"/>
              </a:rPr>
              <a:t>leche</a:t>
            </a:r>
            <a:r>
              <a:rPr lang="en-US" altLang="en-US" sz="2800" b="1" dirty="0" smtClean="0">
                <a:latin typeface="+mn-lt"/>
              </a:rPr>
              <a:t> </a:t>
            </a:r>
            <a:r>
              <a:rPr lang="en-US" altLang="en-US" sz="2800" b="1" dirty="0" err="1" smtClean="0">
                <a:latin typeface="+mn-lt"/>
              </a:rPr>
              <a:t>madura</a:t>
            </a:r>
            <a:r>
              <a:rPr lang="en-US" altLang="en-US" sz="2800" b="1" dirty="0" smtClean="0">
                <a:latin typeface="+mn-lt"/>
              </a:rPr>
              <a:t> </a:t>
            </a:r>
            <a:r>
              <a:rPr lang="en-GB" altLang="en-US" sz="2800" b="1" dirty="0" smtClean="0">
                <a:latin typeface="+mn-lt"/>
              </a:rPr>
              <a:t>(</a:t>
            </a:r>
            <a:r>
              <a:rPr lang="en-GB" altLang="en-US" sz="2800" b="1" dirty="0" err="1" smtClean="0">
                <a:latin typeface="+mn-lt"/>
              </a:rPr>
              <a:t>por</a:t>
            </a:r>
            <a:r>
              <a:rPr lang="en-GB" altLang="en-US" sz="2800" b="1" dirty="0" smtClean="0">
                <a:latin typeface="+mn-lt"/>
              </a:rPr>
              <a:t> </a:t>
            </a:r>
            <a:r>
              <a:rPr lang="en-GB" altLang="en-US" sz="2800" b="1" dirty="0" err="1" smtClean="0">
                <a:latin typeface="+mn-lt"/>
              </a:rPr>
              <a:t>litro</a:t>
            </a:r>
            <a:r>
              <a:rPr lang="en-GB" altLang="en-US" sz="2800" b="1" dirty="0" smtClean="0">
                <a:latin typeface="+mn-lt"/>
              </a:rPr>
              <a:t>)</a:t>
            </a:r>
          </a:p>
        </p:txBody>
      </p:sp>
      <p:graphicFrame>
        <p:nvGraphicFramePr>
          <p:cNvPr id="50179" name="Object 1024"/>
          <p:cNvGraphicFramePr>
            <a:graphicFrameLocks noGrp="1" noChangeAspect="1"/>
          </p:cNvGraphicFramePr>
          <p:nvPr>
            <p:ph type="tbl" idx="1"/>
          </p:nvPr>
        </p:nvGraphicFramePr>
        <p:xfrm>
          <a:off x="1146175" y="1484313"/>
          <a:ext cx="6772275" cy="3879850"/>
        </p:xfrm>
        <a:graphic>
          <a:graphicData uri="http://schemas.openxmlformats.org/presentationml/2006/ole">
            <p:oleObj spid="_x0000_s108552" name="Document" r:id="rId4" imgW="9039857" imgH="5177783" progId="Word.Document.8">
              <p:embed/>
            </p:oleObj>
          </a:graphicData>
        </a:graphic>
      </p:graphicFrame>
      <p:sp>
        <p:nvSpPr>
          <p:cNvPr id="50180" name="Text Box 4"/>
          <p:cNvSpPr txBox="1">
            <a:spLocks noChangeArrowheads="1"/>
          </p:cNvSpPr>
          <p:nvPr/>
        </p:nvSpPr>
        <p:spPr bwMode="auto">
          <a:xfrm>
            <a:off x="677863" y="5635953"/>
            <a:ext cx="81280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3200"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en-GB" altLang="en-US" sz="1400" dirty="0">
                <a:solidFill>
                  <a:schemeClr val="tx1"/>
                </a:solidFill>
                <a:latin typeface="Arial" panose="020B0604020202020204" pitchFamily="34" charset="0"/>
              </a:rPr>
              <a:t>From: Worthington-Roberts B</a:t>
            </a:r>
            <a:r>
              <a:rPr lang="en-US" altLang="en-US" sz="1400" dirty="0">
                <a:solidFill>
                  <a:schemeClr val="tx1"/>
                </a:solidFill>
                <a:latin typeface="Arial" panose="020B0604020202020204" pitchFamily="34" charset="0"/>
              </a:rPr>
              <a:t>, </a:t>
            </a:r>
            <a:r>
              <a:rPr lang="en-GB" altLang="en-US" sz="1400" dirty="0">
                <a:solidFill>
                  <a:schemeClr val="tx1"/>
                </a:solidFill>
                <a:latin typeface="Arial" panose="020B0604020202020204" pitchFamily="34" charset="0"/>
              </a:rPr>
              <a:t>Williams SR</a:t>
            </a:r>
            <a:r>
              <a:rPr lang="en-US" altLang="en-US" sz="1400" dirty="0">
                <a:solidFill>
                  <a:schemeClr val="tx1"/>
                </a:solidFill>
                <a:latin typeface="Arial" panose="020B0604020202020204" pitchFamily="34" charset="0"/>
              </a:rPr>
              <a:t>.</a:t>
            </a:r>
            <a:r>
              <a:rPr lang="en-GB" altLang="en-US" sz="14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GB" altLang="en-US" sz="1400" i="1" dirty="0">
                <a:solidFill>
                  <a:schemeClr val="tx1"/>
                </a:solidFill>
                <a:latin typeface="Arial" panose="020B0604020202020204" pitchFamily="34" charset="0"/>
              </a:rPr>
              <a:t>Nutrition in Pregnancy and Lactation, 5th ed.</a:t>
            </a:r>
            <a:r>
              <a:rPr lang="en-GB" altLang="en-US" sz="1400" dirty="0">
                <a:solidFill>
                  <a:schemeClr val="tx1"/>
                </a:solidFill>
                <a:latin typeface="Arial" panose="020B0604020202020204" pitchFamily="34" charset="0"/>
              </a:rPr>
              <a:t> St. Louis, MO</a:t>
            </a:r>
            <a:r>
              <a:rPr lang="en-US" altLang="en-US" sz="1400" dirty="0">
                <a:solidFill>
                  <a:schemeClr val="tx1"/>
                </a:solidFill>
                <a:latin typeface="Arial" panose="020B0604020202020204" pitchFamily="34" charset="0"/>
              </a:rPr>
              <a:t>,</a:t>
            </a:r>
            <a:r>
              <a:rPr lang="en-GB" altLang="en-US" sz="1400" dirty="0">
                <a:solidFill>
                  <a:schemeClr val="tx1"/>
                </a:solidFill>
                <a:latin typeface="Arial" panose="020B0604020202020204" pitchFamily="34" charset="0"/>
              </a:rPr>
              <a:t> Times Mirror/Mosby College Publishing</a:t>
            </a:r>
            <a:r>
              <a:rPr lang="en-US" altLang="en-US" sz="1400" dirty="0">
                <a:solidFill>
                  <a:schemeClr val="tx1"/>
                </a:solidFill>
                <a:latin typeface="Arial" panose="020B0604020202020204" pitchFamily="34" charset="0"/>
              </a:rPr>
              <a:t>, p. 350, 1993.</a:t>
            </a:r>
            <a:endParaRPr lang="en-GB" altLang="en-US" sz="14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2" name="Rectángulo redondeado 1"/>
          <p:cNvSpPr/>
          <p:nvPr/>
        </p:nvSpPr>
        <p:spPr>
          <a:xfrm>
            <a:off x="1115616" y="4437112"/>
            <a:ext cx="6552728" cy="43204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</p:spTree>
    <p:extLst>
      <p:ext uri="{BB962C8B-B14F-4D97-AF65-F5344CB8AC3E}">
        <p14:creationId xmlns="" xmlns:p14="http://schemas.microsoft.com/office/powerpoint/2010/main" val="436313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s-BO" sz="3200" b="1" dirty="0" smtClean="0"/>
              <a:t>Diferencias entre Leche Humana y de Vaca</a:t>
            </a:r>
            <a:endParaRPr lang="es-BO" sz="3200" b="1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75656" y="1772816"/>
            <a:ext cx="6552728" cy="480292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846234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3568" y="260648"/>
            <a:ext cx="7886700" cy="711957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es-MX" sz="2800" b="1" dirty="0" smtClean="0">
                <a:latin typeface="+mn-lt"/>
              </a:rPr>
              <a:t>Beneficios del contacto </a:t>
            </a:r>
            <a:r>
              <a:rPr lang="es-MX" sz="2800" b="1" dirty="0">
                <a:latin typeface="+mn-lt"/>
              </a:rPr>
              <a:t>piel a </a:t>
            </a:r>
            <a:r>
              <a:rPr lang="es-MX" sz="2800" b="1" dirty="0" smtClean="0">
                <a:latin typeface="+mn-lt"/>
              </a:rPr>
              <a:t>piel y lactancia materna inmediata</a:t>
            </a:r>
            <a:endParaRPr lang="es-BO" sz="2800" b="1" dirty="0">
              <a:latin typeface="+mn-lt"/>
            </a:endParaRPr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/>
          </p:nvPr>
        </p:nvGraphicFramePr>
        <p:xfrm>
          <a:off x="323528" y="1268760"/>
          <a:ext cx="8568952" cy="52138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4223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14223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14223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142238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378066">
                <a:tc gridSpan="2">
                  <a:txBody>
                    <a:bodyPr/>
                    <a:lstStyle/>
                    <a:p>
                      <a:pPr algn="ctr"/>
                      <a:r>
                        <a:rPr lang="es-MX" sz="1600" dirty="0" smtClean="0"/>
                        <a:t>Beneficios inmediatos</a:t>
                      </a:r>
                      <a:endParaRPr lang="es-BO" sz="1600" b="1" dirty="0">
                        <a:solidFill>
                          <a:schemeClr val="tx1"/>
                        </a:solidFill>
                      </a:endParaRPr>
                    </a:p>
                  </a:txBody>
                  <a:tcPr marL="72614" marR="72614" marT="34290" marB="34290"/>
                </a:tc>
                <a:tc hMerge="1">
                  <a:txBody>
                    <a:bodyPr/>
                    <a:lstStyle/>
                    <a:p>
                      <a:endParaRPr lang="es-BO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s-MX" sz="1600" dirty="0" smtClean="0"/>
                        <a:t>Beneficios a largo plazo</a:t>
                      </a:r>
                      <a:endParaRPr lang="es-BO" sz="1600" b="1" dirty="0">
                        <a:solidFill>
                          <a:schemeClr val="tx1"/>
                        </a:solidFill>
                      </a:endParaRPr>
                    </a:p>
                  </a:txBody>
                  <a:tcPr marL="72614" marR="72614" marT="34290" marB="34290"/>
                </a:tc>
                <a:tc hMerge="1">
                  <a:txBody>
                    <a:bodyPr/>
                    <a:lstStyle/>
                    <a:p>
                      <a:endParaRPr lang="es-BO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8066">
                <a:tc>
                  <a:txBody>
                    <a:bodyPr/>
                    <a:lstStyle/>
                    <a:p>
                      <a:pPr algn="ctr"/>
                      <a:r>
                        <a:rPr lang="es-MX" sz="1600" dirty="0" smtClean="0"/>
                        <a:t>RN</a:t>
                      </a:r>
                      <a:endParaRPr lang="es-BO" sz="1600" b="1" dirty="0">
                        <a:solidFill>
                          <a:schemeClr val="tx1"/>
                        </a:solidFill>
                      </a:endParaRPr>
                    </a:p>
                  </a:txBody>
                  <a:tcPr marL="72614" marR="72614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600" dirty="0" smtClean="0"/>
                        <a:t>Madre</a:t>
                      </a:r>
                      <a:endParaRPr lang="es-BO" sz="1600" b="1" dirty="0">
                        <a:solidFill>
                          <a:schemeClr val="tx1"/>
                        </a:solidFill>
                      </a:endParaRPr>
                    </a:p>
                  </a:txBody>
                  <a:tcPr marL="72614" marR="72614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600" dirty="0" smtClean="0"/>
                        <a:t>RN</a:t>
                      </a:r>
                      <a:endParaRPr lang="es-BO" sz="1600" b="1" dirty="0">
                        <a:solidFill>
                          <a:schemeClr val="tx1"/>
                        </a:solidFill>
                      </a:endParaRPr>
                    </a:p>
                  </a:txBody>
                  <a:tcPr marL="72614" marR="72614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600" dirty="0" smtClean="0"/>
                        <a:t>Madre</a:t>
                      </a:r>
                      <a:endParaRPr lang="es-BO" sz="1600" b="1" dirty="0">
                        <a:solidFill>
                          <a:schemeClr val="tx1"/>
                        </a:solidFill>
                      </a:endParaRPr>
                    </a:p>
                  </a:txBody>
                  <a:tcPr marL="72614" marR="72614" marT="34290" marB="34290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889873">
                <a:tc>
                  <a:txBody>
                    <a:bodyPr/>
                    <a:lstStyle/>
                    <a:p>
                      <a:r>
                        <a:rPr lang="es-MX" sz="1600" dirty="0" smtClean="0"/>
                        <a:t>Mejora efectividad de la primera mamada</a:t>
                      </a:r>
                    </a:p>
                    <a:p>
                      <a:endParaRPr lang="es-MX" sz="1600" dirty="0" smtClean="0"/>
                    </a:p>
                    <a:p>
                      <a:r>
                        <a:rPr lang="es-MX" sz="1600" dirty="0" smtClean="0"/>
                        <a:t>Regula</a:t>
                      </a:r>
                      <a:r>
                        <a:rPr lang="es-MX" sz="1600" baseline="0" dirty="0" smtClean="0"/>
                        <a:t> y mantiene la temperatura del RN</a:t>
                      </a:r>
                    </a:p>
                    <a:p>
                      <a:endParaRPr lang="es-MX" sz="1600" baseline="0" dirty="0" smtClean="0"/>
                    </a:p>
                    <a:p>
                      <a:r>
                        <a:rPr lang="es-MX" sz="1600" baseline="0" dirty="0" smtClean="0"/>
                        <a:t>Mejora la estabilidad CR</a:t>
                      </a:r>
                    </a:p>
                    <a:p>
                      <a:r>
                        <a:rPr lang="es-MX" sz="1600" dirty="0" smtClean="0"/>
                        <a:t>Previene</a:t>
                      </a:r>
                      <a:r>
                        <a:rPr lang="es-MX" sz="1600" baseline="0" dirty="0" smtClean="0"/>
                        <a:t> la morbilidad y mortalidad neonatal</a:t>
                      </a:r>
                    </a:p>
                    <a:p>
                      <a:endParaRPr lang="es-MX" sz="1600" baseline="0" dirty="0" smtClean="0"/>
                    </a:p>
                    <a:p>
                      <a:r>
                        <a:rPr lang="es-MX" sz="1600" baseline="0" dirty="0" smtClean="0"/>
                        <a:t>La LM inmediata se asocia a mayor duración de la lactancia</a:t>
                      </a:r>
                    </a:p>
                    <a:p>
                      <a:endParaRPr lang="es-MX" sz="1600" baseline="0" dirty="0" smtClean="0"/>
                    </a:p>
                    <a:p>
                      <a:r>
                        <a:rPr lang="es-MX" sz="1600" baseline="0" dirty="0" smtClean="0"/>
                        <a:t>La LM inmediata se asocia a lactancia exclusiva a los 4 – 6 meses.</a:t>
                      </a:r>
                      <a:endParaRPr lang="es-BO" sz="1600" dirty="0"/>
                    </a:p>
                  </a:txBody>
                  <a:tcPr marL="72614" marR="72614" marT="34290" marB="34290"/>
                </a:tc>
                <a:tc>
                  <a:txBody>
                    <a:bodyPr/>
                    <a:lstStyle/>
                    <a:p>
                      <a:r>
                        <a:rPr lang="es-MX" sz="1600" dirty="0" smtClean="0"/>
                        <a:t>Mejora los comportamiento</a:t>
                      </a:r>
                      <a:r>
                        <a:rPr lang="es-MX" sz="1600" baseline="0" dirty="0" smtClean="0"/>
                        <a:t> s de afecto</a:t>
                      </a:r>
                    </a:p>
                    <a:p>
                      <a:endParaRPr lang="es-MX" sz="1600" baseline="0" dirty="0" smtClean="0"/>
                    </a:p>
                    <a:p>
                      <a:r>
                        <a:rPr lang="es-MX" sz="1600" baseline="0" dirty="0" smtClean="0"/>
                        <a:t>Disminuye el dolor por ingurgitación mamaria</a:t>
                      </a:r>
                    </a:p>
                    <a:p>
                      <a:endParaRPr lang="es-MX" sz="1600" baseline="0" dirty="0" smtClean="0"/>
                    </a:p>
                    <a:p>
                      <a:r>
                        <a:rPr lang="es-MX" sz="1600" dirty="0" smtClean="0"/>
                        <a:t>Estimula la liberación de oxitocina</a:t>
                      </a:r>
                    </a:p>
                    <a:p>
                      <a:endParaRPr lang="es-MX" sz="1600" dirty="0" smtClean="0"/>
                    </a:p>
                    <a:p>
                      <a:r>
                        <a:rPr lang="es-MX" sz="1600" dirty="0" smtClean="0"/>
                        <a:t>Posible efecto protector</a:t>
                      </a:r>
                      <a:r>
                        <a:rPr lang="es-MX" sz="1600" baseline="0" dirty="0" smtClean="0"/>
                        <a:t> de depresión post parto</a:t>
                      </a:r>
                      <a:endParaRPr lang="es-BO" sz="1600" dirty="0" smtClean="0"/>
                    </a:p>
                    <a:p>
                      <a:endParaRPr lang="es-BO" sz="1600" dirty="0"/>
                    </a:p>
                  </a:txBody>
                  <a:tcPr marL="72614" marR="72614" marT="34290" marB="34290"/>
                </a:tc>
                <a:tc>
                  <a:txBody>
                    <a:bodyPr/>
                    <a:lstStyle/>
                    <a:p>
                      <a:r>
                        <a:rPr lang="es-MX" sz="1600" dirty="0" smtClean="0"/>
                        <a:t>Existe asociación con una mayor duración de la lactancia.</a:t>
                      </a:r>
                    </a:p>
                    <a:p>
                      <a:endParaRPr lang="es-MX" sz="1600" dirty="0" smtClean="0"/>
                    </a:p>
                    <a:p>
                      <a:r>
                        <a:rPr lang="es-MX" sz="1600" dirty="0" smtClean="0"/>
                        <a:t>Disminuye</a:t>
                      </a:r>
                    </a:p>
                    <a:p>
                      <a:r>
                        <a:rPr lang="es-MX" sz="1600" dirty="0" smtClean="0"/>
                        <a:t>OMA</a:t>
                      </a:r>
                    </a:p>
                    <a:p>
                      <a:r>
                        <a:rPr lang="es-MX" sz="1600" dirty="0" err="1" smtClean="0"/>
                        <a:t>EDAs</a:t>
                      </a:r>
                      <a:endParaRPr lang="es-MX" sz="1600" dirty="0" smtClean="0"/>
                    </a:p>
                    <a:p>
                      <a:r>
                        <a:rPr lang="es-MX" sz="1600" dirty="0" err="1" smtClean="0"/>
                        <a:t>IRAs</a:t>
                      </a:r>
                      <a:endParaRPr lang="es-MX" sz="1600" dirty="0" smtClean="0"/>
                    </a:p>
                    <a:p>
                      <a:r>
                        <a:rPr lang="es-MX" sz="1600" dirty="0" smtClean="0"/>
                        <a:t>Dermatitis</a:t>
                      </a:r>
                      <a:r>
                        <a:rPr lang="es-MX" sz="1600" baseline="0" dirty="0" smtClean="0"/>
                        <a:t> atópica</a:t>
                      </a:r>
                    </a:p>
                    <a:p>
                      <a:r>
                        <a:rPr lang="es-MX" sz="1600" baseline="0" dirty="0" smtClean="0"/>
                        <a:t>Obesidad</a:t>
                      </a:r>
                    </a:p>
                    <a:p>
                      <a:r>
                        <a:rPr lang="es-MX" sz="1600" baseline="0" dirty="0" smtClean="0"/>
                        <a:t>LLA</a:t>
                      </a:r>
                    </a:p>
                    <a:p>
                      <a:r>
                        <a:rPr lang="es-MX" sz="1600" baseline="0" dirty="0" smtClean="0"/>
                        <a:t>Muerte súbita</a:t>
                      </a:r>
                    </a:p>
                    <a:p>
                      <a:r>
                        <a:rPr lang="es-MX" sz="1600" baseline="0" dirty="0" smtClean="0"/>
                        <a:t>ECN</a:t>
                      </a:r>
                    </a:p>
                    <a:p>
                      <a:endParaRPr lang="es-MX" sz="1600" baseline="0" dirty="0" smtClean="0"/>
                    </a:p>
                    <a:p>
                      <a:r>
                        <a:rPr lang="es-MX" sz="1600" baseline="0" dirty="0" smtClean="0"/>
                        <a:t>Mejora el desarrollo psicomotor</a:t>
                      </a:r>
                      <a:endParaRPr lang="es-BO" sz="1600" dirty="0" smtClean="0"/>
                    </a:p>
                    <a:p>
                      <a:endParaRPr lang="es-BO" sz="1600" dirty="0"/>
                    </a:p>
                  </a:txBody>
                  <a:tcPr marL="72614" marR="72614" marT="34290" marB="34290"/>
                </a:tc>
                <a:tc>
                  <a:txBody>
                    <a:bodyPr/>
                    <a:lstStyle/>
                    <a:p>
                      <a:r>
                        <a:rPr lang="es-MX" sz="1600" dirty="0" smtClean="0"/>
                        <a:t>Mejora comportamientos de afecto.</a:t>
                      </a:r>
                    </a:p>
                    <a:p>
                      <a:endParaRPr lang="es-MX" sz="1600" dirty="0" smtClean="0"/>
                    </a:p>
                    <a:p>
                      <a:r>
                        <a:rPr lang="es-MX" sz="1600" dirty="0" smtClean="0"/>
                        <a:t>Produce amenorrea y mejora el EIG</a:t>
                      </a:r>
                    </a:p>
                    <a:p>
                      <a:endParaRPr lang="es-MX" sz="1600" dirty="0" smtClean="0"/>
                    </a:p>
                    <a:p>
                      <a:r>
                        <a:rPr lang="es-MX" sz="1600" dirty="0" smtClean="0"/>
                        <a:t>Disminuye riesgo de:</a:t>
                      </a:r>
                    </a:p>
                    <a:p>
                      <a:r>
                        <a:rPr lang="es-MX" sz="1600" dirty="0" smtClean="0"/>
                        <a:t>Diabetes tipo 2</a:t>
                      </a:r>
                    </a:p>
                    <a:p>
                      <a:r>
                        <a:rPr lang="es-MX" sz="1600" dirty="0" smtClean="0"/>
                        <a:t>CA ovario</a:t>
                      </a:r>
                    </a:p>
                    <a:p>
                      <a:r>
                        <a:rPr lang="es-MX" sz="1600" dirty="0" smtClean="0"/>
                        <a:t>Ca mama</a:t>
                      </a:r>
                    </a:p>
                    <a:p>
                      <a:endParaRPr lang="es-MX" sz="1600" dirty="0" smtClean="0"/>
                    </a:p>
                    <a:p>
                      <a:r>
                        <a:rPr lang="es-MX" sz="1600" dirty="0" smtClean="0"/>
                        <a:t>Pérdida</a:t>
                      </a:r>
                      <a:r>
                        <a:rPr lang="es-MX" sz="1600" baseline="0" dirty="0" smtClean="0"/>
                        <a:t> de peso más rápida</a:t>
                      </a:r>
                      <a:endParaRPr lang="es-BO" sz="1600" dirty="0" smtClean="0"/>
                    </a:p>
                    <a:p>
                      <a:endParaRPr lang="es-BO" sz="1600" dirty="0"/>
                    </a:p>
                  </a:txBody>
                  <a:tcPr marL="72614" marR="72614" marT="34290" marB="34290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607678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4446" t="24161" r="15832" b="24903"/>
          <a:stretch/>
        </p:blipFill>
        <p:spPr>
          <a:xfrm>
            <a:off x="7847515" y="161111"/>
            <a:ext cx="1125332" cy="775063"/>
          </a:xfrm>
          <a:prstGeom prst="rect">
            <a:avLst/>
          </a:prstGeom>
        </p:spPr>
      </p:pic>
      <p:pic>
        <p:nvPicPr>
          <p:cNvPr id="14438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2950" y="495300"/>
            <a:ext cx="7658100" cy="586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2441046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4446" t="24161" r="15832" b="24903"/>
          <a:stretch/>
        </p:blipFill>
        <p:spPr>
          <a:xfrm>
            <a:off x="7847515" y="161111"/>
            <a:ext cx="1125332" cy="775063"/>
          </a:xfrm>
          <a:prstGeom prst="rect">
            <a:avLst/>
          </a:prstGeom>
        </p:spPr>
      </p:pic>
      <p:pic>
        <p:nvPicPr>
          <p:cNvPr id="14541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7225" y="1381125"/>
            <a:ext cx="7829550" cy="409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2441046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4446" t="24161" r="15832" b="24903"/>
          <a:stretch/>
        </p:blipFill>
        <p:spPr>
          <a:xfrm>
            <a:off x="7847515" y="161111"/>
            <a:ext cx="1125332" cy="775063"/>
          </a:xfrm>
          <a:prstGeom prst="rect">
            <a:avLst/>
          </a:prstGeom>
        </p:spPr>
      </p:pic>
      <p:pic>
        <p:nvPicPr>
          <p:cNvPr id="14643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00166" y="1071546"/>
            <a:ext cx="6448460" cy="48575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2441046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7504" y="332656"/>
            <a:ext cx="8791575" cy="3714750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15616" y="4725144"/>
            <a:ext cx="1518865" cy="196617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94846912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6250" y="260648"/>
            <a:ext cx="8667750" cy="5229225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71600" y="4653136"/>
            <a:ext cx="1610678" cy="2085032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841232" y="418312"/>
            <a:ext cx="8136904" cy="1224136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</p:spTree>
    <p:extLst>
      <p:ext uri="{BB962C8B-B14F-4D97-AF65-F5344CB8AC3E}">
        <p14:creationId xmlns="" xmlns:p14="http://schemas.microsoft.com/office/powerpoint/2010/main" val="385114456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Diagrama"/>
          <p:cNvGraphicFramePr/>
          <p:nvPr>
            <p:extLst>
              <p:ext uri="{D42A27DB-BD31-4B8C-83A1-F6EECF244321}">
                <p14:modId xmlns="" xmlns:p14="http://schemas.microsoft.com/office/powerpoint/2010/main" val="636520243"/>
              </p:ext>
            </p:extLst>
          </p:nvPr>
        </p:nvGraphicFramePr>
        <p:xfrm>
          <a:off x="251520" y="692696"/>
          <a:ext cx="2736304" cy="33551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4 Flecha derecha"/>
          <p:cNvSpPr/>
          <p:nvPr/>
        </p:nvSpPr>
        <p:spPr>
          <a:xfrm>
            <a:off x="3018235" y="1285875"/>
            <a:ext cx="482195" cy="36314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BO">
              <a:solidFill>
                <a:prstClr val="white"/>
              </a:solidFill>
            </a:endParaRPr>
          </a:p>
        </p:txBody>
      </p:sp>
      <p:sp>
        <p:nvSpPr>
          <p:cNvPr id="6" name="Forma libre 5"/>
          <p:cNvSpPr/>
          <p:nvPr/>
        </p:nvSpPr>
        <p:spPr>
          <a:xfrm>
            <a:off x="3491880" y="1480086"/>
            <a:ext cx="5155124" cy="876423"/>
          </a:xfrm>
          <a:custGeom>
            <a:avLst/>
            <a:gdLst>
              <a:gd name="connsiteX0" fmla="*/ 0 w 5155124"/>
              <a:gd name="connsiteY0" fmla="*/ 87642 h 876423"/>
              <a:gd name="connsiteX1" fmla="*/ 87642 w 5155124"/>
              <a:gd name="connsiteY1" fmla="*/ 0 h 876423"/>
              <a:gd name="connsiteX2" fmla="*/ 5067482 w 5155124"/>
              <a:gd name="connsiteY2" fmla="*/ 0 h 876423"/>
              <a:gd name="connsiteX3" fmla="*/ 5155124 w 5155124"/>
              <a:gd name="connsiteY3" fmla="*/ 87642 h 876423"/>
              <a:gd name="connsiteX4" fmla="*/ 5155124 w 5155124"/>
              <a:gd name="connsiteY4" fmla="*/ 788781 h 876423"/>
              <a:gd name="connsiteX5" fmla="*/ 5067482 w 5155124"/>
              <a:gd name="connsiteY5" fmla="*/ 876423 h 876423"/>
              <a:gd name="connsiteX6" fmla="*/ 87642 w 5155124"/>
              <a:gd name="connsiteY6" fmla="*/ 876423 h 876423"/>
              <a:gd name="connsiteX7" fmla="*/ 0 w 5155124"/>
              <a:gd name="connsiteY7" fmla="*/ 788781 h 876423"/>
              <a:gd name="connsiteX8" fmla="*/ 0 w 5155124"/>
              <a:gd name="connsiteY8" fmla="*/ 87642 h 8764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155124" h="876423">
                <a:moveTo>
                  <a:pt x="0" y="87642"/>
                </a:moveTo>
                <a:cubicBezTo>
                  <a:pt x="0" y="39239"/>
                  <a:pt x="39239" y="0"/>
                  <a:pt x="87642" y="0"/>
                </a:cubicBezTo>
                <a:lnTo>
                  <a:pt x="5067482" y="0"/>
                </a:lnTo>
                <a:cubicBezTo>
                  <a:pt x="5115885" y="0"/>
                  <a:pt x="5155124" y="39239"/>
                  <a:pt x="5155124" y="87642"/>
                </a:cubicBezTo>
                <a:lnTo>
                  <a:pt x="5155124" y="788781"/>
                </a:lnTo>
                <a:cubicBezTo>
                  <a:pt x="5155124" y="837184"/>
                  <a:pt x="5115885" y="876423"/>
                  <a:pt x="5067482" y="876423"/>
                </a:cubicBezTo>
                <a:lnTo>
                  <a:pt x="87642" y="876423"/>
                </a:lnTo>
                <a:cubicBezTo>
                  <a:pt x="39239" y="876423"/>
                  <a:pt x="0" y="837184"/>
                  <a:pt x="0" y="788781"/>
                </a:cubicBezTo>
                <a:lnTo>
                  <a:pt x="0" y="87642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scene3d>
            <a:camera prst="orthographicFront"/>
            <a:lightRig rig="flat" dir="t"/>
          </a:scene3d>
          <a:sp3d prstMaterial="plastic">
            <a:bevelT w="120900" h="88900"/>
            <a:bevelB w="88900" h="3175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2">
              <a:hueOff val="0"/>
              <a:satOff val="0"/>
              <a:lumOff val="0"/>
              <a:alphaOff val="0"/>
            </a:schemeClr>
          </a:fillRef>
          <a:effectRef idx="2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179627" tIns="60960" rIns="60961" bIns="60960" numCol="1" spcCol="1270" anchor="t" anchorCtr="0">
            <a:noAutofit/>
          </a:bodyPr>
          <a:lstStyle/>
          <a:p>
            <a:pPr lvl="0" algn="just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BO" sz="1600" b="1" kern="1200" dirty="0" smtClean="0">
                <a:solidFill>
                  <a:schemeClr val="tx1"/>
                </a:solidFill>
                <a:latin typeface="+mn-lt"/>
              </a:rPr>
              <a:t>Ligado tardío de cordón</a:t>
            </a:r>
            <a:endParaRPr lang="es-BO" sz="1600" b="1" kern="1200" dirty="0">
              <a:solidFill>
                <a:schemeClr val="tx1"/>
              </a:solidFill>
              <a:latin typeface="+mn-lt"/>
            </a:endParaRPr>
          </a:p>
          <a:p>
            <a:pPr marL="171450" lvl="1" indent="-171450" algn="just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es-BO" sz="1600" kern="1200" dirty="0" smtClean="0">
                <a:solidFill>
                  <a:schemeClr val="tx1"/>
                </a:solidFill>
                <a:latin typeface="+mn-lt"/>
              </a:rPr>
              <a:t>Cuando el cordón deje de pulsar entre 2 a 3 minutos después del parto, pinzar el cordón.</a:t>
            </a:r>
            <a:endParaRPr lang="es-BO" sz="1600" kern="12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7" name="Rectángulo redondeado 6"/>
          <p:cNvSpPr/>
          <p:nvPr/>
        </p:nvSpPr>
        <p:spPr>
          <a:xfrm>
            <a:off x="3564481" y="1567728"/>
            <a:ext cx="1031024" cy="701138"/>
          </a:xfrm>
          <a:prstGeom prst="roundRect">
            <a:avLst>
              <a:gd name="adj" fmla="val 10000"/>
            </a:avLst>
          </a:prstGeom>
          <a:blipFill rotWithShape="0">
            <a:blip r:embed="rId7" cstate="print"/>
            <a:stretch>
              <a:fillRect/>
            </a:stretch>
          </a:blipFill>
          <a:scene3d>
            <a:camera prst="orthographicFront"/>
            <a:lightRig rig="flat" dir="t"/>
          </a:scene3d>
          <a:sp3d z="127000" prstMaterial="plastic">
            <a:bevelT w="88900" h="88900"/>
            <a:bevelB w="88900" h="3175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hemeClr val="accent2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9" name="Forma libre 8"/>
          <p:cNvSpPr/>
          <p:nvPr/>
        </p:nvSpPr>
        <p:spPr>
          <a:xfrm>
            <a:off x="3491880" y="2444151"/>
            <a:ext cx="5155124" cy="1026352"/>
          </a:xfrm>
          <a:custGeom>
            <a:avLst/>
            <a:gdLst>
              <a:gd name="connsiteX0" fmla="*/ 0 w 5155124"/>
              <a:gd name="connsiteY0" fmla="*/ 102635 h 1026352"/>
              <a:gd name="connsiteX1" fmla="*/ 102635 w 5155124"/>
              <a:gd name="connsiteY1" fmla="*/ 0 h 1026352"/>
              <a:gd name="connsiteX2" fmla="*/ 5052489 w 5155124"/>
              <a:gd name="connsiteY2" fmla="*/ 0 h 1026352"/>
              <a:gd name="connsiteX3" fmla="*/ 5155124 w 5155124"/>
              <a:gd name="connsiteY3" fmla="*/ 102635 h 1026352"/>
              <a:gd name="connsiteX4" fmla="*/ 5155124 w 5155124"/>
              <a:gd name="connsiteY4" fmla="*/ 923717 h 1026352"/>
              <a:gd name="connsiteX5" fmla="*/ 5052489 w 5155124"/>
              <a:gd name="connsiteY5" fmla="*/ 1026352 h 1026352"/>
              <a:gd name="connsiteX6" fmla="*/ 102635 w 5155124"/>
              <a:gd name="connsiteY6" fmla="*/ 1026352 h 1026352"/>
              <a:gd name="connsiteX7" fmla="*/ 0 w 5155124"/>
              <a:gd name="connsiteY7" fmla="*/ 923717 h 1026352"/>
              <a:gd name="connsiteX8" fmla="*/ 0 w 5155124"/>
              <a:gd name="connsiteY8" fmla="*/ 102635 h 1026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155124" h="1026352">
                <a:moveTo>
                  <a:pt x="0" y="102635"/>
                </a:moveTo>
                <a:cubicBezTo>
                  <a:pt x="0" y="45951"/>
                  <a:pt x="45951" y="0"/>
                  <a:pt x="102635" y="0"/>
                </a:cubicBezTo>
                <a:lnTo>
                  <a:pt x="5052489" y="0"/>
                </a:lnTo>
                <a:cubicBezTo>
                  <a:pt x="5109173" y="0"/>
                  <a:pt x="5155124" y="45951"/>
                  <a:pt x="5155124" y="102635"/>
                </a:cubicBezTo>
                <a:lnTo>
                  <a:pt x="5155124" y="923717"/>
                </a:lnTo>
                <a:cubicBezTo>
                  <a:pt x="5155124" y="980401"/>
                  <a:pt x="5109173" y="1026352"/>
                  <a:pt x="5052489" y="1026352"/>
                </a:cubicBezTo>
                <a:lnTo>
                  <a:pt x="102635" y="1026352"/>
                </a:lnTo>
                <a:cubicBezTo>
                  <a:pt x="45951" y="1026352"/>
                  <a:pt x="0" y="980401"/>
                  <a:pt x="0" y="923717"/>
                </a:cubicBezTo>
                <a:lnTo>
                  <a:pt x="0" y="102635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scene3d>
            <a:camera prst="orthographicFront"/>
            <a:lightRig rig="flat" dir="t"/>
          </a:scene3d>
          <a:sp3d prstMaterial="plastic">
            <a:bevelT w="120900" h="88900"/>
            <a:bevelB w="88900" h="3175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2">
              <a:hueOff val="-727682"/>
              <a:satOff val="-41964"/>
              <a:lumOff val="4314"/>
              <a:alphaOff val="0"/>
            </a:schemeClr>
          </a:fillRef>
          <a:effectRef idx="2">
            <a:schemeClr val="accent2">
              <a:hueOff val="-727682"/>
              <a:satOff val="-41964"/>
              <a:lumOff val="4314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172007" tIns="53340" rIns="53341" bIns="53340" numCol="1" spcCol="1270" anchor="t" anchorCtr="0">
            <a:noAutofit/>
          </a:bodyPr>
          <a:lstStyle/>
          <a:p>
            <a:pPr marL="0" lvl="0" algn="l" defTabSz="622300">
              <a:lnSpc>
                <a:spcPts val="1260"/>
              </a:lnSpc>
              <a:spcBef>
                <a:spcPct val="0"/>
              </a:spcBef>
              <a:spcAft>
                <a:spcPts val="0"/>
              </a:spcAft>
            </a:pPr>
            <a:r>
              <a:rPr lang="es-BO" sz="1400" b="1" dirty="0" smtClean="0">
                <a:solidFill>
                  <a:schemeClr val="tx1"/>
                </a:solidFill>
              </a:rPr>
              <a:t>Contacto Piel a Piel</a:t>
            </a:r>
            <a:endParaRPr lang="es-BO" sz="1400" b="1" kern="1200" dirty="0">
              <a:solidFill>
                <a:schemeClr val="tx1"/>
              </a:solidFill>
            </a:endParaRPr>
          </a:p>
          <a:p>
            <a:pPr marL="0" lvl="1" indent="-114300" algn="just" defTabSz="622300">
              <a:lnSpc>
                <a:spcPts val="1260"/>
              </a:lnSpc>
              <a:spcBef>
                <a:spcPct val="0"/>
              </a:spcBef>
              <a:spcAft>
                <a:spcPts val="0"/>
              </a:spcAft>
              <a:buChar char="••"/>
            </a:pPr>
            <a:r>
              <a:rPr lang="es-BO" sz="1400" kern="1200" dirty="0" smtClean="0">
                <a:solidFill>
                  <a:schemeClr val="tx1"/>
                </a:solidFill>
                <a:latin typeface="+mn-lt"/>
              </a:rPr>
              <a:t>Coloque el niño desnudo en contacto piel a piel sobre el pecho de la madre.  </a:t>
            </a:r>
            <a:endParaRPr lang="es-BO" sz="1400" kern="1200" dirty="0">
              <a:solidFill>
                <a:schemeClr val="tx1"/>
              </a:solidFill>
              <a:latin typeface="+mn-lt"/>
            </a:endParaRPr>
          </a:p>
          <a:p>
            <a:pPr marL="0" lvl="1" indent="-114300" algn="just" defTabSz="622300">
              <a:lnSpc>
                <a:spcPts val="1260"/>
              </a:lnSpc>
              <a:spcBef>
                <a:spcPct val="0"/>
              </a:spcBef>
              <a:spcAft>
                <a:spcPts val="0"/>
              </a:spcAft>
              <a:buChar char="••"/>
            </a:pPr>
            <a:r>
              <a:rPr lang="es-BO" sz="1400" kern="1200" dirty="0" smtClean="0">
                <a:solidFill>
                  <a:schemeClr val="tx1"/>
                </a:solidFill>
                <a:latin typeface="+mn-lt"/>
              </a:rPr>
              <a:t>Cubra al niño con un campo precalentado y coloque una gorra para evitar enfriamiento</a:t>
            </a:r>
            <a:endParaRPr lang="es-BO" sz="1400" kern="1200" dirty="0">
              <a:solidFill>
                <a:schemeClr val="tx1"/>
              </a:solidFill>
              <a:latin typeface="+mn-lt"/>
            </a:endParaRPr>
          </a:p>
          <a:p>
            <a:pPr marL="0" lvl="1" indent="-114300" algn="just" defTabSz="622300">
              <a:lnSpc>
                <a:spcPts val="1260"/>
              </a:lnSpc>
              <a:spcBef>
                <a:spcPct val="0"/>
              </a:spcBef>
              <a:spcAft>
                <a:spcPts val="0"/>
              </a:spcAft>
              <a:buChar char="••"/>
            </a:pPr>
            <a:r>
              <a:rPr lang="es-BO" sz="1400" kern="1200" dirty="0" smtClean="0">
                <a:solidFill>
                  <a:schemeClr val="tx1"/>
                </a:solidFill>
                <a:latin typeface="+mn-lt"/>
              </a:rPr>
              <a:t>Haga que permanezcan así por al menos una hora</a:t>
            </a:r>
            <a:endParaRPr lang="es-BO" sz="1400" kern="12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0" name="Rectángulo redondeado 9"/>
          <p:cNvSpPr/>
          <p:nvPr/>
        </p:nvSpPr>
        <p:spPr>
          <a:xfrm>
            <a:off x="3537179" y="2623438"/>
            <a:ext cx="1031024" cy="701138"/>
          </a:xfrm>
          <a:prstGeom prst="roundRect">
            <a:avLst>
              <a:gd name="adj" fmla="val 10000"/>
            </a:avLst>
          </a:prstGeom>
          <a:blipFill rotWithShape="0">
            <a:blip r:embed="rId8" cstate="print"/>
            <a:stretch>
              <a:fillRect/>
            </a:stretch>
          </a:blipFill>
          <a:scene3d>
            <a:camera prst="orthographicFront"/>
            <a:lightRig rig="flat" dir="t"/>
          </a:scene3d>
          <a:sp3d z="127000" prstMaterial="plastic">
            <a:bevelT w="88900" h="88900"/>
            <a:bevelB w="88900" h="3175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hemeClr val="accent2">
              <a:tint val="50000"/>
              <a:hueOff val="-440331"/>
              <a:satOff val="-38085"/>
              <a:lumOff val="-381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1" name="Forma libre 10"/>
          <p:cNvSpPr/>
          <p:nvPr/>
        </p:nvSpPr>
        <p:spPr>
          <a:xfrm>
            <a:off x="3491880" y="3558146"/>
            <a:ext cx="5155124" cy="876423"/>
          </a:xfrm>
          <a:custGeom>
            <a:avLst/>
            <a:gdLst>
              <a:gd name="connsiteX0" fmla="*/ 0 w 5155124"/>
              <a:gd name="connsiteY0" fmla="*/ 87642 h 876423"/>
              <a:gd name="connsiteX1" fmla="*/ 87642 w 5155124"/>
              <a:gd name="connsiteY1" fmla="*/ 0 h 876423"/>
              <a:gd name="connsiteX2" fmla="*/ 5067482 w 5155124"/>
              <a:gd name="connsiteY2" fmla="*/ 0 h 876423"/>
              <a:gd name="connsiteX3" fmla="*/ 5155124 w 5155124"/>
              <a:gd name="connsiteY3" fmla="*/ 87642 h 876423"/>
              <a:gd name="connsiteX4" fmla="*/ 5155124 w 5155124"/>
              <a:gd name="connsiteY4" fmla="*/ 788781 h 876423"/>
              <a:gd name="connsiteX5" fmla="*/ 5067482 w 5155124"/>
              <a:gd name="connsiteY5" fmla="*/ 876423 h 876423"/>
              <a:gd name="connsiteX6" fmla="*/ 87642 w 5155124"/>
              <a:gd name="connsiteY6" fmla="*/ 876423 h 876423"/>
              <a:gd name="connsiteX7" fmla="*/ 0 w 5155124"/>
              <a:gd name="connsiteY7" fmla="*/ 788781 h 876423"/>
              <a:gd name="connsiteX8" fmla="*/ 0 w 5155124"/>
              <a:gd name="connsiteY8" fmla="*/ 87642 h 8764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155124" h="876423">
                <a:moveTo>
                  <a:pt x="0" y="87642"/>
                </a:moveTo>
                <a:cubicBezTo>
                  <a:pt x="0" y="39239"/>
                  <a:pt x="39239" y="0"/>
                  <a:pt x="87642" y="0"/>
                </a:cubicBezTo>
                <a:lnTo>
                  <a:pt x="5067482" y="0"/>
                </a:lnTo>
                <a:cubicBezTo>
                  <a:pt x="5115885" y="0"/>
                  <a:pt x="5155124" y="39239"/>
                  <a:pt x="5155124" y="87642"/>
                </a:cubicBezTo>
                <a:lnTo>
                  <a:pt x="5155124" y="788781"/>
                </a:lnTo>
                <a:cubicBezTo>
                  <a:pt x="5155124" y="837184"/>
                  <a:pt x="5115885" y="876423"/>
                  <a:pt x="5067482" y="876423"/>
                </a:cubicBezTo>
                <a:lnTo>
                  <a:pt x="87642" y="876423"/>
                </a:lnTo>
                <a:cubicBezTo>
                  <a:pt x="39239" y="876423"/>
                  <a:pt x="0" y="837184"/>
                  <a:pt x="0" y="788781"/>
                </a:cubicBezTo>
                <a:lnTo>
                  <a:pt x="0" y="87642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scene3d>
            <a:camera prst="orthographicFront"/>
            <a:lightRig rig="flat" dir="t"/>
          </a:scene3d>
          <a:sp3d prstMaterial="plastic">
            <a:bevelT w="120900" h="88900"/>
            <a:bevelB w="88900" h="3175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2">
              <a:hueOff val="-1455363"/>
              <a:satOff val="-83928"/>
              <a:lumOff val="8628"/>
              <a:alphaOff val="0"/>
            </a:schemeClr>
          </a:fillRef>
          <a:effectRef idx="2">
            <a:schemeClr val="accent2">
              <a:hueOff val="-1455363"/>
              <a:satOff val="-83928"/>
              <a:lumOff val="8628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183437" tIns="64770" rIns="64771" bIns="64770" numCol="1" spcCol="1270" anchor="t" anchorCtr="0">
            <a:noAutofit/>
          </a:bodyPr>
          <a:lstStyle/>
          <a:p>
            <a:pPr lvl="0" algn="l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BO" sz="1700" b="1" kern="1200" dirty="0" smtClean="0">
                <a:solidFill>
                  <a:schemeClr val="tx1"/>
                </a:solidFill>
              </a:rPr>
              <a:t>Lactancia Precoz:</a:t>
            </a:r>
            <a:endParaRPr lang="es-BO" sz="1700" b="1" kern="1200" dirty="0">
              <a:solidFill>
                <a:schemeClr val="tx1"/>
              </a:solidFill>
            </a:endParaRPr>
          </a:p>
          <a:p>
            <a:pPr marL="114300" lvl="1" indent="-114300" algn="l" defTabSz="5778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es-BO" sz="1300" kern="1200" dirty="0" smtClean="0">
                <a:solidFill>
                  <a:schemeClr val="tx1"/>
                </a:solidFill>
              </a:rPr>
              <a:t>Permita que el niño colocado sobre el pecho de la madre logre realizar la primera mamada</a:t>
            </a:r>
            <a:endParaRPr lang="es-BO" sz="1300" kern="1200" dirty="0">
              <a:solidFill>
                <a:schemeClr val="tx1"/>
              </a:solidFill>
            </a:endParaRPr>
          </a:p>
        </p:txBody>
      </p:sp>
      <p:sp>
        <p:nvSpPr>
          <p:cNvPr id="12" name="Rectángulo redondeado 11"/>
          <p:cNvSpPr/>
          <p:nvPr/>
        </p:nvSpPr>
        <p:spPr>
          <a:xfrm>
            <a:off x="3564481" y="3645789"/>
            <a:ext cx="1031024" cy="701138"/>
          </a:xfrm>
          <a:prstGeom prst="roundRect">
            <a:avLst>
              <a:gd name="adj" fmla="val 10000"/>
            </a:avLst>
          </a:prstGeom>
          <a:blipFill rotWithShape="0">
            <a:blip r:embed="rId9" cstate="print"/>
            <a:stretch>
              <a:fillRect/>
            </a:stretch>
          </a:blipFill>
          <a:scene3d>
            <a:camera prst="orthographicFront"/>
            <a:lightRig rig="flat" dir="t"/>
          </a:scene3d>
          <a:sp3d z="127000" prstMaterial="plastic">
            <a:bevelT w="88900" h="88900"/>
            <a:bevelB w="88900" h="3175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hemeClr val="accent2">
              <a:tint val="50000"/>
              <a:hueOff val="-880662"/>
              <a:satOff val="-76170"/>
              <a:lumOff val="-762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graphicFrame>
        <p:nvGraphicFramePr>
          <p:cNvPr id="21" name="20 Diagrama"/>
          <p:cNvGraphicFramePr/>
          <p:nvPr>
            <p:extLst>
              <p:ext uri="{D42A27DB-BD31-4B8C-83A1-F6EECF244321}">
                <p14:modId xmlns="" xmlns:p14="http://schemas.microsoft.com/office/powerpoint/2010/main" val="221236568"/>
              </p:ext>
            </p:extLst>
          </p:nvPr>
        </p:nvGraphicFramePr>
        <p:xfrm>
          <a:off x="3607588" y="4581201"/>
          <a:ext cx="5068328" cy="20881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grpSp>
        <p:nvGrpSpPr>
          <p:cNvPr id="2" name="32 Grupo"/>
          <p:cNvGrpSpPr/>
          <p:nvPr/>
        </p:nvGrpSpPr>
        <p:grpSpPr>
          <a:xfrm>
            <a:off x="3491880" y="476672"/>
            <a:ext cx="5104018" cy="936104"/>
            <a:chOff x="0" y="0"/>
            <a:chExt cx="4286280" cy="937616"/>
          </a:xfrm>
          <a:solidFill>
            <a:schemeClr val="accent4">
              <a:lumMod val="40000"/>
              <a:lumOff val="60000"/>
            </a:schemeClr>
          </a:solidFill>
          <a:scene3d>
            <a:camera prst="orthographicFront"/>
            <a:lightRig rig="flat" dir="t"/>
          </a:scene3d>
        </p:grpSpPr>
        <p:sp>
          <p:nvSpPr>
            <p:cNvPr id="34" name="33 Rectángulo redondeado"/>
            <p:cNvSpPr/>
            <p:nvPr/>
          </p:nvSpPr>
          <p:spPr>
            <a:xfrm>
              <a:off x="0" y="0"/>
              <a:ext cx="4286280" cy="937616"/>
            </a:xfrm>
            <a:prstGeom prst="roundRect">
              <a:avLst>
                <a:gd name="adj" fmla="val 10000"/>
              </a:avLst>
            </a:prstGeom>
            <a:grpFill/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5" name="34 Rectángulo"/>
            <p:cNvSpPr/>
            <p:nvPr/>
          </p:nvSpPr>
          <p:spPr>
            <a:xfrm>
              <a:off x="110757" y="72008"/>
              <a:ext cx="4104085" cy="864096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28575" tIns="28575" rIns="28575" bIns="28575" spcCol="1270"/>
            <a:lstStyle/>
            <a:p>
              <a:pPr defTabSz="333375">
                <a:lnSpc>
                  <a:spcPts val="1260"/>
                </a:lnSpc>
                <a:defRPr/>
              </a:pPr>
              <a:r>
                <a:rPr lang="es-BO" b="1" dirty="0">
                  <a:solidFill>
                    <a:schemeClr val="tx1"/>
                  </a:solidFill>
                </a:rPr>
                <a:t>Colocar RN sobre el abdomen de la madre</a:t>
              </a:r>
              <a:r>
                <a:rPr lang="es-BO" b="1" dirty="0" smtClean="0">
                  <a:solidFill>
                    <a:schemeClr val="tx1"/>
                  </a:solidFill>
                </a:rPr>
                <a:t>:</a:t>
              </a:r>
            </a:p>
            <a:p>
              <a:pPr defTabSz="333375">
                <a:lnSpc>
                  <a:spcPts val="1260"/>
                </a:lnSpc>
                <a:defRPr/>
              </a:pPr>
              <a:endParaRPr lang="es-BO" b="1" dirty="0">
                <a:solidFill>
                  <a:schemeClr val="tx1"/>
                </a:solidFill>
              </a:endParaRPr>
            </a:p>
            <a:p>
              <a:pPr defTabSz="333375">
                <a:lnSpc>
                  <a:spcPts val="1260"/>
                </a:lnSpc>
                <a:buFont typeface="Arial" pitchFamily="34" charset="0"/>
                <a:buChar char="•"/>
                <a:defRPr/>
              </a:pPr>
              <a:r>
                <a:rPr lang="es-BO" b="1" dirty="0">
                  <a:solidFill>
                    <a:schemeClr val="tx1"/>
                  </a:solidFill>
                </a:rPr>
                <a:t>Secar</a:t>
              </a:r>
            </a:p>
            <a:p>
              <a:pPr defTabSz="333375">
                <a:lnSpc>
                  <a:spcPts val="1260"/>
                </a:lnSpc>
                <a:buFont typeface="Arial" pitchFamily="34" charset="0"/>
                <a:buChar char="•"/>
                <a:defRPr/>
              </a:pPr>
              <a:r>
                <a:rPr lang="es-BO" b="1" dirty="0">
                  <a:solidFill>
                    <a:schemeClr val="tx1"/>
                  </a:solidFill>
                </a:rPr>
                <a:t>Retirar las toallas húmedas</a:t>
              </a:r>
            </a:p>
            <a:p>
              <a:pPr defTabSz="333375">
                <a:lnSpc>
                  <a:spcPts val="1260"/>
                </a:lnSpc>
                <a:buFont typeface="Arial" pitchFamily="34" charset="0"/>
                <a:buChar char="•"/>
                <a:defRPr/>
              </a:pPr>
              <a:r>
                <a:rPr lang="es-BO" b="1" dirty="0">
                  <a:solidFill>
                    <a:schemeClr val="tx1"/>
                  </a:solidFill>
                </a:rPr>
                <a:t>Aspirar secreciones si es necesario</a:t>
              </a:r>
              <a:endParaRPr lang="es-BO" sz="1400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14" name="Título 3"/>
          <p:cNvSpPr txBox="1">
            <a:spLocks/>
          </p:cNvSpPr>
          <p:nvPr/>
        </p:nvSpPr>
        <p:spPr>
          <a:xfrm>
            <a:off x="323528" y="4365104"/>
            <a:ext cx="2808312" cy="2304256"/>
          </a:xfrm>
          <a:prstGeom prst="rect">
            <a:avLst/>
          </a:prstGeom>
        </p:spPr>
        <p:txBody>
          <a:bodyPr>
            <a:normAutofit fontScale="77500" lnSpcReduction="200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es-BO" sz="6400" b="1" dirty="0" smtClean="0"/>
              <a:t>A</a:t>
            </a:r>
            <a:r>
              <a:rPr lang="es-BO" sz="4400" dirty="0" smtClean="0"/>
              <a:t>tención </a:t>
            </a:r>
            <a:r>
              <a:rPr lang="es-BO" sz="6400" b="1" dirty="0" smtClean="0"/>
              <a:t>I</a:t>
            </a:r>
            <a:r>
              <a:rPr lang="es-BO" sz="4400" dirty="0" smtClean="0"/>
              <a:t>nmediata al </a:t>
            </a:r>
            <a:r>
              <a:rPr lang="es-BO" sz="6400" b="1" dirty="0" smtClean="0"/>
              <a:t>R</a:t>
            </a:r>
            <a:r>
              <a:rPr lang="es-BO" sz="4400" dirty="0" smtClean="0"/>
              <a:t>ecién </a:t>
            </a:r>
            <a:r>
              <a:rPr lang="es-BO" sz="6400" b="1" dirty="0" smtClean="0"/>
              <a:t>N</a:t>
            </a:r>
            <a:r>
              <a:rPr lang="es-BO" sz="4400" dirty="0" smtClean="0"/>
              <a:t>acido</a:t>
            </a:r>
            <a:endParaRPr lang="es-BO" sz="4400" dirty="0"/>
          </a:p>
        </p:txBody>
      </p:sp>
    </p:spTree>
    <p:extLst>
      <p:ext uri="{BB962C8B-B14F-4D97-AF65-F5344CB8AC3E}">
        <p14:creationId xmlns="" xmlns:p14="http://schemas.microsoft.com/office/powerpoint/2010/main" val="1255819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9552" y="2564904"/>
            <a:ext cx="7858125" cy="2133600"/>
          </a:xfrm>
          <a:prstGeom prst="rect">
            <a:avLst/>
          </a:prstGeom>
        </p:spPr>
      </p:pic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BO" sz="4400" b="1" dirty="0" smtClean="0"/>
              <a:t>Cuidados </a:t>
            </a:r>
            <a:r>
              <a:rPr lang="es-BO" sz="4400" b="1" dirty="0" err="1" smtClean="0"/>
              <a:t>Escenciales</a:t>
            </a:r>
            <a:r>
              <a:rPr lang="es-BO" sz="4400" b="1" dirty="0" smtClean="0"/>
              <a:t> del </a:t>
            </a:r>
            <a:r>
              <a:rPr lang="es-BO" sz="4400" b="1" dirty="0" err="1" smtClean="0"/>
              <a:t>Recien</a:t>
            </a:r>
            <a:r>
              <a:rPr lang="es-BO" sz="4400" b="1" dirty="0" smtClean="0"/>
              <a:t> Nacido </a:t>
            </a:r>
            <a:endParaRPr lang="es-BO" sz="4400" b="1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740352" y="5517232"/>
            <a:ext cx="1212159" cy="1201886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669920" y="3446416"/>
            <a:ext cx="6611980" cy="288032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</p:spTree>
    <p:extLst>
      <p:ext uri="{BB962C8B-B14F-4D97-AF65-F5344CB8AC3E}">
        <p14:creationId xmlns="" xmlns:p14="http://schemas.microsoft.com/office/powerpoint/2010/main" val="3635226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1700808"/>
            <a:ext cx="7829550" cy="453390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740352" y="5517232"/>
            <a:ext cx="1212159" cy="1201886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288696" y="2811992"/>
            <a:ext cx="7704856" cy="155311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  <p:sp>
        <p:nvSpPr>
          <p:cNvPr id="7" name="Título 3"/>
          <p:cNvSpPr>
            <a:spLocks noGrp="1"/>
          </p:cNvSpPr>
          <p:nvPr>
            <p:ph type="title"/>
          </p:nvPr>
        </p:nvSpPr>
        <p:spPr>
          <a:xfrm>
            <a:off x="611560" y="332656"/>
            <a:ext cx="7886700" cy="1325563"/>
          </a:xfrm>
        </p:spPr>
        <p:txBody>
          <a:bodyPr>
            <a:normAutofit/>
          </a:bodyPr>
          <a:lstStyle/>
          <a:p>
            <a:r>
              <a:rPr lang="es-BO" sz="4400" b="1" dirty="0" smtClean="0"/>
              <a:t>Cuidados </a:t>
            </a:r>
            <a:r>
              <a:rPr lang="es-BO" sz="4400" b="1" dirty="0" err="1" smtClean="0"/>
              <a:t>Escenciales</a:t>
            </a:r>
            <a:r>
              <a:rPr lang="es-BO" sz="4400" b="1" dirty="0" smtClean="0"/>
              <a:t> del </a:t>
            </a:r>
            <a:r>
              <a:rPr lang="es-BO" sz="4400" b="1" dirty="0" err="1" smtClean="0"/>
              <a:t>Recien</a:t>
            </a:r>
            <a:r>
              <a:rPr lang="es-BO" sz="4400" b="1" dirty="0" smtClean="0"/>
              <a:t> Nacido </a:t>
            </a:r>
            <a:endParaRPr lang="es-BO" sz="4400" b="1" dirty="0"/>
          </a:p>
        </p:txBody>
      </p:sp>
    </p:spTree>
    <p:extLst>
      <p:ext uri="{BB962C8B-B14F-4D97-AF65-F5344CB8AC3E}">
        <p14:creationId xmlns="" xmlns:p14="http://schemas.microsoft.com/office/powerpoint/2010/main" val="3124328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19284" y="361280"/>
            <a:ext cx="8324852" cy="857250"/>
          </a:xfrm>
          <a:noFill/>
        </p:spPr>
        <p:txBody>
          <a:bodyPr>
            <a:normAutofit fontScale="90000"/>
          </a:bodyPr>
          <a:lstStyle/>
          <a:p>
            <a:pPr algn="ctr"/>
            <a:r>
              <a:rPr lang="es-MX" b="1" dirty="0" smtClean="0"/>
              <a:t>El inicio tardío de la LM incrementa el riesgo de MN mortalidad neonatal</a:t>
            </a:r>
            <a:endParaRPr lang="es-BO" b="1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288" y="1693967"/>
            <a:ext cx="8923651" cy="3731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4 Rectángulo"/>
          <p:cNvSpPr/>
          <p:nvPr/>
        </p:nvSpPr>
        <p:spPr>
          <a:xfrm>
            <a:off x="292833" y="2880624"/>
            <a:ext cx="8629530" cy="620383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  <p:sp>
        <p:nvSpPr>
          <p:cNvPr id="7" name="6 Rectángulo"/>
          <p:cNvSpPr/>
          <p:nvPr/>
        </p:nvSpPr>
        <p:spPr>
          <a:xfrm>
            <a:off x="292833" y="3559901"/>
            <a:ext cx="8629530" cy="82774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  <p:sp>
        <p:nvSpPr>
          <p:cNvPr id="8" name="7 CuadroTexto"/>
          <p:cNvSpPr txBox="1"/>
          <p:nvPr/>
        </p:nvSpPr>
        <p:spPr>
          <a:xfrm>
            <a:off x="2627784" y="5553752"/>
            <a:ext cx="6044988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s-MX" dirty="0"/>
              <a:t>22% menos muertes si inician LM dentro de la hora de nacidos</a:t>
            </a:r>
          </a:p>
          <a:p>
            <a:r>
              <a:rPr lang="es-MX" dirty="0"/>
              <a:t>16% menos muertes si inician dentro de las 24 h de nacidos</a:t>
            </a:r>
            <a:endParaRPr lang="es-BO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21917" y="6312482"/>
            <a:ext cx="3333689" cy="4086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875212" y="6336705"/>
            <a:ext cx="2143688" cy="370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CuadroTexto 2"/>
          <p:cNvSpPr txBox="1"/>
          <p:nvPr/>
        </p:nvSpPr>
        <p:spPr>
          <a:xfrm>
            <a:off x="1331640" y="2060848"/>
            <a:ext cx="6480720" cy="3046988"/>
          </a:xfrm>
          <a:prstGeom prst="rect">
            <a:avLst/>
          </a:prstGeom>
          <a:solidFill>
            <a:schemeClr val="accent4">
              <a:lumMod val="40000"/>
              <a:lumOff val="60000"/>
              <a:alpha val="86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es-BO" sz="4800" dirty="0" smtClean="0">
                <a:latin typeface="+mn-lt"/>
              </a:rPr>
              <a:t>Mientras mas tarde se inicie la lactancia mas probabilidad de muerte del recién nacido/a</a:t>
            </a:r>
            <a:endParaRPr lang="es-BO" sz="4800" dirty="0">
              <a:latin typeface="+mn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21595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7" grpId="0" animBg="1"/>
      <p:bldP spid="8" grpId="0" animBg="1"/>
      <p:bldP spid="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16632"/>
            <a:ext cx="8424936" cy="64333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3528" y="1844824"/>
            <a:ext cx="8513027" cy="4896544"/>
          </a:xfrm>
          <a:prstGeom prst="rect">
            <a:avLst/>
          </a:prstGeom>
        </p:spPr>
      </p:pic>
      <p:sp>
        <p:nvSpPr>
          <p:cNvPr id="4" name="CuadroTexto 3"/>
          <p:cNvSpPr txBox="1"/>
          <p:nvPr/>
        </p:nvSpPr>
        <p:spPr>
          <a:xfrm>
            <a:off x="1259632" y="2060848"/>
            <a:ext cx="6480720" cy="3046988"/>
          </a:xfrm>
          <a:prstGeom prst="rect">
            <a:avLst/>
          </a:prstGeom>
          <a:solidFill>
            <a:schemeClr val="accent4">
              <a:lumMod val="40000"/>
              <a:lumOff val="60000"/>
              <a:alpha val="86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es-BO" sz="4800" dirty="0" smtClean="0">
                <a:latin typeface="+mn-lt"/>
              </a:rPr>
              <a:t>La temperatura se mantiene mejor en contacto piel a piel que en la cuna. </a:t>
            </a:r>
            <a:endParaRPr lang="es-BO" sz="4800" dirty="0">
              <a:latin typeface="+mn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859866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5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5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1 Título"/>
          <p:cNvSpPr>
            <a:spLocks noGrp="1"/>
          </p:cNvSpPr>
          <p:nvPr>
            <p:ph type="title"/>
          </p:nvPr>
        </p:nvSpPr>
        <p:spPr>
          <a:xfrm>
            <a:off x="755576" y="404664"/>
            <a:ext cx="7686844" cy="651272"/>
          </a:xfrm>
          <a:noFill/>
        </p:spPr>
        <p:txBody>
          <a:bodyPr>
            <a:normAutofit fontScale="90000"/>
          </a:bodyPr>
          <a:lstStyle/>
          <a:p>
            <a:pPr algn="ctr"/>
            <a:r>
              <a:rPr lang="es-BO" sz="2100" b="1" dirty="0">
                <a:latin typeface="+mn-lt"/>
              </a:rPr>
              <a:t>Lactancia materna completa a las 6 y 12 semanas según</a:t>
            </a:r>
            <a:br>
              <a:rPr lang="es-BO" sz="2100" b="1" dirty="0">
                <a:latin typeface="+mn-lt"/>
              </a:rPr>
            </a:br>
            <a:r>
              <a:rPr lang="es-BO" sz="2100" b="1" dirty="0">
                <a:latin typeface="+mn-lt"/>
              </a:rPr>
              <a:t>el momento del primer contacto madre-hijo</a:t>
            </a:r>
            <a:endParaRPr lang="es-CO" sz="2100" b="1" dirty="0">
              <a:latin typeface="+mn-lt"/>
            </a:endParaRPr>
          </a:p>
        </p:txBody>
      </p:sp>
      <p:graphicFrame>
        <p:nvGraphicFramePr>
          <p:cNvPr id="4098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2794368613"/>
              </p:ext>
            </p:extLst>
          </p:nvPr>
        </p:nvGraphicFramePr>
        <p:xfrm>
          <a:off x="1265238" y="1701800"/>
          <a:ext cx="6357937" cy="4660900"/>
        </p:xfrm>
        <a:graphic>
          <a:graphicData uri="http://schemas.openxmlformats.org/presentationml/2006/ole">
            <p:oleObj spid="_x0000_s101423" name="Worksheet" r:id="rId3" imgW="7078929" imgH="5189203" progId="Excel.Sheet.8">
              <p:embed/>
            </p:oleObj>
          </a:graphicData>
        </a:graphic>
      </p:graphicFrame>
      <p:sp>
        <p:nvSpPr>
          <p:cNvPr id="4" name="CuadroTexto 3"/>
          <p:cNvSpPr txBox="1"/>
          <p:nvPr/>
        </p:nvSpPr>
        <p:spPr>
          <a:xfrm>
            <a:off x="1403648" y="2420888"/>
            <a:ext cx="6480720" cy="2308324"/>
          </a:xfrm>
          <a:prstGeom prst="rect">
            <a:avLst/>
          </a:prstGeom>
          <a:solidFill>
            <a:schemeClr val="accent4">
              <a:lumMod val="40000"/>
              <a:lumOff val="60000"/>
              <a:alpha val="86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es-BO" sz="4800" dirty="0" smtClean="0">
                <a:latin typeface="+mn-lt"/>
              </a:rPr>
              <a:t>Mientras mas tarde se inicia la lactancia será menos completa. </a:t>
            </a:r>
            <a:endParaRPr lang="es-BO" sz="4800" dirty="0">
              <a:latin typeface="+mn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55065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/>
      <p:bldOleChart spid="4098" grpId="0"/>
      <p:bldP spid="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457200"/>
            <a:ext cx="7924800" cy="1143000"/>
          </a:xfrm>
        </p:spPr>
        <p:txBody>
          <a:bodyPr>
            <a:noAutofit/>
          </a:bodyPr>
          <a:lstStyle/>
          <a:p>
            <a:pPr algn="ctr" eaLnBrk="1" hangingPunct="1"/>
            <a:r>
              <a:rPr lang="en-GB" altLang="en-US" sz="3200" b="1" dirty="0" err="1" smtClean="0">
                <a:latin typeface="+mn-lt"/>
              </a:rPr>
              <a:t>Efecto</a:t>
            </a:r>
            <a:r>
              <a:rPr lang="en-GB" altLang="en-US" sz="3200" b="1" dirty="0" smtClean="0">
                <a:latin typeface="+mn-lt"/>
              </a:rPr>
              <a:t> de </a:t>
            </a:r>
            <a:r>
              <a:rPr lang="en-GB" altLang="en-US" sz="3200" b="1" dirty="0" err="1" smtClean="0">
                <a:latin typeface="+mn-lt"/>
              </a:rPr>
              <a:t>las</a:t>
            </a:r>
            <a:r>
              <a:rPr lang="en-GB" altLang="en-US" sz="3200" b="1" dirty="0" smtClean="0">
                <a:latin typeface="+mn-lt"/>
              </a:rPr>
              <a:t> </a:t>
            </a:r>
            <a:r>
              <a:rPr lang="en-GB" altLang="en-US" sz="3200" b="1" dirty="0" err="1" smtClean="0">
                <a:latin typeface="+mn-lt"/>
              </a:rPr>
              <a:t>prácticas</a:t>
            </a:r>
            <a:r>
              <a:rPr lang="en-GB" altLang="en-US" sz="3200" b="1" dirty="0" smtClean="0">
                <a:latin typeface="+mn-lt"/>
              </a:rPr>
              <a:t> en la </a:t>
            </a:r>
            <a:r>
              <a:rPr lang="en-GB" altLang="en-US" sz="3200" b="1" dirty="0" err="1" smtClean="0">
                <a:latin typeface="+mn-lt"/>
              </a:rPr>
              <a:t>sala</a:t>
            </a:r>
            <a:r>
              <a:rPr lang="en-GB" altLang="en-US" sz="3200" b="1" dirty="0" smtClean="0">
                <a:latin typeface="+mn-lt"/>
              </a:rPr>
              <a:t> de </a:t>
            </a:r>
            <a:r>
              <a:rPr lang="en-GB" altLang="en-US" sz="3200" b="1" dirty="0" err="1" smtClean="0">
                <a:latin typeface="+mn-lt"/>
              </a:rPr>
              <a:t>partos</a:t>
            </a:r>
            <a:r>
              <a:rPr lang="en-GB" altLang="en-US" sz="3200" b="1" dirty="0" smtClean="0">
                <a:latin typeface="+mn-lt"/>
              </a:rPr>
              <a:t> en la </a:t>
            </a:r>
            <a:r>
              <a:rPr lang="en-GB" altLang="en-US" sz="3200" b="1" dirty="0" err="1" smtClean="0">
                <a:latin typeface="+mn-lt"/>
              </a:rPr>
              <a:t>lactancia</a:t>
            </a:r>
            <a:r>
              <a:rPr lang="en-GB" altLang="en-US" sz="3200" b="1" dirty="0" smtClean="0">
                <a:latin typeface="+mn-lt"/>
              </a:rPr>
              <a:t> </a:t>
            </a:r>
            <a:r>
              <a:rPr lang="en-GB" altLang="en-US" sz="3200" b="1" dirty="0" err="1" smtClean="0">
                <a:latin typeface="+mn-lt"/>
              </a:rPr>
              <a:t>temprana</a:t>
            </a:r>
            <a:r>
              <a:rPr lang="en-GB" altLang="en-US" sz="3200" b="1" dirty="0" smtClean="0">
                <a:latin typeface="+mn-lt"/>
              </a:rPr>
              <a:t/>
            </a:r>
            <a:br>
              <a:rPr lang="en-GB" altLang="en-US" sz="3200" b="1" dirty="0" smtClean="0">
                <a:latin typeface="+mn-lt"/>
              </a:rPr>
            </a:br>
            <a:endParaRPr lang="en-GB" altLang="en-US" sz="1400" b="1" dirty="0" smtClean="0">
              <a:latin typeface="+mn-lt"/>
            </a:endParaRPr>
          </a:p>
        </p:txBody>
      </p:sp>
      <p:sp>
        <p:nvSpPr>
          <p:cNvPr id="52227" name="Text Box 5"/>
          <p:cNvSpPr txBox="1">
            <a:spLocks noChangeArrowheads="1"/>
          </p:cNvSpPr>
          <p:nvPr/>
        </p:nvSpPr>
        <p:spPr bwMode="auto">
          <a:xfrm>
            <a:off x="812800" y="5562600"/>
            <a:ext cx="76533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3200"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en-GB" altLang="en-US" sz="1400">
                <a:solidFill>
                  <a:schemeClr val="tx1"/>
                </a:solidFill>
                <a:latin typeface="Arial" panose="020B0604020202020204" pitchFamily="34" charset="0"/>
              </a:rPr>
              <a:t>Adaptado de: Righard L</a:t>
            </a:r>
            <a:r>
              <a:rPr lang="en-US" altLang="en-US" sz="1400">
                <a:solidFill>
                  <a:schemeClr val="tx1"/>
                </a:solidFill>
                <a:latin typeface="Arial" panose="020B0604020202020204" pitchFamily="34" charset="0"/>
              </a:rPr>
              <a:t>, </a:t>
            </a:r>
            <a:r>
              <a:rPr lang="en-GB" altLang="en-US" sz="1400">
                <a:solidFill>
                  <a:schemeClr val="tx1"/>
                </a:solidFill>
                <a:latin typeface="Arial" panose="020B0604020202020204" pitchFamily="34" charset="0"/>
              </a:rPr>
              <a:t>Alade O</a:t>
            </a:r>
            <a:r>
              <a:rPr lang="en-US" altLang="en-US" sz="1400">
                <a:solidFill>
                  <a:schemeClr val="tx1"/>
                </a:solidFill>
                <a:latin typeface="Arial" panose="020B0604020202020204" pitchFamily="34" charset="0"/>
              </a:rPr>
              <a:t>.</a:t>
            </a:r>
            <a:r>
              <a:rPr lang="en-GB" altLang="en-US" sz="1400">
                <a:solidFill>
                  <a:schemeClr val="tx1"/>
                </a:solidFill>
                <a:latin typeface="Arial" panose="020B0604020202020204" pitchFamily="34" charset="0"/>
              </a:rPr>
              <a:t> Effect of delivery room routines on success of first breastfeed .</a:t>
            </a:r>
            <a:r>
              <a:rPr lang="en-GB" altLang="en-US" sz="1400" i="1">
                <a:solidFill>
                  <a:schemeClr val="tx1"/>
                </a:solidFill>
                <a:latin typeface="Arial" panose="020B0604020202020204" pitchFamily="34" charset="0"/>
              </a:rPr>
              <a:t>Lancet</a:t>
            </a:r>
            <a:r>
              <a:rPr lang="en-US" altLang="en-US" sz="1400" i="1">
                <a:solidFill>
                  <a:schemeClr val="tx1"/>
                </a:solidFill>
                <a:latin typeface="Arial" panose="020B0604020202020204" pitchFamily="34" charset="0"/>
              </a:rPr>
              <a:t>, </a:t>
            </a:r>
            <a:r>
              <a:rPr lang="en-US" altLang="en-US" sz="1400">
                <a:solidFill>
                  <a:schemeClr val="tx1"/>
                </a:solidFill>
                <a:latin typeface="Arial" panose="020B0604020202020204" pitchFamily="34" charset="0"/>
              </a:rPr>
              <a:t>1990,</a:t>
            </a:r>
            <a:r>
              <a:rPr lang="en-GB" altLang="en-US" sz="1400">
                <a:solidFill>
                  <a:schemeClr val="tx1"/>
                </a:solidFill>
                <a:latin typeface="Arial" panose="020B0604020202020204" pitchFamily="34" charset="0"/>
              </a:rPr>
              <a:t> 336:1105-1107.</a:t>
            </a:r>
          </a:p>
        </p:txBody>
      </p:sp>
      <p:graphicFrame>
        <p:nvGraphicFramePr>
          <p:cNvPr id="52230" name="Object 0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3282205138"/>
              </p:ext>
            </p:extLst>
          </p:nvPr>
        </p:nvGraphicFramePr>
        <p:xfrm>
          <a:off x="869950" y="1636713"/>
          <a:ext cx="7072313" cy="3876675"/>
        </p:xfrm>
        <a:graphic>
          <a:graphicData uri="http://schemas.openxmlformats.org/presentationml/2006/ole">
            <p:oleObj spid="_x0000_s102446" name="Worksheet" r:id="rId4" imgW="7078929" imgH="3886180" progId="Excel.Sheet.8">
              <p:embed/>
            </p:oleObj>
          </a:graphicData>
        </a:graphic>
      </p:graphicFrame>
      <p:sp>
        <p:nvSpPr>
          <p:cNvPr id="7" name="CuadroTexto 6"/>
          <p:cNvSpPr txBox="1"/>
          <p:nvPr/>
        </p:nvSpPr>
        <p:spPr>
          <a:xfrm>
            <a:off x="1259632" y="1988840"/>
            <a:ext cx="6480720" cy="3046988"/>
          </a:xfrm>
          <a:prstGeom prst="rect">
            <a:avLst/>
          </a:prstGeom>
          <a:solidFill>
            <a:schemeClr val="accent4">
              <a:lumMod val="40000"/>
              <a:lumOff val="60000"/>
              <a:alpha val="86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es-BO" sz="4800" dirty="0" smtClean="0">
                <a:latin typeface="+mn-lt"/>
              </a:rPr>
              <a:t>Mientras mas continuo sea el contacto RN – Mama, mejor </a:t>
            </a:r>
            <a:r>
              <a:rPr lang="es-BO" sz="4800" dirty="0" err="1" smtClean="0">
                <a:latin typeface="+mn-lt"/>
              </a:rPr>
              <a:t>succion</a:t>
            </a:r>
            <a:r>
              <a:rPr lang="es-BO" sz="4800" dirty="0" smtClean="0">
                <a:latin typeface="+mn-lt"/>
              </a:rPr>
              <a:t> habrá.</a:t>
            </a:r>
            <a:endParaRPr lang="es-BO" sz="4800" dirty="0">
              <a:latin typeface="+mn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32361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22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22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22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22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22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22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26" grpId="0"/>
      <p:bldP spid="52227" grpId="0"/>
      <p:bldOleChart spid="52230" grpId="0"/>
      <p:bldP spid="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675667" y="452438"/>
            <a:ext cx="7780337" cy="1143000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GB" altLang="en-US" sz="3200" b="1" dirty="0" err="1" smtClean="0">
                <a:solidFill>
                  <a:schemeClr val="tx1"/>
                </a:solidFill>
                <a:latin typeface="+mn-lt"/>
              </a:rPr>
              <a:t>Impacto</a:t>
            </a:r>
            <a:r>
              <a:rPr lang="en-GB" altLang="en-US" sz="3200" b="1" dirty="0" smtClean="0">
                <a:solidFill>
                  <a:schemeClr val="tx1"/>
                </a:solidFill>
                <a:latin typeface="+mn-lt"/>
              </a:rPr>
              <a:t> del </a:t>
            </a:r>
            <a:r>
              <a:rPr lang="en-GB" altLang="en-US" sz="3200" b="1" dirty="0" err="1" smtClean="0">
                <a:solidFill>
                  <a:schemeClr val="tx1"/>
                </a:solidFill>
                <a:latin typeface="+mn-lt"/>
              </a:rPr>
              <a:t>contacto</a:t>
            </a:r>
            <a:r>
              <a:rPr lang="en-GB" altLang="en-US" sz="3200" b="1" dirty="0" smtClean="0">
                <a:solidFill>
                  <a:schemeClr val="tx1"/>
                </a:solidFill>
                <a:latin typeface="+mn-lt"/>
              </a:rPr>
              <a:t> </a:t>
            </a:r>
            <a:r>
              <a:rPr lang="en-GB" altLang="en-US" sz="3200" b="1" dirty="0" err="1" smtClean="0">
                <a:solidFill>
                  <a:schemeClr val="tx1"/>
                </a:solidFill>
                <a:latin typeface="+mn-lt"/>
              </a:rPr>
              <a:t>precoz</a:t>
            </a:r>
            <a:r>
              <a:rPr lang="en-GB" altLang="en-US" sz="3200" b="1" dirty="0" smtClean="0">
                <a:solidFill>
                  <a:schemeClr val="tx1"/>
                </a:solidFill>
                <a:latin typeface="+mn-lt"/>
              </a:rPr>
              <a:t> </a:t>
            </a:r>
            <a:r>
              <a:rPr lang="en-GB" altLang="en-US" sz="3200" b="1" dirty="0" err="1" smtClean="0">
                <a:solidFill>
                  <a:schemeClr val="tx1"/>
                </a:solidFill>
                <a:latin typeface="+mn-lt"/>
              </a:rPr>
              <a:t>madre</a:t>
            </a:r>
            <a:r>
              <a:rPr lang="en-GB" altLang="en-US" sz="3200" b="1" dirty="0" smtClean="0">
                <a:solidFill>
                  <a:schemeClr val="tx1"/>
                </a:solidFill>
                <a:latin typeface="+mn-lt"/>
              </a:rPr>
              <a:t> y </a:t>
            </a:r>
            <a:r>
              <a:rPr lang="en-GB" altLang="en-US" sz="3200" b="1" dirty="0" err="1" smtClean="0">
                <a:solidFill>
                  <a:schemeClr val="tx1"/>
                </a:solidFill>
                <a:latin typeface="+mn-lt"/>
              </a:rPr>
              <a:t>recien</a:t>
            </a:r>
            <a:r>
              <a:rPr lang="en-GB" altLang="en-US" sz="3200" b="1" dirty="0" smtClean="0">
                <a:solidFill>
                  <a:schemeClr val="tx1"/>
                </a:solidFill>
                <a:latin typeface="+mn-lt"/>
              </a:rPr>
              <a:t> </a:t>
            </a:r>
            <a:r>
              <a:rPr lang="en-GB" altLang="en-US" sz="3200" b="1" dirty="0" err="1" smtClean="0">
                <a:solidFill>
                  <a:schemeClr val="tx1"/>
                </a:solidFill>
                <a:latin typeface="+mn-lt"/>
              </a:rPr>
              <a:t>nacidos</a:t>
            </a:r>
            <a:r>
              <a:rPr lang="en-GB" altLang="en-US" sz="3200" b="1" dirty="0" smtClean="0">
                <a:solidFill>
                  <a:schemeClr val="tx1"/>
                </a:solidFill>
                <a:latin typeface="+mn-lt"/>
              </a:rPr>
              <a:t> en la </a:t>
            </a:r>
            <a:r>
              <a:rPr lang="en-GB" altLang="en-US" sz="3200" b="1" dirty="0" err="1" smtClean="0">
                <a:solidFill>
                  <a:schemeClr val="tx1"/>
                </a:solidFill>
                <a:latin typeface="+mn-lt"/>
              </a:rPr>
              <a:t>duración</a:t>
            </a:r>
            <a:r>
              <a:rPr lang="en-GB" altLang="en-US" sz="3200" b="1" dirty="0" smtClean="0">
                <a:solidFill>
                  <a:schemeClr val="tx1"/>
                </a:solidFill>
                <a:latin typeface="+mn-lt"/>
              </a:rPr>
              <a:t> de la </a:t>
            </a:r>
            <a:r>
              <a:rPr lang="en-GB" altLang="en-US" sz="3200" b="1" dirty="0" err="1" smtClean="0">
                <a:solidFill>
                  <a:schemeClr val="tx1"/>
                </a:solidFill>
                <a:latin typeface="+mn-lt"/>
              </a:rPr>
              <a:t>lactancia</a:t>
            </a:r>
            <a:r>
              <a:rPr lang="en-GB" altLang="en-US" sz="3200" b="1" dirty="0" smtClean="0">
                <a:solidFill>
                  <a:schemeClr val="tx1"/>
                </a:solidFill>
                <a:latin typeface="+mn-lt"/>
              </a:rPr>
              <a:t> </a:t>
            </a:r>
            <a:endParaRPr lang="en-GB" altLang="en-US" sz="1400" b="1" dirty="0" smtClean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54275" name="Text Box 5"/>
          <p:cNvSpPr txBox="1">
            <a:spLocks noChangeArrowheads="1"/>
          </p:cNvSpPr>
          <p:nvPr/>
        </p:nvSpPr>
        <p:spPr bwMode="auto">
          <a:xfrm>
            <a:off x="812800" y="5791200"/>
            <a:ext cx="76533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3200"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GB" altLang="en-US" sz="1400">
                <a:solidFill>
                  <a:schemeClr val="tx1"/>
                </a:solidFill>
                <a:latin typeface="Arial" panose="020B0604020202020204" pitchFamily="34" charset="0"/>
              </a:rPr>
              <a:t>Adaptado de DeChateau P</a:t>
            </a:r>
            <a:r>
              <a:rPr lang="en-US" altLang="en-US" sz="1400">
                <a:solidFill>
                  <a:schemeClr val="tx1"/>
                </a:solidFill>
                <a:latin typeface="Arial" panose="020B0604020202020204" pitchFamily="34" charset="0"/>
              </a:rPr>
              <a:t>, </a:t>
            </a:r>
            <a:r>
              <a:rPr lang="en-GB" altLang="en-US" sz="1400">
                <a:solidFill>
                  <a:schemeClr val="tx1"/>
                </a:solidFill>
                <a:latin typeface="Arial" panose="020B0604020202020204" pitchFamily="34" charset="0"/>
              </a:rPr>
              <a:t>Wiberg B</a:t>
            </a:r>
            <a:r>
              <a:rPr lang="en-US" altLang="en-US" sz="1400">
                <a:solidFill>
                  <a:schemeClr val="tx1"/>
                </a:solidFill>
                <a:latin typeface="Arial" panose="020B0604020202020204" pitchFamily="34" charset="0"/>
              </a:rPr>
              <a:t>.</a:t>
            </a:r>
            <a:r>
              <a:rPr lang="en-GB" altLang="en-US" sz="1400">
                <a:solidFill>
                  <a:schemeClr val="tx1"/>
                </a:solidFill>
                <a:latin typeface="Arial" panose="020B0604020202020204" pitchFamily="34" charset="0"/>
              </a:rPr>
              <a:t> Long term effect on mother-infant behavior of extra contact during the first hour postpartum. </a:t>
            </a:r>
            <a:r>
              <a:rPr lang="en-GB" altLang="en-US" sz="1400" i="1">
                <a:solidFill>
                  <a:schemeClr val="tx1"/>
                </a:solidFill>
                <a:latin typeface="Arial" panose="020B0604020202020204" pitchFamily="34" charset="0"/>
              </a:rPr>
              <a:t>Acta Peadiatr</a:t>
            </a:r>
            <a:r>
              <a:rPr lang="en-US" altLang="en-US" sz="1400" i="1">
                <a:solidFill>
                  <a:schemeClr val="tx1"/>
                </a:solidFill>
                <a:latin typeface="Arial" panose="020B0604020202020204" pitchFamily="34" charset="0"/>
              </a:rPr>
              <a:t>, </a:t>
            </a:r>
            <a:r>
              <a:rPr lang="en-US" altLang="en-US" sz="1400">
                <a:solidFill>
                  <a:schemeClr val="tx1"/>
                </a:solidFill>
                <a:latin typeface="Arial" panose="020B0604020202020204" pitchFamily="34" charset="0"/>
              </a:rPr>
              <a:t>1977</a:t>
            </a:r>
            <a:r>
              <a:rPr lang="en-US" altLang="en-US" sz="1400" i="1">
                <a:solidFill>
                  <a:schemeClr val="tx1"/>
                </a:solidFill>
                <a:latin typeface="Arial" panose="020B0604020202020204" pitchFamily="34" charset="0"/>
              </a:rPr>
              <a:t>,</a:t>
            </a:r>
            <a:r>
              <a:rPr lang="en-GB" altLang="en-US" sz="1400">
                <a:solidFill>
                  <a:schemeClr val="tx1"/>
                </a:solidFill>
                <a:latin typeface="Arial" panose="020B0604020202020204" pitchFamily="34" charset="0"/>
              </a:rPr>
              <a:t> 66:145-151.</a:t>
            </a:r>
          </a:p>
        </p:txBody>
      </p:sp>
      <p:sp>
        <p:nvSpPr>
          <p:cNvPr id="54276" name="Text Box 11"/>
          <p:cNvSpPr txBox="1">
            <a:spLocks noChangeArrowheads="1"/>
          </p:cNvSpPr>
          <p:nvPr/>
        </p:nvSpPr>
        <p:spPr bwMode="auto">
          <a:xfrm>
            <a:off x="5181600" y="2057400"/>
            <a:ext cx="3352800" cy="149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marL="1138238" indent="-1138238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tabLst>
                <a:tab pos="1138238" algn="l"/>
              </a:tabLst>
              <a:defRPr sz="3200"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tabLst>
                <a:tab pos="1138238" algn="l"/>
              </a:tabLst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tabLst>
                <a:tab pos="1138238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tabLst>
                <a:tab pos="1138238" algn="l"/>
              </a:tabLst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tabLst>
                <a:tab pos="1138238" algn="l"/>
              </a:tabLst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tabLst>
                <a:tab pos="1138238" algn="l"/>
              </a:tabLst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tabLst>
                <a:tab pos="1138238" algn="l"/>
              </a:tabLst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tabLst>
                <a:tab pos="1138238" algn="l"/>
              </a:tabLst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tabLst>
                <a:tab pos="1138238" algn="l"/>
              </a:tabLst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400">
                <a:solidFill>
                  <a:schemeClr val="tx1"/>
                </a:solidFill>
                <a:latin typeface="Arial" panose="020B0604020202020204" pitchFamily="34" charset="0"/>
              </a:rPr>
              <a:t>Contacto precoz: 15-20 min de succión y contacto piel a piel durante la hora después del nacimiento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400">
                <a:solidFill>
                  <a:schemeClr val="tx1"/>
                </a:solidFill>
                <a:latin typeface="Arial" panose="020B0604020202020204" pitchFamily="34" charset="0"/>
              </a:rPr>
              <a:t>Control: 	Sin contacto en la primera hora</a:t>
            </a:r>
          </a:p>
        </p:txBody>
      </p:sp>
      <p:graphicFrame>
        <p:nvGraphicFramePr>
          <p:cNvPr id="54278" name="Object 1024"/>
          <p:cNvGraphicFramePr>
            <a:graphicFrameLocks noChangeAspect="1"/>
          </p:cNvGraphicFramePr>
          <p:nvPr/>
        </p:nvGraphicFramePr>
        <p:xfrm>
          <a:off x="1320800" y="1763713"/>
          <a:ext cx="5143500" cy="3876675"/>
        </p:xfrm>
        <a:graphic>
          <a:graphicData uri="http://schemas.openxmlformats.org/presentationml/2006/ole">
            <p:oleObj spid="_x0000_s103470" name="Worksheet" r:id="rId4" imgW="5143561" imgH="3886180" progId="Excel.Sheet.8">
              <p:embed/>
            </p:oleObj>
          </a:graphicData>
        </a:graphic>
      </p:graphicFrame>
      <p:sp>
        <p:nvSpPr>
          <p:cNvPr id="7" name="CuadroTexto 6"/>
          <p:cNvSpPr txBox="1"/>
          <p:nvPr/>
        </p:nvSpPr>
        <p:spPr>
          <a:xfrm>
            <a:off x="1403648" y="2060848"/>
            <a:ext cx="6480720" cy="3046988"/>
          </a:xfrm>
          <a:prstGeom prst="rect">
            <a:avLst/>
          </a:prstGeom>
          <a:solidFill>
            <a:schemeClr val="accent4">
              <a:lumMod val="40000"/>
              <a:lumOff val="60000"/>
              <a:alpha val="86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es-BO" sz="4800" dirty="0" smtClean="0">
                <a:latin typeface="+mn-lt"/>
              </a:rPr>
              <a:t>Mientras mas temprano haya contacto piel a piel, mejor lactancia a los 3 meses. </a:t>
            </a:r>
            <a:endParaRPr lang="es-BO" sz="4800" dirty="0">
              <a:latin typeface="+mn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41515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42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42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42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42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42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42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42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42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4" grpId="0"/>
      <p:bldP spid="54275" grpId="0"/>
      <p:bldP spid="54276" grpId="0"/>
      <p:bldOleChart spid="54278" grpId="0"/>
      <p:bldP spid="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23528" y="260648"/>
            <a:ext cx="8568952" cy="648072"/>
          </a:xfrm>
          <a:noFill/>
        </p:spPr>
        <p:txBody>
          <a:bodyPr>
            <a:noAutofit/>
          </a:bodyPr>
          <a:lstStyle/>
          <a:p>
            <a:pPr algn="ctr"/>
            <a:r>
              <a:rPr lang="es-BO" sz="2100" b="1" dirty="0">
                <a:latin typeface="+mn-lt"/>
              </a:rPr>
              <a:t>Duración mínima del contacto piel con piel inmediato en recién nacidos a término</a:t>
            </a:r>
          </a:p>
        </p:txBody>
      </p:sp>
      <p:sp>
        <p:nvSpPr>
          <p:cNvPr id="4" name="Rectángulo 3"/>
          <p:cNvSpPr/>
          <p:nvPr/>
        </p:nvSpPr>
        <p:spPr>
          <a:xfrm>
            <a:off x="695707" y="5661248"/>
            <a:ext cx="782459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BO" sz="1400" b="1" dirty="0">
                <a:latin typeface="+mn-lt"/>
              </a:rPr>
              <a:t>Gómez </a:t>
            </a:r>
            <a:r>
              <a:rPr lang="es-BO" sz="1400" b="1" dirty="0" err="1">
                <a:latin typeface="+mn-lt"/>
              </a:rPr>
              <a:t>Papí</a:t>
            </a:r>
            <a:r>
              <a:rPr lang="es-BO" sz="1400" b="1" dirty="0">
                <a:latin typeface="+mn-lt"/>
              </a:rPr>
              <a:t> A, </a:t>
            </a:r>
            <a:r>
              <a:rPr lang="es-BO" sz="1400" b="1" dirty="0" err="1">
                <a:latin typeface="+mn-lt"/>
              </a:rPr>
              <a:t>Baiges</a:t>
            </a:r>
            <a:r>
              <a:rPr lang="es-BO" sz="1400" b="1" dirty="0">
                <a:latin typeface="+mn-lt"/>
              </a:rPr>
              <a:t> </a:t>
            </a:r>
            <a:r>
              <a:rPr lang="es-BO" sz="1400" b="1" dirty="0" err="1">
                <a:latin typeface="+mn-lt"/>
              </a:rPr>
              <a:t>Nogués</a:t>
            </a:r>
            <a:r>
              <a:rPr lang="es-BO" sz="1400" b="1" dirty="0">
                <a:latin typeface="+mn-lt"/>
              </a:rPr>
              <a:t> MT, Nieto Jurado A, </a:t>
            </a:r>
            <a:r>
              <a:rPr lang="es-BO" sz="1400" b="1" dirty="0" err="1">
                <a:latin typeface="+mn-lt"/>
              </a:rPr>
              <a:t>Jariod</a:t>
            </a:r>
            <a:r>
              <a:rPr lang="es-BO" sz="1400" b="1" dirty="0">
                <a:latin typeface="+mn-lt"/>
              </a:rPr>
              <a:t> </a:t>
            </a:r>
            <a:r>
              <a:rPr lang="es-BO" sz="1400" b="1" dirty="0" err="1">
                <a:latin typeface="+mn-lt"/>
              </a:rPr>
              <a:t>Pàmies</a:t>
            </a:r>
            <a:r>
              <a:rPr lang="es-BO" sz="1400" b="1" dirty="0">
                <a:latin typeface="+mn-lt"/>
              </a:rPr>
              <a:t> M, </a:t>
            </a:r>
            <a:r>
              <a:rPr lang="es-BO" sz="1400" b="1" dirty="0" err="1">
                <a:latin typeface="+mn-lt"/>
              </a:rPr>
              <a:t>Closa</a:t>
            </a:r>
            <a:r>
              <a:rPr lang="es-BO" sz="1400" b="1" dirty="0">
                <a:latin typeface="+mn-lt"/>
              </a:rPr>
              <a:t> </a:t>
            </a:r>
            <a:r>
              <a:rPr lang="es-BO" sz="1400" b="1" dirty="0" err="1">
                <a:latin typeface="+mn-lt"/>
              </a:rPr>
              <a:t>Monasterolo</a:t>
            </a:r>
            <a:r>
              <a:rPr lang="es-BO" sz="1400" b="1" dirty="0">
                <a:latin typeface="+mn-lt"/>
              </a:rPr>
              <a:t> R. </a:t>
            </a:r>
            <a:r>
              <a:rPr lang="es-BO" sz="1400" b="1" dirty="0" err="1">
                <a:latin typeface="+mn-lt"/>
              </a:rPr>
              <a:t>Servei</a:t>
            </a:r>
            <a:r>
              <a:rPr lang="es-BO" sz="1400" b="1" dirty="0">
                <a:latin typeface="+mn-lt"/>
              </a:rPr>
              <a:t> de </a:t>
            </a:r>
            <a:r>
              <a:rPr lang="es-BO" sz="1400" b="1" dirty="0" err="1">
                <a:latin typeface="+mn-lt"/>
              </a:rPr>
              <a:t>Pediatria</a:t>
            </a:r>
            <a:r>
              <a:rPr lang="es-BO" sz="1400" b="1" dirty="0">
                <a:latin typeface="+mn-lt"/>
              </a:rPr>
              <a:t>. Hospital </a:t>
            </a:r>
            <a:r>
              <a:rPr lang="es-BO" sz="1400" b="1" dirty="0" err="1">
                <a:latin typeface="+mn-lt"/>
              </a:rPr>
              <a:t>Universitari</a:t>
            </a:r>
            <a:r>
              <a:rPr lang="es-BO" sz="1400" b="1" dirty="0">
                <a:latin typeface="+mn-lt"/>
              </a:rPr>
              <a:t> de Tarragona "Joan XXIII". 1997 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29696" y="1054685"/>
            <a:ext cx="6756611" cy="4460597"/>
          </a:xfrm>
          <a:prstGeom prst="rect">
            <a:avLst/>
          </a:prstGeom>
        </p:spPr>
      </p:pic>
      <p:sp>
        <p:nvSpPr>
          <p:cNvPr id="6" name="Oval 4"/>
          <p:cNvSpPr>
            <a:spLocks noChangeArrowheads="1"/>
          </p:cNvSpPr>
          <p:nvPr/>
        </p:nvSpPr>
        <p:spPr bwMode="auto">
          <a:xfrm rot="5400000">
            <a:off x="5858674" y="774174"/>
            <a:ext cx="824586" cy="2821870"/>
          </a:xfrm>
          <a:prstGeom prst="ellipse">
            <a:avLst/>
          </a:prstGeom>
          <a:noFill/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endParaRPr lang="es-BO"/>
          </a:p>
        </p:txBody>
      </p:sp>
      <p:sp>
        <p:nvSpPr>
          <p:cNvPr id="7" name="CuadroTexto 6"/>
          <p:cNvSpPr txBox="1"/>
          <p:nvPr/>
        </p:nvSpPr>
        <p:spPr>
          <a:xfrm>
            <a:off x="1403648" y="1916832"/>
            <a:ext cx="6480720" cy="3785652"/>
          </a:xfrm>
          <a:prstGeom prst="rect">
            <a:avLst/>
          </a:prstGeom>
          <a:solidFill>
            <a:schemeClr val="accent4">
              <a:lumMod val="40000"/>
              <a:lumOff val="60000"/>
              <a:alpha val="86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es-BO" sz="4800" dirty="0" smtClean="0">
                <a:latin typeface="+mn-lt"/>
              </a:rPr>
              <a:t>Mientras mas tiempo este en contacto piel a piel mas probabilidad que inicie la primera toma.</a:t>
            </a:r>
            <a:endParaRPr lang="es-BO" sz="4800" dirty="0">
              <a:latin typeface="+mn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32839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6" grpId="0" animBg="1"/>
      <p:bldP spid="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1 Título"/>
          <p:cNvSpPr>
            <a:spLocks noGrp="1"/>
          </p:cNvSpPr>
          <p:nvPr>
            <p:ph type="title"/>
          </p:nvPr>
        </p:nvSpPr>
        <p:spPr>
          <a:xfrm>
            <a:off x="1259632" y="404664"/>
            <a:ext cx="6851650" cy="868362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s-BO" altLang="en-US" sz="2800" b="1" smtClean="0"/>
              <a:t>Lactancia materna completa al alta y a la edad de 1 mes, según la pauta de lactancia en el hospital</a:t>
            </a:r>
            <a:endParaRPr lang="es-CO" altLang="en-US" sz="2800" b="1" smtClean="0"/>
          </a:p>
        </p:txBody>
      </p:sp>
      <p:graphicFrame>
        <p:nvGraphicFramePr>
          <p:cNvPr id="70659" name="3 Marcador de contenido"/>
          <p:cNvGraphicFramePr>
            <a:graphicFrameLocks noGrp="1"/>
          </p:cNvGraphicFramePr>
          <p:nvPr>
            <p:ph idx="1"/>
          </p:nvPr>
        </p:nvGraphicFramePr>
        <p:xfrm>
          <a:off x="1509713" y="1816100"/>
          <a:ext cx="6122987" cy="4343400"/>
        </p:xfrm>
        <a:graphic>
          <a:graphicData uri="http://schemas.openxmlformats.org/presentationml/2006/ole">
            <p:oleObj spid="_x0000_s107546" name="Worksheet" r:id="rId3" imgW="7078929" imgH="5021628" progId="Excel.Sheet.8">
              <p:embed/>
            </p:oleObj>
          </a:graphicData>
        </a:graphic>
      </p:graphicFrame>
      <p:sp>
        <p:nvSpPr>
          <p:cNvPr id="4" name="CuadroTexto 3"/>
          <p:cNvSpPr txBox="1"/>
          <p:nvPr/>
        </p:nvSpPr>
        <p:spPr>
          <a:xfrm>
            <a:off x="1403648" y="2060848"/>
            <a:ext cx="6480720" cy="2308324"/>
          </a:xfrm>
          <a:prstGeom prst="rect">
            <a:avLst/>
          </a:prstGeom>
          <a:solidFill>
            <a:schemeClr val="accent4">
              <a:lumMod val="40000"/>
              <a:lumOff val="60000"/>
              <a:alpha val="86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es-BO" sz="4800" dirty="0" smtClean="0">
                <a:latin typeface="+mn-lt"/>
              </a:rPr>
              <a:t>Mientras mas a demanda sea, mas completa será la lactancia. </a:t>
            </a:r>
            <a:endParaRPr lang="es-BO" sz="4800" dirty="0">
              <a:latin typeface="+mn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24475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06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06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06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06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658" grpId="0"/>
      <p:bldOleChart spid="70659" grpId="0"/>
      <p:bldP spid="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19672" y="4759596"/>
            <a:ext cx="6512843" cy="2113248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755576" y="1484784"/>
            <a:ext cx="7886700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s-BO" sz="2000" b="1" dirty="0">
                <a:latin typeface="Helvetica" panose="020B0604020202020204" pitchFamily="34" charset="0"/>
              </a:rPr>
              <a:t>Conclusiones: </a:t>
            </a:r>
            <a:r>
              <a:rPr lang="es-BO" sz="2000" dirty="0" smtClean="0">
                <a:latin typeface="Helvetica" panose="020B0604020202020204" pitchFamily="34" charset="0"/>
              </a:rPr>
              <a:t>El inicio temprano de la lactancia materna esta asociado a una reducción del riesgo de mortalidad neonatal. El inicio de la lactancia </a:t>
            </a:r>
            <a:r>
              <a:rPr lang="es-BO" sz="2000" dirty="0" err="1" smtClean="0">
                <a:latin typeface="Helvetica" panose="020B0604020202020204" pitchFamily="34" charset="0"/>
              </a:rPr>
              <a:t>despues</a:t>
            </a:r>
            <a:r>
              <a:rPr lang="es-BO" sz="2000" dirty="0" smtClean="0">
                <a:latin typeface="Helvetica" panose="020B0604020202020204" pitchFamily="34" charset="0"/>
              </a:rPr>
              <a:t> de la primera hora doblo el riesgo de mortalidad neonatal. Neonatos con LM Exclusiva tuvieron un riesgo menor de mortalidad y letalidad por infecciones que los neonatos con lactancia parcial, también menor riesgo de sepsis, diarrea e </a:t>
            </a:r>
            <a:r>
              <a:rPr lang="es-BO" sz="2000" dirty="0" err="1" smtClean="0">
                <a:latin typeface="Helvetica" panose="020B0604020202020204" pitchFamily="34" charset="0"/>
              </a:rPr>
              <a:t>IRAs</a:t>
            </a:r>
            <a:r>
              <a:rPr lang="es-BO" sz="2000" dirty="0" smtClean="0">
                <a:latin typeface="Helvetica" panose="020B0604020202020204" pitchFamily="34" charset="0"/>
              </a:rPr>
              <a:t>. </a:t>
            </a:r>
            <a:endParaRPr lang="es-BO" sz="2000" b="1" dirty="0"/>
          </a:p>
        </p:txBody>
      </p:sp>
      <p:sp>
        <p:nvSpPr>
          <p:cNvPr id="5" name="Título 9"/>
          <p:cNvSpPr>
            <a:spLocks noGrp="1"/>
          </p:cNvSpPr>
          <p:nvPr>
            <p:ph type="title"/>
          </p:nvPr>
        </p:nvSpPr>
        <p:spPr>
          <a:xfrm>
            <a:off x="683568" y="404664"/>
            <a:ext cx="7886700" cy="936104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es-BO" b="1" dirty="0" err="1" smtClean="0"/>
              <a:t>Revision</a:t>
            </a:r>
            <a:r>
              <a:rPr lang="es-BO" b="1" dirty="0" smtClean="0"/>
              <a:t> </a:t>
            </a:r>
            <a:r>
              <a:rPr lang="es-BO" b="1" dirty="0" err="1" smtClean="0"/>
              <a:t>Sistematica</a:t>
            </a:r>
            <a:r>
              <a:rPr lang="es-BO" b="1" dirty="0" smtClean="0"/>
              <a:t>: Tiempo de Inicio y Exclusividad LM durante el primer mes de vida</a:t>
            </a:r>
            <a:endParaRPr lang="es-BO" b="1" dirty="0"/>
          </a:p>
        </p:txBody>
      </p:sp>
    </p:spTree>
    <p:extLst>
      <p:ext uri="{BB962C8B-B14F-4D97-AF65-F5344CB8AC3E}">
        <p14:creationId xmlns="" xmlns:p14="http://schemas.microsoft.com/office/powerpoint/2010/main" val="317933480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2699792" y="4461737"/>
            <a:ext cx="587047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BO" sz="1600" dirty="0">
                <a:solidFill>
                  <a:srgbClr val="222222"/>
                </a:solidFill>
                <a:latin typeface="Helvetica" panose="020B0604020202020204" pitchFamily="34" charset="0"/>
              </a:rPr>
              <a:t> Moore ER, Anderson GC, Bergman N. Contacto temprano piel a piel entre las madres y sus recién nacidos sanos. </a:t>
            </a:r>
            <a:r>
              <a:rPr lang="es-BO" sz="1600" i="1" dirty="0">
                <a:solidFill>
                  <a:srgbClr val="222222"/>
                </a:solidFill>
                <a:latin typeface="Helvetica" panose="020B0604020202020204" pitchFamily="34" charset="0"/>
              </a:rPr>
              <a:t>Base de Datos Cochrane de Revisiones Sistemáticas</a:t>
            </a:r>
            <a:r>
              <a:rPr lang="es-BO" sz="1600" dirty="0">
                <a:solidFill>
                  <a:srgbClr val="222222"/>
                </a:solidFill>
                <a:latin typeface="Helvetica" panose="020B0604020202020204" pitchFamily="34" charset="0"/>
              </a:rPr>
              <a:t> 2007, Número </a:t>
            </a:r>
            <a:r>
              <a:rPr lang="es-BO" sz="1600" dirty="0" smtClean="0">
                <a:solidFill>
                  <a:srgbClr val="222222"/>
                </a:solidFill>
                <a:latin typeface="Helvetica" panose="020B0604020202020204" pitchFamily="34" charset="0"/>
              </a:rPr>
              <a:t>4, </a:t>
            </a:r>
            <a:r>
              <a:rPr lang="es-BO" sz="1600" dirty="0">
                <a:solidFill>
                  <a:srgbClr val="222222"/>
                </a:solidFill>
                <a:latin typeface="Helvetica" panose="020B0604020202020204" pitchFamily="34" charset="0"/>
              </a:rPr>
              <a:t>artículo n.º: CD003519. DOI: 10.1002/14651858.CD003519.pub2</a:t>
            </a:r>
            <a:endParaRPr lang="es-BO" sz="1600" dirty="0"/>
          </a:p>
        </p:txBody>
      </p:sp>
      <p:sp>
        <p:nvSpPr>
          <p:cNvPr id="8" name="Rectángulo 7"/>
          <p:cNvSpPr/>
          <p:nvPr/>
        </p:nvSpPr>
        <p:spPr>
          <a:xfrm>
            <a:off x="683568" y="1477627"/>
            <a:ext cx="7886700" cy="27938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s-BO" sz="2400" b="1" dirty="0">
                <a:latin typeface="Helvetica" panose="020B0604020202020204" pitchFamily="34" charset="0"/>
              </a:rPr>
              <a:t>Conclusiones: </a:t>
            </a:r>
            <a:r>
              <a:rPr lang="es-BO" sz="2400" dirty="0">
                <a:latin typeface="Helvetica" panose="020B0604020202020204" pitchFamily="34" charset="0"/>
              </a:rPr>
              <a:t>La intervención puede beneficiar los resultados de la lactancia materna, apego temprano madre-neonato, llanto infantil y estabilidad cardiorrespiratoria y aparentemente </a:t>
            </a:r>
            <a:r>
              <a:rPr lang="es-BO" sz="2400" b="1" dirty="0">
                <a:latin typeface="Helvetica" panose="020B0604020202020204" pitchFamily="34" charset="0"/>
              </a:rPr>
              <a:t>no tiene efectos negativos a corto o largo plazo.</a:t>
            </a:r>
            <a:endParaRPr lang="es-BO" sz="2400" b="1" dirty="0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3568" y="4461737"/>
            <a:ext cx="1635182" cy="1350150"/>
          </a:xfrm>
          <a:prstGeom prst="rect">
            <a:avLst/>
          </a:prstGeom>
        </p:spPr>
      </p:pic>
      <p:sp>
        <p:nvSpPr>
          <p:cNvPr id="10" name="Título 9"/>
          <p:cNvSpPr>
            <a:spLocks noGrp="1"/>
          </p:cNvSpPr>
          <p:nvPr>
            <p:ph type="title"/>
          </p:nvPr>
        </p:nvSpPr>
        <p:spPr>
          <a:xfrm>
            <a:off x="683568" y="260648"/>
            <a:ext cx="7886700" cy="108012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es-BO" b="1" dirty="0"/>
              <a:t>Revisión </a:t>
            </a:r>
            <a:r>
              <a:rPr lang="es-BO" b="1" dirty="0" smtClean="0"/>
              <a:t>Cochrane 2007: Contacto </a:t>
            </a:r>
            <a:r>
              <a:rPr lang="es-BO" b="1" dirty="0"/>
              <a:t>temprano piel a piel entre las madres y sus recién nacidos sanos. </a:t>
            </a:r>
          </a:p>
        </p:txBody>
      </p:sp>
    </p:spTree>
    <p:extLst>
      <p:ext uri="{BB962C8B-B14F-4D97-AF65-F5344CB8AC3E}">
        <p14:creationId xmlns="" xmlns:p14="http://schemas.microsoft.com/office/powerpoint/2010/main" val="3973192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4716016" y="4869160"/>
            <a:ext cx="407027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BO" sz="1200" dirty="0">
                <a:solidFill>
                  <a:srgbClr val="222222"/>
                </a:solidFill>
                <a:latin typeface="Helvetica" panose="020B0604020202020204" pitchFamily="34" charset="0"/>
              </a:rPr>
              <a:t>Moore ER, Bergman N, Anderson GC, Medley N. </a:t>
            </a:r>
            <a:endParaRPr lang="es-BO" sz="1200" dirty="0" smtClean="0">
              <a:solidFill>
                <a:srgbClr val="222222"/>
              </a:solidFill>
              <a:latin typeface="Helvetica" panose="020B0604020202020204" pitchFamily="34" charset="0"/>
            </a:endParaRPr>
          </a:p>
          <a:p>
            <a:r>
              <a:rPr lang="es-BO" sz="1200" dirty="0" smtClean="0">
                <a:solidFill>
                  <a:srgbClr val="222222"/>
                </a:solidFill>
                <a:latin typeface="Helvetica" panose="020B0604020202020204" pitchFamily="34" charset="0"/>
              </a:rPr>
              <a:t>Contacto </a:t>
            </a:r>
            <a:r>
              <a:rPr lang="es-BO" sz="1200" dirty="0">
                <a:solidFill>
                  <a:srgbClr val="222222"/>
                </a:solidFill>
                <a:latin typeface="Helvetica" panose="020B0604020202020204" pitchFamily="34" charset="0"/>
              </a:rPr>
              <a:t>temprano piel a piel entre las madres y sus recién nacidos sanos. </a:t>
            </a:r>
            <a:r>
              <a:rPr lang="es-BO" sz="1200" i="1" dirty="0">
                <a:solidFill>
                  <a:srgbClr val="222222"/>
                </a:solidFill>
                <a:latin typeface="Helvetica" panose="020B0604020202020204" pitchFamily="34" charset="0"/>
              </a:rPr>
              <a:t>Base de Datos Cochrane de Revisiones Sistemáticas</a:t>
            </a:r>
            <a:r>
              <a:rPr lang="es-BO" sz="1200" dirty="0">
                <a:solidFill>
                  <a:srgbClr val="222222"/>
                </a:solidFill>
                <a:latin typeface="Helvetica" panose="020B0604020202020204" pitchFamily="34" charset="0"/>
              </a:rPr>
              <a:t> </a:t>
            </a:r>
            <a:r>
              <a:rPr lang="es-BO" sz="1200" dirty="0" smtClean="0">
                <a:solidFill>
                  <a:srgbClr val="222222"/>
                </a:solidFill>
                <a:latin typeface="Helvetica" panose="020B0604020202020204" pitchFamily="34" charset="0"/>
              </a:rPr>
              <a:t>2016, </a:t>
            </a:r>
            <a:r>
              <a:rPr lang="es-BO" sz="1200" dirty="0">
                <a:solidFill>
                  <a:srgbClr val="222222"/>
                </a:solidFill>
                <a:latin typeface="Helvetica" panose="020B0604020202020204" pitchFamily="34" charset="0"/>
              </a:rPr>
              <a:t>Número </a:t>
            </a:r>
            <a:r>
              <a:rPr lang="es-BO" sz="1200" dirty="0" smtClean="0">
                <a:solidFill>
                  <a:srgbClr val="222222"/>
                </a:solidFill>
                <a:latin typeface="Helvetica" panose="020B0604020202020204" pitchFamily="34" charset="0"/>
              </a:rPr>
              <a:t>11, </a:t>
            </a:r>
            <a:r>
              <a:rPr lang="es-BO" sz="1200" dirty="0">
                <a:solidFill>
                  <a:srgbClr val="222222"/>
                </a:solidFill>
                <a:latin typeface="Helvetica" panose="020B0604020202020204" pitchFamily="34" charset="0"/>
              </a:rPr>
              <a:t>artículo n.º: CD003519. DOI: 10.1002/14651858.CD003519.pub2</a:t>
            </a:r>
            <a:endParaRPr lang="es-BO" sz="1200" dirty="0"/>
          </a:p>
        </p:txBody>
      </p:sp>
      <p:sp>
        <p:nvSpPr>
          <p:cNvPr id="8" name="Rectángulo 7"/>
          <p:cNvSpPr/>
          <p:nvPr/>
        </p:nvSpPr>
        <p:spPr>
          <a:xfrm>
            <a:off x="683568" y="1477627"/>
            <a:ext cx="7886700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s-BO" sz="2000" b="1" dirty="0">
                <a:latin typeface="Helvetica" panose="020B0604020202020204" pitchFamily="34" charset="0"/>
              </a:rPr>
              <a:t>Conclusiones: </a:t>
            </a:r>
            <a:r>
              <a:rPr lang="es-BO" sz="2000" dirty="0" smtClean="0">
                <a:latin typeface="Helvetica" panose="020B0604020202020204" pitchFamily="34" charset="0"/>
              </a:rPr>
              <a:t>La evidencia apoya la aplicación del Contacto piel a piel para promover la lactancia materna. Dado que no se encontró evidencia de daño en ninguno de los estudios se concluye que el CPP debe ser </a:t>
            </a:r>
            <a:r>
              <a:rPr lang="es-BO" sz="2000" dirty="0">
                <a:latin typeface="Helvetica" panose="020B0604020202020204" pitchFamily="34" charset="0"/>
              </a:rPr>
              <a:t>una </a:t>
            </a:r>
            <a:r>
              <a:rPr lang="es-BO" sz="2000" dirty="0" smtClean="0">
                <a:latin typeface="Helvetica" panose="020B0604020202020204" pitchFamily="34" charset="0"/>
              </a:rPr>
              <a:t>práctica </a:t>
            </a:r>
            <a:r>
              <a:rPr lang="es-BO" sz="2000" dirty="0">
                <a:latin typeface="Helvetica" panose="020B0604020202020204" pitchFamily="34" charset="0"/>
              </a:rPr>
              <a:t>normal para recién nacidos sanos, incluidos los nacidos por cesárea y los </a:t>
            </a:r>
            <a:r>
              <a:rPr lang="es-BO" sz="2000" dirty="0" smtClean="0">
                <a:latin typeface="Helvetica" panose="020B0604020202020204" pitchFamily="34" charset="0"/>
              </a:rPr>
              <a:t>bebés prematuros.</a:t>
            </a:r>
            <a:endParaRPr lang="es-BO" sz="2000" b="1" dirty="0"/>
          </a:p>
        </p:txBody>
      </p:sp>
      <p:sp>
        <p:nvSpPr>
          <p:cNvPr id="10" name="Título 9"/>
          <p:cNvSpPr>
            <a:spLocks noGrp="1"/>
          </p:cNvSpPr>
          <p:nvPr>
            <p:ph type="title"/>
          </p:nvPr>
        </p:nvSpPr>
        <p:spPr>
          <a:xfrm>
            <a:off x="683568" y="404664"/>
            <a:ext cx="7886700" cy="936104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es-BO" b="1" dirty="0"/>
              <a:t>Revisión Cochrane </a:t>
            </a:r>
            <a:r>
              <a:rPr lang="es-BO" b="1" dirty="0" smtClean="0"/>
              <a:t>2016: </a:t>
            </a:r>
            <a:r>
              <a:rPr lang="es-BO" b="1" dirty="0"/>
              <a:t>Contacto temprano piel a piel entre las madres y sus recién nacidos sanos. 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536" y="4581128"/>
            <a:ext cx="4095750" cy="14478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796048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Picture 2" descr="Resultado de imagen para contacto piel a piel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32656"/>
            <a:ext cx="8448938" cy="633670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uadroTexto 2"/>
          <p:cNvSpPr txBox="1"/>
          <p:nvPr/>
        </p:nvSpPr>
        <p:spPr>
          <a:xfrm>
            <a:off x="539552" y="-1488"/>
            <a:ext cx="1856598" cy="2646878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s-BO" sz="16600" dirty="0" smtClean="0">
                <a:solidFill>
                  <a:srgbClr val="92D050"/>
                </a:solidFill>
                <a:sym typeface="Wingdings" panose="05000000000000000000" pitchFamily="2" charset="2"/>
              </a:rPr>
              <a:t></a:t>
            </a:r>
            <a:endParaRPr lang="es-BO" sz="16600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43767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05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05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05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img.bebesymas.com/2010/02/contacto-precoz_50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60648"/>
            <a:ext cx="8435783" cy="632683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CuadroTexto 12"/>
          <p:cNvSpPr txBox="1"/>
          <p:nvPr/>
        </p:nvSpPr>
        <p:spPr>
          <a:xfrm>
            <a:off x="395536" y="0"/>
            <a:ext cx="1856598" cy="2646878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s-BO" sz="16600" dirty="0" smtClean="0">
                <a:solidFill>
                  <a:srgbClr val="92D050"/>
                </a:solidFill>
                <a:sym typeface="Wingdings" panose="05000000000000000000" pitchFamily="2" charset="2"/>
              </a:rPr>
              <a:t></a:t>
            </a:r>
            <a:endParaRPr lang="es-BO" sz="16600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49599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http://www.saluddealtura.com/typo3temp/pics/1e2ef6507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548680"/>
            <a:ext cx="8532950" cy="568863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8546" name="Picture 2" descr="Imagen relacionad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620688"/>
            <a:ext cx="1440160" cy="144016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997918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85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85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85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1124744"/>
            <a:ext cx="8557947" cy="4536504"/>
          </a:xfrm>
          <a:prstGeom prst="rect">
            <a:avLst/>
          </a:prstGeom>
        </p:spPr>
      </p:pic>
      <p:sp>
        <p:nvSpPr>
          <p:cNvPr id="11" name="CuadroTexto 10"/>
          <p:cNvSpPr txBox="1"/>
          <p:nvPr/>
        </p:nvSpPr>
        <p:spPr>
          <a:xfrm>
            <a:off x="251520" y="3356992"/>
            <a:ext cx="1856598" cy="2646878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s-BO" sz="16600" dirty="0" smtClean="0">
                <a:solidFill>
                  <a:srgbClr val="92D050"/>
                </a:solidFill>
                <a:sym typeface="Wingdings" panose="05000000000000000000" pitchFamily="2" charset="2"/>
              </a:rPr>
              <a:t></a:t>
            </a:r>
            <a:endParaRPr lang="es-BO" sz="16600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5315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8" name="Picture 6" descr="http://petreraldia.com/wp-content/uploads/2012/05/piel-con-piel-tras-ces%C3%A1rea_Hospital-Elda-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88640"/>
            <a:ext cx="8563806" cy="648072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CuadroTexto 11"/>
          <p:cNvSpPr txBox="1"/>
          <p:nvPr/>
        </p:nvSpPr>
        <p:spPr>
          <a:xfrm>
            <a:off x="6804248" y="4509120"/>
            <a:ext cx="1856598" cy="2646878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s-BO" sz="16600" dirty="0" smtClean="0">
                <a:solidFill>
                  <a:srgbClr val="92D050"/>
                </a:solidFill>
                <a:sym typeface="Wingdings" panose="05000000000000000000" pitchFamily="2" charset="2"/>
              </a:rPr>
              <a:t></a:t>
            </a:r>
            <a:endParaRPr lang="es-BO" sz="16600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08218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Picture 2" descr="Resultado de imagen para skin to skin contact c section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32656"/>
            <a:ext cx="8424936" cy="631870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CuadroTexto 11"/>
          <p:cNvSpPr txBox="1"/>
          <p:nvPr/>
        </p:nvSpPr>
        <p:spPr>
          <a:xfrm>
            <a:off x="6804248" y="4509120"/>
            <a:ext cx="1856598" cy="2646878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s-BO" sz="16600" dirty="0" smtClean="0">
                <a:solidFill>
                  <a:srgbClr val="92D050"/>
                </a:solidFill>
                <a:sym typeface="Wingdings" panose="05000000000000000000" pitchFamily="2" charset="2"/>
              </a:rPr>
              <a:t></a:t>
            </a:r>
            <a:endParaRPr lang="es-BO" sz="16600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8945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16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16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16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1.bp.blogspot.com/-lZlcA0VbtAg/T2G0kHalK7I/AAAAAAAACwI/Lc7LqHS9qlw/s1600/reci%25C3%25A9n%2Bnacid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60648"/>
            <a:ext cx="8568952" cy="640871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uadroTexto 5"/>
          <p:cNvSpPr txBox="1"/>
          <p:nvPr/>
        </p:nvSpPr>
        <p:spPr>
          <a:xfrm>
            <a:off x="323528" y="-243408"/>
            <a:ext cx="1537600" cy="2646878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s-BO" sz="16600" dirty="0">
                <a:solidFill>
                  <a:srgbClr val="FF0000"/>
                </a:solidFill>
                <a:sym typeface="Wingdings" panose="05000000000000000000" pitchFamily="2" charset="2"/>
              </a:rPr>
              <a:t></a:t>
            </a:r>
            <a:endParaRPr lang="es-BO" sz="16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86150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http://www.paho.org/bol/images/eventos/IMNS/concFot2011/image00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60648"/>
            <a:ext cx="8568952" cy="642671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uadroTexto 6"/>
          <p:cNvSpPr txBox="1"/>
          <p:nvPr/>
        </p:nvSpPr>
        <p:spPr>
          <a:xfrm>
            <a:off x="395536" y="260648"/>
            <a:ext cx="1537600" cy="2646878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s-BO" sz="16600" dirty="0">
                <a:solidFill>
                  <a:srgbClr val="FF0000"/>
                </a:solidFill>
                <a:sym typeface="Wingdings" panose="05000000000000000000" pitchFamily="2" charset="2"/>
              </a:rPr>
              <a:t></a:t>
            </a:r>
            <a:endParaRPr lang="es-BO" sz="16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724984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2" name="Picture 6" descr="http://i.ytimg.com/vi/nBXOlsHa00M/hqdefault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39"/>
            <a:ext cx="8712968" cy="653472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uadroTexto 7"/>
          <p:cNvSpPr txBox="1"/>
          <p:nvPr/>
        </p:nvSpPr>
        <p:spPr>
          <a:xfrm>
            <a:off x="251520" y="3933056"/>
            <a:ext cx="1537600" cy="2646878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s-BO" sz="16600" dirty="0">
                <a:solidFill>
                  <a:srgbClr val="FF0000"/>
                </a:solidFill>
                <a:sym typeface="Wingdings" panose="05000000000000000000" pitchFamily="2" charset="2"/>
              </a:rPr>
              <a:t></a:t>
            </a:r>
            <a:endParaRPr lang="es-BO" sz="16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6190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 descr="helpingmother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692696"/>
            <a:ext cx="8624136" cy="56166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CuadroTexto 10"/>
          <p:cNvSpPr txBox="1"/>
          <p:nvPr/>
        </p:nvSpPr>
        <p:spPr>
          <a:xfrm>
            <a:off x="7092280" y="4215445"/>
            <a:ext cx="1856598" cy="2646878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s-BO" sz="16600" dirty="0" smtClean="0">
                <a:solidFill>
                  <a:srgbClr val="92D050"/>
                </a:solidFill>
                <a:sym typeface="Wingdings" panose="05000000000000000000" pitchFamily="2" charset="2"/>
              </a:rPr>
              <a:t></a:t>
            </a:r>
            <a:endParaRPr lang="es-BO" sz="16600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34943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1"/>
          <p:cNvGrpSpPr/>
          <p:nvPr/>
        </p:nvGrpSpPr>
        <p:grpSpPr>
          <a:xfrm>
            <a:off x="1907704" y="1340768"/>
            <a:ext cx="5357687" cy="4018267"/>
            <a:chOff x="2256943" y="1795854"/>
            <a:chExt cx="5357687" cy="4018267"/>
          </a:xfrm>
        </p:grpSpPr>
        <p:pic>
          <p:nvPicPr>
            <p:cNvPr id="8194" name="Picture 2" descr="http://mimenusinleche.com/wp-content/uploads/2012/10/bebe-enfermera-hospital-biberon-tetero-afp320_1337032009.jp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56943" y="1795854"/>
              <a:ext cx="5357687" cy="4018267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Señal de prohibido 10"/>
            <p:cNvSpPr/>
            <p:nvPr/>
          </p:nvSpPr>
          <p:spPr>
            <a:xfrm>
              <a:off x="2256945" y="4467038"/>
              <a:ext cx="804071" cy="860259"/>
            </a:xfrm>
            <a:prstGeom prst="noSmoking">
              <a:avLst>
                <a:gd name="adj" fmla="val 8523"/>
              </a:avLst>
            </a:prstGeom>
            <a:solidFill>
              <a:srgbClr val="FF0000">
                <a:alpha val="3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BO" sz="1350">
                <a:solidFill>
                  <a:schemeClr val="tx1"/>
                </a:solidFill>
              </a:endParaRPr>
            </a:p>
          </p:txBody>
        </p:sp>
        <p:sp>
          <p:nvSpPr>
            <p:cNvPr id="10" name="Señal de prohibido 9"/>
            <p:cNvSpPr/>
            <p:nvPr/>
          </p:nvSpPr>
          <p:spPr>
            <a:xfrm>
              <a:off x="5062454" y="3907064"/>
              <a:ext cx="735972" cy="733926"/>
            </a:xfrm>
            <a:prstGeom prst="noSmoking">
              <a:avLst>
                <a:gd name="adj" fmla="val 8523"/>
              </a:avLst>
            </a:prstGeom>
            <a:solidFill>
              <a:srgbClr val="FF0000">
                <a:alpha val="3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BO" sz="1350">
                <a:solidFill>
                  <a:schemeClr val="tx1"/>
                </a:solidFill>
              </a:endParaRPr>
            </a:p>
          </p:txBody>
        </p:sp>
      </p:grpSp>
      <p:pic>
        <p:nvPicPr>
          <p:cNvPr id="107522" name="Picture 2" descr="Resultado de imagen para lactancia materna caricatura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412776"/>
            <a:ext cx="7680384" cy="403244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588456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75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75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75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467544" y="4509120"/>
            <a:ext cx="8568952" cy="2016224"/>
          </a:xfrm>
          <a:solidFill>
            <a:srgbClr val="C0FF81"/>
          </a:solidFill>
        </p:spPr>
        <p:txBody>
          <a:bodyPr>
            <a:noAutofit/>
          </a:bodyPr>
          <a:lstStyle/>
          <a:p>
            <a:pPr algn="l"/>
            <a:r>
              <a:rPr lang="es-ES" sz="4800" b="1" dirty="0" smtClean="0"/>
              <a:t>“No hay barreras </a:t>
            </a:r>
            <a:br>
              <a:rPr lang="es-ES" sz="4800" b="1" dirty="0" smtClean="0"/>
            </a:br>
            <a:r>
              <a:rPr lang="es-ES" sz="4800" b="1" dirty="0" smtClean="0"/>
              <a:t>para la lactancia materna”</a:t>
            </a:r>
            <a:r>
              <a:rPr lang="es-ES" sz="4000" b="1" dirty="0" smtClean="0"/>
              <a:t/>
            </a:r>
            <a:br>
              <a:rPr lang="es-ES" sz="4000" b="1" dirty="0" smtClean="0"/>
            </a:br>
            <a:r>
              <a:rPr lang="es-ES" sz="4000" b="1" dirty="0" smtClean="0"/>
              <a:t>Gracias por su atención !!!!</a:t>
            </a:r>
            <a:endParaRPr lang="es-ES" sz="2800" b="1" dirty="0"/>
          </a:p>
        </p:txBody>
      </p:sp>
      <p:pic>
        <p:nvPicPr>
          <p:cNvPr id="107522" name="Picture 2" descr="Resultado de imagen para Lactancia Inmediata Picass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8589" y="4509120"/>
            <a:ext cx="1577907" cy="199735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3666" name="Picture 2" descr="Resultado de imagen para lactancia de gemelos y mellizos latinoameric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260648"/>
            <a:ext cx="5402801" cy="410445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878609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28797" y="4451290"/>
            <a:ext cx="8110616" cy="148504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BO" sz="4000" b="1" dirty="0">
                <a:solidFill>
                  <a:schemeClr val="accent1">
                    <a:lumMod val="75000"/>
                  </a:schemeClr>
                </a:solidFill>
              </a:rPr>
              <a:t>Gracias por su atención!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987636" y="1"/>
            <a:ext cx="4156364" cy="685800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="" xmlns:a16="http://schemas.microsoft.com/office/drawing/2014/main" id="{63F5F580-5346-6C4B-B0E6-8E34E295B1D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940" y="35103"/>
            <a:ext cx="4705146" cy="2348333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="" xmlns:a16="http://schemas.microsoft.com/office/drawing/2014/main" id="{59A0ED73-FE0F-CC47-98F6-348BCFD7571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4446" t="24161" r="15832" b="24903"/>
          <a:stretch/>
        </p:blipFill>
        <p:spPr>
          <a:xfrm>
            <a:off x="843197" y="2252272"/>
            <a:ext cx="3313168" cy="199573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780090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4748</TotalTime>
  <Words>1002</Words>
  <Application>Microsoft Office PowerPoint</Application>
  <PresentationFormat>Presentación en pantalla (4:3)</PresentationFormat>
  <Paragraphs>140</Paragraphs>
  <Slides>38</Slides>
  <Notes>6</Notes>
  <HiddenSlides>0</HiddenSlides>
  <MMClips>0</MMClips>
  <ScaleCrop>false</ScaleCrop>
  <HeadingPairs>
    <vt:vector size="6" baseType="variant">
      <vt:variant>
        <vt:lpstr>Tema</vt:lpstr>
      </vt:variant>
      <vt:variant>
        <vt:i4>2</vt:i4>
      </vt:variant>
      <vt:variant>
        <vt:lpstr>Servidores OLE incrustados</vt:lpstr>
      </vt:variant>
      <vt:variant>
        <vt:i4>2</vt:i4>
      </vt:variant>
      <vt:variant>
        <vt:lpstr>Títulos de diapositiva</vt:lpstr>
      </vt:variant>
      <vt:variant>
        <vt:i4>38</vt:i4>
      </vt:variant>
    </vt:vector>
  </HeadingPairs>
  <TitlesOfParts>
    <vt:vector size="42" baseType="lpstr">
      <vt:lpstr>Tema de Office</vt:lpstr>
      <vt:lpstr>1_Tema de Office</vt:lpstr>
      <vt:lpstr>Document</vt:lpstr>
      <vt:lpstr>Hoja de cálculo de Microsoft Office Excel 97-2003</vt:lpstr>
      <vt:lpstr>Diapositiva 1</vt:lpstr>
      <vt:lpstr>11 PASOS DE LA IAMN</vt:lpstr>
      <vt:lpstr>PASO 4</vt:lpstr>
      <vt:lpstr>Tipos de Leche Humana</vt:lpstr>
      <vt:lpstr>Composición proteica del calostro humano  y leche madura (por litro)</vt:lpstr>
      <vt:lpstr>Diferencias entre Leche Humana y de Vaca</vt:lpstr>
      <vt:lpstr>Beneficios del contacto piel a piel y lactancia materna inmediata</vt:lpstr>
      <vt:lpstr>Diapositiva 8</vt:lpstr>
      <vt:lpstr>Diapositiva 9</vt:lpstr>
      <vt:lpstr>Diapositiva 10</vt:lpstr>
      <vt:lpstr>Diapositiva 11</vt:lpstr>
      <vt:lpstr>Diapositiva 12</vt:lpstr>
      <vt:lpstr>Diapositiva 13</vt:lpstr>
      <vt:lpstr>Cuidados Escenciales del Recien Nacido </vt:lpstr>
      <vt:lpstr>Cuidados Escenciales del Recien Nacido </vt:lpstr>
      <vt:lpstr>El inicio tardío de la LM incrementa el riesgo de MN mortalidad neonatal</vt:lpstr>
      <vt:lpstr>Diapositiva 17</vt:lpstr>
      <vt:lpstr>Lactancia materna completa a las 6 y 12 semanas según el momento del primer contacto madre-hijo</vt:lpstr>
      <vt:lpstr>Efecto de las prácticas en la sala de partos en la lactancia temprana </vt:lpstr>
      <vt:lpstr>Impacto del contacto precoz madre y recien nacidos en la duración de la lactancia </vt:lpstr>
      <vt:lpstr>Duración mínima del contacto piel con piel inmediato en recién nacidos a término</vt:lpstr>
      <vt:lpstr>Lactancia materna completa al alta y a la edad de 1 mes, según la pauta de lactancia en el hospital</vt:lpstr>
      <vt:lpstr>Revision Sistematica: Tiempo de Inicio y Exclusividad LM durante el primer mes de vida</vt:lpstr>
      <vt:lpstr>Revisión Cochrane 2007: Contacto temprano piel a piel entre las madres y sus recién nacidos sanos. </vt:lpstr>
      <vt:lpstr>Revisión Cochrane 2016: Contacto temprano piel a piel entre las madres y sus recién nacidos sanos. </vt:lpstr>
      <vt:lpstr>Diapositiva 26</vt:lpstr>
      <vt:lpstr>Diapositiva 27</vt:lpstr>
      <vt:lpstr>Diapositiva 28</vt:lpstr>
      <vt:lpstr>Diapositiva 29</vt:lpstr>
      <vt:lpstr>Diapositiva 30</vt:lpstr>
      <vt:lpstr>Diapositiva 31</vt:lpstr>
      <vt:lpstr>Diapositiva 32</vt:lpstr>
      <vt:lpstr>Diapositiva 33</vt:lpstr>
      <vt:lpstr>Diapositiva 34</vt:lpstr>
      <vt:lpstr>Diapositiva 35</vt:lpstr>
      <vt:lpstr>Diapositiva 36</vt:lpstr>
      <vt:lpstr>“No hay barreras  para la lactancia materna” Gracias por su atención !!!!</vt:lpstr>
      <vt:lpstr>Diapositiva 38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Problemas mas frecuentes, mitos</dc:title>
  <dc:creator>gtapiaUNICEF</dc:creator>
  <cp:lastModifiedBy>BEATRIZ</cp:lastModifiedBy>
  <cp:revision>405</cp:revision>
  <cp:lastPrinted>2010-01-31T20:18:11Z</cp:lastPrinted>
  <dcterms:created xsi:type="dcterms:W3CDTF">2007-09-13T10:43:11Z</dcterms:created>
  <dcterms:modified xsi:type="dcterms:W3CDTF">2025-04-29T05:11:03Z</dcterms:modified>
</cp:coreProperties>
</file>