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331" r:id="rId3"/>
    <p:sldId id="348" r:id="rId4"/>
    <p:sldId id="368" r:id="rId5"/>
    <p:sldId id="369" r:id="rId6"/>
    <p:sldId id="370" r:id="rId7"/>
    <p:sldId id="380" r:id="rId8"/>
    <p:sldId id="367" r:id="rId9"/>
    <p:sldId id="371" r:id="rId10"/>
    <p:sldId id="372" r:id="rId11"/>
    <p:sldId id="373" r:id="rId12"/>
    <p:sldId id="374" r:id="rId13"/>
    <p:sldId id="349" r:id="rId14"/>
    <p:sldId id="354" r:id="rId15"/>
    <p:sldId id="355" r:id="rId16"/>
    <p:sldId id="375" r:id="rId17"/>
    <p:sldId id="376" r:id="rId18"/>
    <p:sldId id="377" r:id="rId19"/>
    <p:sldId id="381" r:id="rId20"/>
    <p:sldId id="358" r:id="rId21"/>
    <p:sldId id="379" r:id="rId22"/>
    <p:sldId id="383" r:id="rId23"/>
    <p:sldId id="384" r:id="rId24"/>
    <p:sldId id="382" r:id="rId25"/>
    <p:sldId id="361" r:id="rId26"/>
    <p:sldId id="295" r:id="rId27"/>
  </p:sldIdLst>
  <p:sldSz cx="12192000" cy="6858000"/>
  <p:notesSz cx="6858000" cy="91440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E8DA"/>
    <a:srgbClr val="86002D"/>
    <a:srgbClr val="BDEEEF"/>
    <a:srgbClr val="A4E0E6"/>
    <a:srgbClr val="FEBEED"/>
    <a:srgbClr val="ACE4EA"/>
    <a:srgbClr val="355E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88" autoAdjust="0"/>
    <p:restoredTop sz="94620" autoAdjust="0"/>
  </p:normalViewPr>
  <p:slideViewPr>
    <p:cSldViewPr snapToGrid="0">
      <p:cViewPr>
        <p:scale>
          <a:sx n="70" d="100"/>
          <a:sy n="70" d="100"/>
        </p:scale>
        <p:origin x="84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CBB03B-0544-4222-A2FC-71E4A3D96E07}"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s-ES"/>
        </a:p>
      </dgm:t>
    </dgm:pt>
    <dgm:pt modelId="{314F6926-B1E3-43C8-ABE8-D33EE1E334CF}">
      <dgm:prSet phldrT="[Texto]"/>
      <dgm:spPr/>
      <dgm:t>
        <a:bodyPr/>
        <a:lstStyle/>
        <a:p>
          <a:r>
            <a:rPr lang="es-ES" dirty="0" smtClean="0"/>
            <a:t>Embarazadas adscritas al SUS  o afiliadas a los EGSSCP   del 1er al 4to mes de gestación</a:t>
          </a:r>
          <a:endParaRPr lang="es-ES" dirty="0"/>
        </a:p>
      </dgm:t>
    </dgm:pt>
    <dgm:pt modelId="{910F19EA-B770-4B54-918B-8F67C5A33823}" type="parTrans" cxnId="{EA26B84D-BDAF-4D8F-9BBE-2386868B1692}">
      <dgm:prSet/>
      <dgm:spPr/>
      <dgm:t>
        <a:bodyPr/>
        <a:lstStyle/>
        <a:p>
          <a:endParaRPr lang="es-ES"/>
        </a:p>
      </dgm:t>
    </dgm:pt>
    <dgm:pt modelId="{5AB09344-3425-4D80-A709-9385109467B1}" type="sibTrans" cxnId="{EA26B84D-BDAF-4D8F-9BBE-2386868B1692}">
      <dgm:prSet/>
      <dgm:spPr/>
      <dgm:t>
        <a:bodyPr/>
        <a:lstStyle/>
        <a:p>
          <a:endParaRPr lang="es-ES"/>
        </a:p>
      </dgm:t>
    </dgm:pt>
    <dgm:pt modelId="{F4937FBE-7D98-4435-973F-095DE7617259}">
      <dgm:prSet phldrT="[Texto]"/>
      <dgm:spPr/>
      <dgm:t>
        <a:bodyPr/>
        <a:lstStyle/>
        <a:p>
          <a:r>
            <a:rPr lang="es-ES" dirty="0" smtClean="0"/>
            <a:t>GAMʹs</a:t>
          </a:r>
          <a:endParaRPr lang="es-ES" dirty="0"/>
        </a:p>
      </dgm:t>
    </dgm:pt>
    <dgm:pt modelId="{586CB5EA-4FA5-40E1-A26D-C6F1B445809B}" type="parTrans" cxnId="{916154EB-935A-4608-A3A2-53C8B0AC0883}">
      <dgm:prSet/>
      <dgm:spPr/>
      <dgm:t>
        <a:bodyPr/>
        <a:lstStyle/>
        <a:p>
          <a:endParaRPr lang="es-ES"/>
        </a:p>
      </dgm:t>
    </dgm:pt>
    <dgm:pt modelId="{5A3139F0-FFBE-439C-8EA2-31081CB7989A}" type="sibTrans" cxnId="{916154EB-935A-4608-A3A2-53C8B0AC0883}">
      <dgm:prSet/>
      <dgm:spPr/>
      <dgm:t>
        <a:bodyPr/>
        <a:lstStyle/>
        <a:p>
          <a:endParaRPr lang="es-ES"/>
        </a:p>
      </dgm:t>
    </dgm:pt>
    <dgm:pt modelId="{5ACC03A1-AEE0-458B-8B2E-A836A2520E9A}">
      <dgm:prSet phldrT="[Texto]"/>
      <dgm:spPr/>
      <dgm:t>
        <a:bodyPr/>
        <a:lstStyle/>
        <a:p>
          <a:r>
            <a:rPr lang="es-ES" dirty="0" smtClean="0"/>
            <a:t>GAIOC</a:t>
          </a:r>
          <a:r>
            <a:rPr lang="es-ES" dirty="0" smtClean="0">
              <a:latin typeface="Calibri" panose="020F0502020204030204" pitchFamily="34" charset="0"/>
            </a:rPr>
            <a:t>̕s</a:t>
          </a:r>
          <a:endParaRPr lang="es-ES" dirty="0"/>
        </a:p>
      </dgm:t>
    </dgm:pt>
    <dgm:pt modelId="{6D949213-7F9B-4081-9541-14151422D80B}" type="parTrans" cxnId="{2E001B98-AC64-4596-BA95-E53F8AEC151E}">
      <dgm:prSet/>
      <dgm:spPr/>
      <dgm:t>
        <a:bodyPr/>
        <a:lstStyle/>
        <a:p>
          <a:endParaRPr lang="es-ES"/>
        </a:p>
      </dgm:t>
    </dgm:pt>
    <dgm:pt modelId="{7D4A51A3-C4AA-4529-B53E-8815F21550E0}" type="sibTrans" cxnId="{2E001B98-AC64-4596-BA95-E53F8AEC151E}">
      <dgm:prSet/>
      <dgm:spPr/>
      <dgm:t>
        <a:bodyPr/>
        <a:lstStyle/>
        <a:p>
          <a:endParaRPr lang="es-ES"/>
        </a:p>
      </dgm:t>
    </dgm:pt>
    <dgm:pt modelId="{7290F53E-B31E-45D3-93E1-D806A800F349}">
      <dgm:prSet phldrT="[Texto]"/>
      <dgm:spPr/>
      <dgm:t>
        <a:bodyPr/>
        <a:lstStyle/>
        <a:p>
          <a:r>
            <a:rPr lang="es-ES" dirty="0" smtClean="0"/>
            <a:t>Embarazadas adscritas al SUS  o afiliadas a los EGSSCP del 5to hasta el momento de nacimiento</a:t>
          </a:r>
          <a:endParaRPr lang="es-ES" dirty="0"/>
        </a:p>
      </dgm:t>
    </dgm:pt>
    <dgm:pt modelId="{7A3BB4C8-C9BB-4664-BF46-B2F626A8D4BB}" type="parTrans" cxnId="{CD5A8BC2-18E0-4849-BEA8-3AA2514BD4AF}">
      <dgm:prSet/>
      <dgm:spPr/>
      <dgm:t>
        <a:bodyPr/>
        <a:lstStyle/>
        <a:p>
          <a:endParaRPr lang="es-ES"/>
        </a:p>
      </dgm:t>
    </dgm:pt>
    <dgm:pt modelId="{F89B8372-4767-4359-ADF2-65AAFBC53352}" type="sibTrans" cxnId="{CD5A8BC2-18E0-4849-BEA8-3AA2514BD4AF}">
      <dgm:prSet/>
      <dgm:spPr/>
      <dgm:t>
        <a:bodyPr/>
        <a:lstStyle/>
        <a:p>
          <a:endParaRPr lang="es-ES"/>
        </a:p>
      </dgm:t>
    </dgm:pt>
    <dgm:pt modelId="{BB9B235F-84A4-4996-85DC-983A3832297B}">
      <dgm:prSet phldrT="[Texto]"/>
      <dgm:spPr/>
      <dgm:t>
        <a:bodyPr/>
        <a:lstStyle/>
        <a:p>
          <a:r>
            <a:rPr lang="es-ES" dirty="0" smtClean="0"/>
            <a:t>Paquetes del Subsidio Universal Prenatal por la Vida (Programa Bono Juana Azurduy).</a:t>
          </a:r>
          <a:endParaRPr lang="es-ES" dirty="0"/>
        </a:p>
      </dgm:t>
    </dgm:pt>
    <dgm:pt modelId="{A2690C0F-534B-404E-B815-EDD83D4A69F3}" type="parTrans" cxnId="{F240D525-B85C-4C2F-84B7-169A3A03BDA9}">
      <dgm:prSet/>
      <dgm:spPr/>
      <dgm:t>
        <a:bodyPr/>
        <a:lstStyle/>
        <a:p>
          <a:endParaRPr lang="es-ES"/>
        </a:p>
      </dgm:t>
    </dgm:pt>
    <dgm:pt modelId="{7DEB4236-C132-42A3-B650-44BEDF7D79DE}" type="sibTrans" cxnId="{F240D525-B85C-4C2F-84B7-169A3A03BDA9}">
      <dgm:prSet/>
      <dgm:spPr/>
      <dgm:t>
        <a:bodyPr/>
        <a:lstStyle/>
        <a:p>
          <a:endParaRPr lang="es-ES"/>
        </a:p>
      </dgm:t>
    </dgm:pt>
    <dgm:pt modelId="{6F10F5DB-F23D-4B93-8EAC-5E1CE47D038D}">
      <dgm:prSet phldrT="[Texto]"/>
      <dgm:spPr/>
      <dgm:t>
        <a:bodyPr/>
        <a:lstStyle/>
        <a:p>
          <a:endParaRPr lang="es-ES" dirty="0"/>
        </a:p>
      </dgm:t>
    </dgm:pt>
    <dgm:pt modelId="{80060504-9C71-4E06-89EF-1D4E73455037}" type="parTrans" cxnId="{438BE6CC-8C8C-43C1-8F84-20281F7D2F2C}">
      <dgm:prSet/>
      <dgm:spPr/>
      <dgm:t>
        <a:bodyPr/>
        <a:lstStyle/>
        <a:p>
          <a:endParaRPr lang="es-ES"/>
        </a:p>
      </dgm:t>
    </dgm:pt>
    <dgm:pt modelId="{52AC49A1-4DEC-4DDB-B0C0-7414234719F6}" type="sibTrans" cxnId="{438BE6CC-8C8C-43C1-8F84-20281F7D2F2C}">
      <dgm:prSet/>
      <dgm:spPr/>
      <dgm:t>
        <a:bodyPr/>
        <a:lstStyle/>
        <a:p>
          <a:endParaRPr lang="es-ES"/>
        </a:p>
      </dgm:t>
    </dgm:pt>
    <dgm:pt modelId="{7C401C44-BAF0-4D94-BFD0-D52B3395035A}">
      <dgm:prSet phldrT="[Texto]"/>
      <dgm:spPr/>
      <dgm:t>
        <a:bodyPr/>
        <a:lstStyle/>
        <a:p>
          <a:r>
            <a:rPr lang="es-ES" dirty="0" smtClean="0"/>
            <a:t>Mujeres adscritas al SUS en periodo de lactancia con niños de 0 a 23 meses</a:t>
          </a:r>
          <a:endParaRPr lang="es-ES" dirty="0"/>
        </a:p>
      </dgm:t>
    </dgm:pt>
    <dgm:pt modelId="{A3411D3D-EECA-4DFE-BCE0-4C65857FD5D6}" type="parTrans" cxnId="{DF71ECF6-D513-4991-AC4C-FA5E53297516}">
      <dgm:prSet/>
      <dgm:spPr/>
      <dgm:t>
        <a:bodyPr/>
        <a:lstStyle/>
        <a:p>
          <a:endParaRPr lang="es-ES"/>
        </a:p>
      </dgm:t>
    </dgm:pt>
    <dgm:pt modelId="{5E5E161E-E475-4473-85C0-382628E3AA64}" type="sibTrans" cxnId="{DF71ECF6-D513-4991-AC4C-FA5E53297516}">
      <dgm:prSet/>
      <dgm:spPr/>
      <dgm:t>
        <a:bodyPr/>
        <a:lstStyle/>
        <a:p>
          <a:endParaRPr lang="es-ES"/>
        </a:p>
      </dgm:t>
    </dgm:pt>
    <dgm:pt modelId="{55131F6F-1C80-49CA-8FB7-582983089339}">
      <dgm:prSet phldrT="[Texto]"/>
      <dgm:spPr/>
      <dgm:t>
        <a:bodyPr/>
        <a:lstStyle/>
        <a:p>
          <a:r>
            <a:rPr lang="es-ES" dirty="0" smtClean="0"/>
            <a:t>Entes Gestores de la Seguridad Social a Corto Plazo (EGSSCP)</a:t>
          </a:r>
          <a:endParaRPr lang="es-ES" dirty="0"/>
        </a:p>
      </dgm:t>
    </dgm:pt>
    <dgm:pt modelId="{8DA2C2E5-2DB4-4F78-A674-ADE46EAE76DB}" type="parTrans" cxnId="{C93649F5-3451-46BD-A986-B2E73F829D97}">
      <dgm:prSet/>
      <dgm:spPr/>
      <dgm:t>
        <a:bodyPr/>
        <a:lstStyle/>
        <a:p>
          <a:endParaRPr lang="es-ES"/>
        </a:p>
      </dgm:t>
    </dgm:pt>
    <dgm:pt modelId="{B18AFBFC-BFDC-479D-BA4B-68E20FC72849}" type="sibTrans" cxnId="{C93649F5-3451-46BD-A986-B2E73F829D97}">
      <dgm:prSet/>
      <dgm:spPr/>
      <dgm:t>
        <a:bodyPr/>
        <a:lstStyle/>
        <a:p>
          <a:endParaRPr lang="es-ES"/>
        </a:p>
      </dgm:t>
    </dgm:pt>
    <dgm:pt modelId="{18E6F997-377A-4809-8846-9AD7CC732E83}">
      <dgm:prSet phldrT="[Texto]"/>
      <dgm:spPr/>
      <dgm:t>
        <a:bodyPr/>
        <a:lstStyle/>
        <a:p>
          <a:r>
            <a:rPr lang="es-ES" dirty="0" smtClean="0"/>
            <a:t>Paquetes del Subsidios Prenatal y de Lactancia (SEDEM). </a:t>
          </a:r>
          <a:endParaRPr lang="es-ES" dirty="0"/>
        </a:p>
      </dgm:t>
    </dgm:pt>
    <dgm:pt modelId="{78DCEF5E-3BEC-4096-9766-CFD59EC22BCE}" type="parTrans" cxnId="{2A8E010E-6381-4D2B-8C2D-8E735535DF1A}">
      <dgm:prSet/>
      <dgm:spPr/>
      <dgm:t>
        <a:bodyPr/>
        <a:lstStyle/>
        <a:p>
          <a:endParaRPr lang="es-ES"/>
        </a:p>
      </dgm:t>
    </dgm:pt>
    <dgm:pt modelId="{2F7848F6-90AA-40EF-A092-68A55217F962}" type="sibTrans" cxnId="{2A8E010E-6381-4D2B-8C2D-8E735535DF1A}">
      <dgm:prSet/>
      <dgm:spPr/>
      <dgm:t>
        <a:bodyPr/>
        <a:lstStyle/>
        <a:p>
          <a:endParaRPr lang="es-ES"/>
        </a:p>
      </dgm:t>
    </dgm:pt>
    <dgm:pt modelId="{910C69FB-8ECA-4A16-84F0-D4AA9189E2E1}">
      <dgm:prSet/>
      <dgm:spPr/>
      <dgm:t>
        <a:bodyPr/>
        <a:lstStyle/>
        <a:p>
          <a:r>
            <a:rPr lang="es-ES" dirty="0" smtClean="0"/>
            <a:t>GAMʹs</a:t>
          </a:r>
          <a:endParaRPr lang="es-ES" dirty="0"/>
        </a:p>
      </dgm:t>
    </dgm:pt>
    <dgm:pt modelId="{516C1DCF-33D2-4363-B688-CCCA2899710D}" type="parTrans" cxnId="{B6667EE7-2A30-4F6C-AA88-B58128DE0D54}">
      <dgm:prSet/>
      <dgm:spPr/>
      <dgm:t>
        <a:bodyPr/>
        <a:lstStyle/>
        <a:p>
          <a:endParaRPr lang="es-ES"/>
        </a:p>
      </dgm:t>
    </dgm:pt>
    <dgm:pt modelId="{982A32C0-1D06-46F2-98A5-B24C8BE4C63E}" type="sibTrans" cxnId="{B6667EE7-2A30-4F6C-AA88-B58128DE0D54}">
      <dgm:prSet/>
      <dgm:spPr/>
      <dgm:t>
        <a:bodyPr/>
        <a:lstStyle/>
        <a:p>
          <a:endParaRPr lang="es-ES"/>
        </a:p>
      </dgm:t>
    </dgm:pt>
    <dgm:pt modelId="{CF8B78A8-2673-444A-B2EA-96AE1C737B6D}">
      <dgm:prSet/>
      <dgm:spPr/>
      <dgm:t>
        <a:bodyPr/>
        <a:lstStyle/>
        <a:p>
          <a:r>
            <a:rPr lang="es-ES" dirty="0" smtClean="0"/>
            <a:t>GAIOC</a:t>
          </a:r>
          <a:r>
            <a:rPr lang="es-ES" dirty="0" smtClean="0">
              <a:latin typeface="Calibri" panose="020F0502020204030204" pitchFamily="34" charset="0"/>
            </a:rPr>
            <a:t>̕s</a:t>
          </a:r>
          <a:endParaRPr lang="es-ES" dirty="0"/>
        </a:p>
      </dgm:t>
    </dgm:pt>
    <dgm:pt modelId="{9B40220F-4DDA-487D-882F-05D6BB314C1F}" type="parTrans" cxnId="{2EB02636-1C11-472F-BF12-910B8A09DE55}">
      <dgm:prSet/>
      <dgm:spPr/>
      <dgm:t>
        <a:bodyPr/>
        <a:lstStyle/>
        <a:p>
          <a:endParaRPr lang="es-ES"/>
        </a:p>
      </dgm:t>
    </dgm:pt>
    <dgm:pt modelId="{F40F015B-4C39-448A-A6EB-E241232A7925}" type="sibTrans" cxnId="{2EB02636-1C11-472F-BF12-910B8A09DE55}">
      <dgm:prSet/>
      <dgm:spPr/>
      <dgm:t>
        <a:bodyPr/>
        <a:lstStyle/>
        <a:p>
          <a:endParaRPr lang="es-ES"/>
        </a:p>
      </dgm:t>
    </dgm:pt>
    <dgm:pt modelId="{D90B6CFB-DF49-4E42-B874-EACABAEE4CAA}">
      <dgm:prSet/>
      <dgm:spPr/>
      <dgm:t>
        <a:bodyPr/>
        <a:lstStyle/>
        <a:p>
          <a:r>
            <a:rPr lang="es-ES" dirty="0" smtClean="0"/>
            <a:t>Mujeres afiliadas a los EGSSCP  en periodo de lactancia con niños de 13 a 23 meses</a:t>
          </a:r>
          <a:endParaRPr lang="es-ES" dirty="0"/>
        </a:p>
      </dgm:t>
    </dgm:pt>
    <dgm:pt modelId="{9565CC2F-BCC8-4667-8879-BD3176274201}" type="sibTrans" cxnId="{298CAD92-76C4-4311-ACC7-B40D0BC649A5}">
      <dgm:prSet/>
      <dgm:spPr/>
      <dgm:t>
        <a:bodyPr/>
        <a:lstStyle/>
        <a:p>
          <a:endParaRPr lang="es-ES"/>
        </a:p>
      </dgm:t>
    </dgm:pt>
    <dgm:pt modelId="{BE808C23-4B8F-4010-9DD5-8A8A1FC842FB}" type="parTrans" cxnId="{298CAD92-76C4-4311-ACC7-B40D0BC649A5}">
      <dgm:prSet/>
      <dgm:spPr/>
      <dgm:t>
        <a:bodyPr/>
        <a:lstStyle/>
        <a:p>
          <a:endParaRPr lang="es-ES"/>
        </a:p>
      </dgm:t>
    </dgm:pt>
    <dgm:pt modelId="{461C2B20-2F17-41AA-A2B0-E76EC11E6E4C}">
      <dgm:prSet/>
      <dgm:spPr/>
      <dgm:t>
        <a:bodyPr/>
        <a:lstStyle/>
        <a:p>
          <a:r>
            <a:rPr lang="es-ES" dirty="0" smtClean="0"/>
            <a:t>Entes Gestores de la Seguridad Social a Corto Plazo (EGSSCP)</a:t>
          </a:r>
          <a:endParaRPr lang="es-ES" dirty="0"/>
        </a:p>
      </dgm:t>
    </dgm:pt>
    <dgm:pt modelId="{2182945B-F402-48BC-90C5-1C8BD17C124D}" type="parTrans" cxnId="{0C1B11F7-B68B-4DDA-94B8-680F0EF8FD99}">
      <dgm:prSet/>
      <dgm:spPr/>
      <dgm:t>
        <a:bodyPr/>
        <a:lstStyle/>
        <a:p>
          <a:endParaRPr lang="es-ES"/>
        </a:p>
      </dgm:t>
    </dgm:pt>
    <dgm:pt modelId="{EF53F085-4FF9-493B-9F83-F4B9A04C5FD4}" type="sibTrans" cxnId="{0C1B11F7-B68B-4DDA-94B8-680F0EF8FD99}">
      <dgm:prSet/>
      <dgm:spPr/>
      <dgm:t>
        <a:bodyPr/>
        <a:lstStyle/>
        <a:p>
          <a:endParaRPr lang="es-ES"/>
        </a:p>
      </dgm:t>
    </dgm:pt>
    <dgm:pt modelId="{C7C41B56-6524-4F10-8C88-577D40A76DF2}" type="pres">
      <dgm:prSet presAssocID="{8DCBB03B-0544-4222-A2FC-71E4A3D96E07}" presName="Name0" presStyleCnt="0">
        <dgm:presLayoutVars>
          <dgm:dir/>
          <dgm:animLvl val="lvl"/>
          <dgm:resizeHandles val="exact"/>
        </dgm:presLayoutVars>
      </dgm:prSet>
      <dgm:spPr/>
      <dgm:t>
        <a:bodyPr/>
        <a:lstStyle/>
        <a:p>
          <a:endParaRPr lang="es-BO"/>
        </a:p>
      </dgm:t>
    </dgm:pt>
    <dgm:pt modelId="{307D4FDB-10B7-4FCD-A213-10B9F47A0EDE}" type="pres">
      <dgm:prSet presAssocID="{314F6926-B1E3-43C8-ABE8-D33EE1E334CF}" presName="composite" presStyleCnt="0"/>
      <dgm:spPr/>
    </dgm:pt>
    <dgm:pt modelId="{AA090A9F-8B4D-4B53-918F-E2576A2F32E6}" type="pres">
      <dgm:prSet presAssocID="{314F6926-B1E3-43C8-ABE8-D33EE1E334CF}" presName="parTx" presStyleLbl="alignNode1" presStyleIdx="0" presStyleCnt="4">
        <dgm:presLayoutVars>
          <dgm:chMax val="0"/>
          <dgm:chPref val="0"/>
          <dgm:bulletEnabled val="1"/>
        </dgm:presLayoutVars>
      </dgm:prSet>
      <dgm:spPr/>
      <dgm:t>
        <a:bodyPr/>
        <a:lstStyle/>
        <a:p>
          <a:endParaRPr lang="es-ES"/>
        </a:p>
      </dgm:t>
    </dgm:pt>
    <dgm:pt modelId="{806777C4-A383-4BC4-B11C-34705F370072}" type="pres">
      <dgm:prSet presAssocID="{314F6926-B1E3-43C8-ABE8-D33EE1E334CF}" presName="desTx" presStyleLbl="alignAccFollowNode1" presStyleIdx="0" presStyleCnt="4">
        <dgm:presLayoutVars>
          <dgm:bulletEnabled val="1"/>
        </dgm:presLayoutVars>
      </dgm:prSet>
      <dgm:spPr/>
      <dgm:t>
        <a:bodyPr/>
        <a:lstStyle/>
        <a:p>
          <a:endParaRPr lang="es-ES"/>
        </a:p>
      </dgm:t>
    </dgm:pt>
    <dgm:pt modelId="{FDB48FE4-496B-4A05-AB84-AA1474F9A300}" type="pres">
      <dgm:prSet presAssocID="{5AB09344-3425-4D80-A709-9385109467B1}" presName="space" presStyleCnt="0"/>
      <dgm:spPr/>
    </dgm:pt>
    <dgm:pt modelId="{DDF32698-EAC9-40FE-AA6B-A27E62CC90E3}" type="pres">
      <dgm:prSet presAssocID="{7290F53E-B31E-45D3-93E1-D806A800F349}" presName="composite" presStyleCnt="0"/>
      <dgm:spPr/>
    </dgm:pt>
    <dgm:pt modelId="{C482A6E9-4767-4129-9FE9-706053467D35}" type="pres">
      <dgm:prSet presAssocID="{7290F53E-B31E-45D3-93E1-D806A800F349}" presName="parTx" presStyleLbl="alignNode1" presStyleIdx="1" presStyleCnt="4" custLinFactNeighborX="778">
        <dgm:presLayoutVars>
          <dgm:chMax val="0"/>
          <dgm:chPref val="0"/>
          <dgm:bulletEnabled val="1"/>
        </dgm:presLayoutVars>
      </dgm:prSet>
      <dgm:spPr/>
      <dgm:t>
        <a:bodyPr/>
        <a:lstStyle/>
        <a:p>
          <a:endParaRPr lang="es-ES"/>
        </a:p>
      </dgm:t>
    </dgm:pt>
    <dgm:pt modelId="{AFE87065-7B6C-46DE-9927-DFD927F405A6}" type="pres">
      <dgm:prSet presAssocID="{7290F53E-B31E-45D3-93E1-D806A800F349}" presName="desTx" presStyleLbl="alignAccFollowNode1" presStyleIdx="1" presStyleCnt="4">
        <dgm:presLayoutVars>
          <dgm:bulletEnabled val="1"/>
        </dgm:presLayoutVars>
      </dgm:prSet>
      <dgm:spPr/>
      <dgm:t>
        <a:bodyPr/>
        <a:lstStyle/>
        <a:p>
          <a:endParaRPr lang="es-ES"/>
        </a:p>
      </dgm:t>
    </dgm:pt>
    <dgm:pt modelId="{06E9B55B-9F38-4F65-8E22-523F7026809E}" type="pres">
      <dgm:prSet presAssocID="{F89B8372-4767-4359-ADF2-65AAFBC53352}" presName="space" presStyleCnt="0"/>
      <dgm:spPr/>
    </dgm:pt>
    <dgm:pt modelId="{C6249A74-4973-434D-96AF-52D8499D6B74}" type="pres">
      <dgm:prSet presAssocID="{7C401C44-BAF0-4D94-BFD0-D52B3395035A}" presName="composite" presStyleCnt="0"/>
      <dgm:spPr/>
    </dgm:pt>
    <dgm:pt modelId="{BE853D71-0457-4F61-AF1B-859BF681F637}" type="pres">
      <dgm:prSet presAssocID="{7C401C44-BAF0-4D94-BFD0-D52B3395035A}" presName="parTx" presStyleLbl="alignNode1" presStyleIdx="2" presStyleCnt="4">
        <dgm:presLayoutVars>
          <dgm:chMax val="0"/>
          <dgm:chPref val="0"/>
          <dgm:bulletEnabled val="1"/>
        </dgm:presLayoutVars>
      </dgm:prSet>
      <dgm:spPr/>
      <dgm:t>
        <a:bodyPr/>
        <a:lstStyle/>
        <a:p>
          <a:endParaRPr lang="es-ES"/>
        </a:p>
      </dgm:t>
    </dgm:pt>
    <dgm:pt modelId="{68EC9CBF-DB6A-477D-9B92-93D7476F2BC3}" type="pres">
      <dgm:prSet presAssocID="{7C401C44-BAF0-4D94-BFD0-D52B3395035A}" presName="desTx" presStyleLbl="alignAccFollowNode1" presStyleIdx="2" presStyleCnt="4">
        <dgm:presLayoutVars>
          <dgm:bulletEnabled val="1"/>
        </dgm:presLayoutVars>
      </dgm:prSet>
      <dgm:spPr/>
      <dgm:t>
        <a:bodyPr/>
        <a:lstStyle/>
        <a:p>
          <a:endParaRPr lang="es-ES"/>
        </a:p>
      </dgm:t>
    </dgm:pt>
    <dgm:pt modelId="{0D98E81C-A39B-4714-9618-54B362998D14}" type="pres">
      <dgm:prSet presAssocID="{5E5E161E-E475-4473-85C0-382628E3AA64}" presName="space" presStyleCnt="0"/>
      <dgm:spPr/>
    </dgm:pt>
    <dgm:pt modelId="{7D27D3CE-2811-4D43-BEA9-5B9C69ACD7F2}" type="pres">
      <dgm:prSet presAssocID="{D90B6CFB-DF49-4E42-B874-EACABAEE4CAA}" presName="composite" presStyleCnt="0"/>
      <dgm:spPr/>
    </dgm:pt>
    <dgm:pt modelId="{0617520E-7F34-44AA-AE0B-6247D8B1C2A0}" type="pres">
      <dgm:prSet presAssocID="{D90B6CFB-DF49-4E42-B874-EACABAEE4CAA}" presName="parTx" presStyleLbl="alignNode1" presStyleIdx="3" presStyleCnt="4">
        <dgm:presLayoutVars>
          <dgm:chMax val="0"/>
          <dgm:chPref val="0"/>
          <dgm:bulletEnabled val="1"/>
        </dgm:presLayoutVars>
      </dgm:prSet>
      <dgm:spPr/>
      <dgm:t>
        <a:bodyPr/>
        <a:lstStyle/>
        <a:p>
          <a:endParaRPr lang="es-ES"/>
        </a:p>
      </dgm:t>
    </dgm:pt>
    <dgm:pt modelId="{CB6D2DA1-9D52-40F2-B3C1-2B1DC0B8CF53}" type="pres">
      <dgm:prSet presAssocID="{D90B6CFB-DF49-4E42-B874-EACABAEE4CAA}" presName="desTx" presStyleLbl="alignAccFollowNode1" presStyleIdx="3" presStyleCnt="4">
        <dgm:presLayoutVars>
          <dgm:bulletEnabled val="1"/>
        </dgm:presLayoutVars>
      </dgm:prSet>
      <dgm:spPr/>
      <dgm:t>
        <a:bodyPr/>
        <a:lstStyle/>
        <a:p>
          <a:endParaRPr lang="es-BO"/>
        </a:p>
      </dgm:t>
    </dgm:pt>
  </dgm:ptLst>
  <dgm:cxnLst>
    <dgm:cxn modelId="{2A220F74-7801-4520-887E-D5AF679B1D46}" type="presOf" srcId="{55131F6F-1C80-49CA-8FB7-582983089339}" destId="{806777C4-A383-4BC4-B11C-34705F370072}" srcOrd="0" destOrd="2" presId="urn:microsoft.com/office/officeart/2005/8/layout/hList1"/>
    <dgm:cxn modelId="{3101E72F-4EC5-4006-BC59-D226CFA0A53B}" type="presOf" srcId="{910C69FB-8ECA-4A16-84F0-D4AA9189E2E1}" destId="{68EC9CBF-DB6A-477D-9B92-93D7476F2BC3}" srcOrd="0" destOrd="0" presId="urn:microsoft.com/office/officeart/2005/8/layout/hList1"/>
    <dgm:cxn modelId="{B6667EE7-2A30-4F6C-AA88-B58128DE0D54}" srcId="{7C401C44-BAF0-4D94-BFD0-D52B3395035A}" destId="{910C69FB-8ECA-4A16-84F0-D4AA9189E2E1}" srcOrd="0" destOrd="0" parTransId="{516C1DCF-33D2-4363-B688-CCCA2899710D}" sibTransId="{982A32C0-1D06-46F2-98A5-B24C8BE4C63E}"/>
    <dgm:cxn modelId="{89D2B875-86B4-4385-886C-255E1F550E5B}" type="presOf" srcId="{CF8B78A8-2673-444A-B2EA-96AE1C737B6D}" destId="{68EC9CBF-DB6A-477D-9B92-93D7476F2BC3}" srcOrd="0" destOrd="1" presId="urn:microsoft.com/office/officeart/2005/8/layout/hList1"/>
    <dgm:cxn modelId="{1CA5AD24-EEED-4E24-86EF-803B67C60B71}" type="presOf" srcId="{314F6926-B1E3-43C8-ABE8-D33EE1E334CF}" destId="{AA090A9F-8B4D-4B53-918F-E2576A2F32E6}" srcOrd="0" destOrd="0" presId="urn:microsoft.com/office/officeart/2005/8/layout/hList1"/>
    <dgm:cxn modelId="{524B185F-360D-4E54-BEB0-02751D846025}" type="presOf" srcId="{6F10F5DB-F23D-4B93-8EAC-5E1CE47D038D}" destId="{AFE87065-7B6C-46DE-9927-DFD927F405A6}" srcOrd="0" destOrd="2" presId="urn:microsoft.com/office/officeart/2005/8/layout/hList1"/>
    <dgm:cxn modelId="{438BE6CC-8C8C-43C1-8F84-20281F7D2F2C}" srcId="{7290F53E-B31E-45D3-93E1-D806A800F349}" destId="{6F10F5DB-F23D-4B93-8EAC-5E1CE47D038D}" srcOrd="2" destOrd="0" parTransId="{80060504-9C71-4E06-89EF-1D4E73455037}" sibTransId="{52AC49A1-4DEC-4DDB-B0C0-7414234719F6}"/>
    <dgm:cxn modelId="{04D50FF0-DF43-4814-B2AB-3B49B3AE6152}" type="presOf" srcId="{5ACC03A1-AEE0-458B-8B2E-A836A2520E9A}" destId="{806777C4-A383-4BC4-B11C-34705F370072}" srcOrd="0" destOrd="1" presId="urn:microsoft.com/office/officeart/2005/8/layout/hList1"/>
    <dgm:cxn modelId="{F240D525-B85C-4C2F-84B7-169A3A03BDA9}" srcId="{7290F53E-B31E-45D3-93E1-D806A800F349}" destId="{BB9B235F-84A4-4996-85DC-983A3832297B}" srcOrd="0" destOrd="0" parTransId="{A2690C0F-534B-404E-B815-EDD83D4A69F3}" sibTransId="{7DEB4236-C132-42A3-B650-44BEDF7D79DE}"/>
    <dgm:cxn modelId="{2E001B98-AC64-4596-BA95-E53F8AEC151E}" srcId="{314F6926-B1E3-43C8-ABE8-D33EE1E334CF}" destId="{5ACC03A1-AEE0-458B-8B2E-A836A2520E9A}" srcOrd="1" destOrd="0" parTransId="{6D949213-7F9B-4081-9541-14151422D80B}" sibTransId="{7D4A51A3-C4AA-4529-B53E-8815F21550E0}"/>
    <dgm:cxn modelId="{EA26B84D-BDAF-4D8F-9BBE-2386868B1692}" srcId="{8DCBB03B-0544-4222-A2FC-71E4A3D96E07}" destId="{314F6926-B1E3-43C8-ABE8-D33EE1E334CF}" srcOrd="0" destOrd="0" parTransId="{910F19EA-B770-4B54-918B-8F67C5A33823}" sibTransId="{5AB09344-3425-4D80-A709-9385109467B1}"/>
    <dgm:cxn modelId="{B959A406-0051-40FF-8142-A2074EC49CAA}" type="presOf" srcId="{461C2B20-2F17-41AA-A2B0-E76EC11E6E4C}" destId="{CB6D2DA1-9D52-40F2-B3C1-2B1DC0B8CF53}" srcOrd="0" destOrd="0" presId="urn:microsoft.com/office/officeart/2005/8/layout/hList1"/>
    <dgm:cxn modelId="{0C1B11F7-B68B-4DDA-94B8-680F0EF8FD99}" srcId="{D90B6CFB-DF49-4E42-B874-EACABAEE4CAA}" destId="{461C2B20-2F17-41AA-A2B0-E76EC11E6E4C}" srcOrd="0" destOrd="0" parTransId="{2182945B-F402-48BC-90C5-1C8BD17C124D}" sibTransId="{EF53F085-4FF9-493B-9F83-F4B9A04C5FD4}"/>
    <dgm:cxn modelId="{EB24FFB9-9C64-4AFC-A26A-33CAD8CF0BDF}" type="presOf" srcId="{8DCBB03B-0544-4222-A2FC-71E4A3D96E07}" destId="{C7C41B56-6524-4F10-8C88-577D40A76DF2}" srcOrd="0" destOrd="0" presId="urn:microsoft.com/office/officeart/2005/8/layout/hList1"/>
    <dgm:cxn modelId="{937246E1-7CAD-4F8A-A79B-948520EBA077}" type="presOf" srcId="{7290F53E-B31E-45D3-93E1-D806A800F349}" destId="{C482A6E9-4767-4129-9FE9-706053467D35}" srcOrd="0" destOrd="0" presId="urn:microsoft.com/office/officeart/2005/8/layout/hList1"/>
    <dgm:cxn modelId="{5F8FC984-1A11-4F91-8D41-E2A326D626E4}" type="presOf" srcId="{D90B6CFB-DF49-4E42-B874-EACABAEE4CAA}" destId="{0617520E-7F34-44AA-AE0B-6247D8B1C2A0}" srcOrd="0" destOrd="0" presId="urn:microsoft.com/office/officeart/2005/8/layout/hList1"/>
    <dgm:cxn modelId="{11C49E00-B1B7-42C9-8305-ED8F9F0F500F}" type="presOf" srcId="{18E6F997-377A-4809-8846-9AD7CC732E83}" destId="{AFE87065-7B6C-46DE-9927-DFD927F405A6}" srcOrd="0" destOrd="1" presId="urn:microsoft.com/office/officeart/2005/8/layout/hList1"/>
    <dgm:cxn modelId="{DF71ECF6-D513-4991-AC4C-FA5E53297516}" srcId="{8DCBB03B-0544-4222-A2FC-71E4A3D96E07}" destId="{7C401C44-BAF0-4D94-BFD0-D52B3395035A}" srcOrd="2" destOrd="0" parTransId="{A3411D3D-EECA-4DFE-BCE0-4C65857FD5D6}" sibTransId="{5E5E161E-E475-4473-85C0-382628E3AA64}"/>
    <dgm:cxn modelId="{965286BC-0EB8-41E9-9D88-897897F24A58}" type="presOf" srcId="{7C401C44-BAF0-4D94-BFD0-D52B3395035A}" destId="{BE853D71-0457-4F61-AF1B-859BF681F637}" srcOrd="0" destOrd="0" presId="urn:microsoft.com/office/officeart/2005/8/layout/hList1"/>
    <dgm:cxn modelId="{916154EB-935A-4608-A3A2-53C8B0AC0883}" srcId="{314F6926-B1E3-43C8-ABE8-D33EE1E334CF}" destId="{F4937FBE-7D98-4435-973F-095DE7617259}" srcOrd="0" destOrd="0" parTransId="{586CB5EA-4FA5-40E1-A26D-C6F1B445809B}" sibTransId="{5A3139F0-FFBE-439C-8EA2-31081CB7989A}"/>
    <dgm:cxn modelId="{C93649F5-3451-46BD-A986-B2E73F829D97}" srcId="{314F6926-B1E3-43C8-ABE8-D33EE1E334CF}" destId="{55131F6F-1C80-49CA-8FB7-582983089339}" srcOrd="2" destOrd="0" parTransId="{8DA2C2E5-2DB4-4F78-A674-ADE46EAE76DB}" sibTransId="{B18AFBFC-BFDC-479D-BA4B-68E20FC72849}"/>
    <dgm:cxn modelId="{CD5A8BC2-18E0-4849-BEA8-3AA2514BD4AF}" srcId="{8DCBB03B-0544-4222-A2FC-71E4A3D96E07}" destId="{7290F53E-B31E-45D3-93E1-D806A800F349}" srcOrd="1" destOrd="0" parTransId="{7A3BB4C8-C9BB-4664-BF46-B2F626A8D4BB}" sibTransId="{F89B8372-4767-4359-ADF2-65AAFBC53352}"/>
    <dgm:cxn modelId="{9B058B04-8A73-4B1B-BDCC-64F5D0549154}" type="presOf" srcId="{BB9B235F-84A4-4996-85DC-983A3832297B}" destId="{AFE87065-7B6C-46DE-9927-DFD927F405A6}" srcOrd="0" destOrd="0" presId="urn:microsoft.com/office/officeart/2005/8/layout/hList1"/>
    <dgm:cxn modelId="{2A8E010E-6381-4D2B-8C2D-8E735535DF1A}" srcId="{7290F53E-B31E-45D3-93E1-D806A800F349}" destId="{18E6F997-377A-4809-8846-9AD7CC732E83}" srcOrd="1" destOrd="0" parTransId="{78DCEF5E-3BEC-4096-9766-CFD59EC22BCE}" sibTransId="{2F7848F6-90AA-40EF-A092-68A55217F962}"/>
    <dgm:cxn modelId="{2EB02636-1C11-472F-BF12-910B8A09DE55}" srcId="{7C401C44-BAF0-4D94-BFD0-D52B3395035A}" destId="{CF8B78A8-2673-444A-B2EA-96AE1C737B6D}" srcOrd="1" destOrd="0" parTransId="{9B40220F-4DDA-487D-882F-05D6BB314C1F}" sibTransId="{F40F015B-4C39-448A-A6EB-E241232A7925}"/>
    <dgm:cxn modelId="{298CAD92-76C4-4311-ACC7-B40D0BC649A5}" srcId="{8DCBB03B-0544-4222-A2FC-71E4A3D96E07}" destId="{D90B6CFB-DF49-4E42-B874-EACABAEE4CAA}" srcOrd="3" destOrd="0" parTransId="{BE808C23-4B8F-4010-9DD5-8A8A1FC842FB}" sibTransId="{9565CC2F-BCC8-4667-8879-BD3176274201}"/>
    <dgm:cxn modelId="{99344ED7-9967-40B0-B5DC-2B7DC60E633A}" type="presOf" srcId="{F4937FBE-7D98-4435-973F-095DE7617259}" destId="{806777C4-A383-4BC4-B11C-34705F370072}" srcOrd="0" destOrd="0" presId="urn:microsoft.com/office/officeart/2005/8/layout/hList1"/>
    <dgm:cxn modelId="{502A5C54-5D78-461F-AF38-C3CC46BA3530}" type="presParOf" srcId="{C7C41B56-6524-4F10-8C88-577D40A76DF2}" destId="{307D4FDB-10B7-4FCD-A213-10B9F47A0EDE}" srcOrd="0" destOrd="0" presId="urn:microsoft.com/office/officeart/2005/8/layout/hList1"/>
    <dgm:cxn modelId="{12FE3821-5D6B-44EE-9F9F-0E8B0E4D763B}" type="presParOf" srcId="{307D4FDB-10B7-4FCD-A213-10B9F47A0EDE}" destId="{AA090A9F-8B4D-4B53-918F-E2576A2F32E6}" srcOrd="0" destOrd="0" presId="urn:microsoft.com/office/officeart/2005/8/layout/hList1"/>
    <dgm:cxn modelId="{A9139F41-FE33-4E78-9A4D-AB2FE6EEB781}" type="presParOf" srcId="{307D4FDB-10B7-4FCD-A213-10B9F47A0EDE}" destId="{806777C4-A383-4BC4-B11C-34705F370072}" srcOrd="1" destOrd="0" presId="urn:microsoft.com/office/officeart/2005/8/layout/hList1"/>
    <dgm:cxn modelId="{5EFE0613-7DCF-4CE7-8A71-1AB1AEE0FFD3}" type="presParOf" srcId="{C7C41B56-6524-4F10-8C88-577D40A76DF2}" destId="{FDB48FE4-496B-4A05-AB84-AA1474F9A300}" srcOrd="1" destOrd="0" presId="urn:microsoft.com/office/officeart/2005/8/layout/hList1"/>
    <dgm:cxn modelId="{B5B65965-F42C-4A5B-A5B2-A137ECFDAE8D}" type="presParOf" srcId="{C7C41B56-6524-4F10-8C88-577D40A76DF2}" destId="{DDF32698-EAC9-40FE-AA6B-A27E62CC90E3}" srcOrd="2" destOrd="0" presId="urn:microsoft.com/office/officeart/2005/8/layout/hList1"/>
    <dgm:cxn modelId="{0F5C7A6E-742D-4A53-B648-FCC0C49024C5}" type="presParOf" srcId="{DDF32698-EAC9-40FE-AA6B-A27E62CC90E3}" destId="{C482A6E9-4767-4129-9FE9-706053467D35}" srcOrd="0" destOrd="0" presId="urn:microsoft.com/office/officeart/2005/8/layout/hList1"/>
    <dgm:cxn modelId="{7FE02B01-761E-42B6-B3BC-FFA7F968A709}" type="presParOf" srcId="{DDF32698-EAC9-40FE-AA6B-A27E62CC90E3}" destId="{AFE87065-7B6C-46DE-9927-DFD927F405A6}" srcOrd="1" destOrd="0" presId="urn:microsoft.com/office/officeart/2005/8/layout/hList1"/>
    <dgm:cxn modelId="{151EA411-F229-4200-B07B-71456E7D2C5E}" type="presParOf" srcId="{C7C41B56-6524-4F10-8C88-577D40A76DF2}" destId="{06E9B55B-9F38-4F65-8E22-523F7026809E}" srcOrd="3" destOrd="0" presId="urn:microsoft.com/office/officeart/2005/8/layout/hList1"/>
    <dgm:cxn modelId="{6EF712E9-0F65-4D70-893B-F6948758A509}" type="presParOf" srcId="{C7C41B56-6524-4F10-8C88-577D40A76DF2}" destId="{C6249A74-4973-434D-96AF-52D8499D6B74}" srcOrd="4" destOrd="0" presId="urn:microsoft.com/office/officeart/2005/8/layout/hList1"/>
    <dgm:cxn modelId="{C762BA6B-98DA-4E10-8CF6-EB046907C219}" type="presParOf" srcId="{C6249A74-4973-434D-96AF-52D8499D6B74}" destId="{BE853D71-0457-4F61-AF1B-859BF681F637}" srcOrd="0" destOrd="0" presId="urn:microsoft.com/office/officeart/2005/8/layout/hList1"/>
    <dgm:cxn modelId="{28ADC630-9F20-47F5-BB1D-F7A0DB4A1B81}" type="presParOf" srcId="{C6249A74-4973-434D-96AF-52D8499D6B74}" destId="{68EC9CBF-DB6A-477D-9B92-93D7476F2BC3}" srcOrd="1" destOrd="0" presId="urn:microsoft.com/office/officeart/2005/8/layout/hList1"/>
    <dgm:cxn modelId="{7A47C04B-CAE0-40B1-B756-88DB79D69400}" type="presParOf" srcId="{C7C41B56-6524-4F10-8C88-577D40A76DF2}" destId="{0D98E81C-A39B-4714-9618-54B362998D14}" srcOrd="5" destOrd="0" presId="urn:microsoft.com/office/officeart/2005/8/layout/hList1"/>
    <dgm:cxn modelId="{D2E7A1EB-8288-4C5E-A27D-3D02DFC8B8B1}" type="presParOf" srcId="{C7C41B56-6524-4F10-8C88-577D40A76DF2}" destId="{7D27D3CE-2811-4D43-BEA9-5B9C69ACD7F2}" srcOrd="6" destOrd="0" presId="urn:microsoft.com/office/officeart/2005/8/layout/hList1"/>
    <dgm:cxn modelId="{21F30A5B-8678-4852-8140-E57CABA0F4E9}" type="presParOf" srcId="{7D27D3CE-2811-4D43-BEA9-5B9C69ACD7F2}" destId="{0617520E-7F34-44AA-AE0B-6247D8B1C2A0}" srcOrd="0" destOrd="0" presId="urn:microsoft.com/office/officeart/2005/8/layout/hList1"/>
    <dgm:cxn modelId="{8CD08969-F9BE-4C55-A6FA-914CCA58AAAC}" type="presParOf" srcId="{7D27D3CE-2811-4D43-BEA9-5B9C69ACD7F2}" destId="{CB6D2DA1-9D52-40F2-B3C1-2B1DC0B8CF5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E12B91-B0C7-4845-94F8-75CC6C65BB3A}" type="doc">
      <dgm:prSet loTypeId="urn:microsoft.com/office/officeart/2005/8/layout/vList4#2" loCatId="list" qsTypeId="urn:microsoft.com/office/officeart/2005/8/quickstyle/simple3" qsCatId="simple" csTypeId="urn:microsoft.com/office/officeart/2005/8/colors/accent6_5" csCatId="accent6" phldr="1"/>
      <dgm:spPr/>
      <dgm:t>
        <a:bodyPr/>
        <a:lstStyle/>
        <a:p>
          <a:endParaRPr lang="es-ES"/>
        </a:p>
      </dgm:t>
    </dgm:pt>
    <dgm:pt modelId="{DC6669B6-1635-4152-B8DD-AC4C8F1E0C7C}">
      <dgm:prSet custT="1"/>
      <dgm:spPr/>
      <dgm:t>
        <a:bodyPr/>
        <a:lstStyle/>
        <a:p>
          <a:pPr algn="just"/>
          <a:r>
            <a:rPr lang="es-ES" sz="1800" b="0" dirty="0" smtClean="0">
              <a:latin typeface="Calibri Light" panose="020F0302020204030204" pitchFamily="34" charset="0"/>
            </a:rPr>
            <a:t>Decreto supremo 28421 (21 de Octubre de 2005) en el párrafo II, inciso b) numeral 2 salud, literal iii) del articulo 2 referido a la distribución de recursos del IDH, es </a:t>
          </a:r>
          <a:r>
            <a:rPr lang="es-ES" sz="1800" b="0" u="sng" dirty="0" smtClean="0">
              <a:latin typeface="Calibri Light" panose="020F0302020204030204" pitchFamily="34" charset="0"/>
            </a:rPr>
            <a:t>competencia de los municipios la asistencia nutricional complementario para el menor 2 años, con financiamiento para el complemento nutricional y gastos operativos para su distribución</a:t>
          </a:r>
          <a:endParaRPr lang="es-ES" sz="1800" b="0" u="sng" dirty="0">
            <a:latin typeface="Calibri Light" panose="020F0302020204030204" pitchFamily="34" charset="0"/>
          </a:endParaRPr>
        </a:p>
      </dgm:t>
    </dgm:pt>
    <dgm:pt modelId="{9C128C7F-B784-499B-8314-C35A72996F29}" type="parTrans" cxnId="{06FBEB24-52FE-40B2-9047-68DBC1DE7E23}">
      <dgm:prSet/>
      <dgm:spPr/>
      <dgm:t>
        <a:bodyPr/>
        <a:lstStyle/>
        <a:p>
          <a:endParaRPr lang="es-ES" sz="2000">
            <a:solidFill>
              <a:schemeClr val="tx1"/>
            </a:solidFill>
          </a:endParaRPr>
        </a:p>
      </dgm:t>
    </dgm:pt>
    <dgm:pt modelId="{F3A44FFF-C16D-4317-A879-57EF813F8705}" type="sibTrans" cxnId="{06FBEB24-52FE-40B2-9047-68DBC1DE7E23}">
      <dgm:prSet/>
      <dgm:spPr/>
      <dgm:t>
        <a:bodyPr/>
        <a:lstStyle/>
        <a:p>
          <a:endParaRPr lang="es-ES" sz="2000">
            <a:solidFill>
              <a:schemeClr val="tx1"/>
            </a:solidFill>
          </a:endParaRPr>
        </a:p>
      </dgm:t>
    </dgm:pt>
    <dgm:pt modelId="{86281AFC-8630-4F20-9AF3-410F1EEFE94C}">
      <dgm:prSet custT="1"/>
      <dgm:spPr/>
      <dgm:t>
        <a:bodyPr/>
        <a:lstStyle/>
        <a:p>
          <a:pPr>
            <a:spcAft>
              <a:spcPts val="0"/>
            </a:spcAft>
          </a:pPr>
          <a:r>
            <a:rPr lang="es-ES" sz="1550" b="0" dirty="0" smtClean="0">
              <a:latin typeface="Calibri Light" panose="020F0302020204030204" pitchFamily="34" charset="0"/>
            </a:rPr>
            <a:t>Ley 3460 LEY Y REGLAMENTO DE FOMENTO A LA LACTANCIA Y COMERCIALIZACIÓN DE SUCEDÁNEOS </a:t>
          </a:r>
        </a:p>
        <a:p>
          <a:pPr>
            <a:spcAft>
              <a:spcPts val="0"/>
            </a:spcAft>
          </a:pPr>
          <a:r>
            <a:rPr lang="es-ES" sz="1550" b="0" dirty="0" smtClean="0">
              <a:latin typeface="Calibri Light" panose="020F0302020204030204" pitchFamily="34" charset="0"/>
            </a:rPr>
            <a:t>Articulo 4, de los fines y objetivos</a:t>
          </a:r>
        </a:p>
        <a:p>
          <a:pPr>
            <a:spcAft>
              <a:spcPts val="0"/>
            </a:spcAft>
          </a:pPr>
          <a:r>
            <a:rPr lang="es-ES" sz="1550" b="0" dirty="0" smtClean="0">
              <a:latin typeface="Calibri Light" panose="020F0302020204030204" pitchFamily="34" charset="0"/>
            </a:rPr>
            <a:t>Articulo 26 (registro sanitario de alimentos complementarios)</a:t>
          </a:r>
          <a:endParaRPr lang="es-ES" sz="1550" b="0" dirty="0">
            <a:latin typeface="Calibri Light" panose="020F0302020204030204" pitchFamily="34" charset="0"/>
          </a:endParaRPr>
        </a:p>
      </dgm:t>
    </dgm:pt>
    <dgm:pt modelId="{EA4BDCA7-76FD-4D06-A356-39C42C82E437}" type="parTrans" cxnId="{F6E3AA16-910D-401E-8BF3-D5D1C9942312}">
      <dgm:prSet/>
      <dgm:spPr/>
      <dgm:t>
        <a:bodyPr/>
        <a:lstStyle/>
        <a:p>
          <a:endParaRPr lang="es-ES" sz="2000">
            <a:solidFill>
              <a:schemeClr val="tx1"/>
            </a:solidFill>
          </a:endParaRPr>
        </a:p>
      </dgm:t>
    </dgm:pt>
    <dgm:pt modelId="{B376D4E3-D270-4E7B-ADC2-8D385BDB8F26}" type="sibTrans" cxnId="{F6E3AA16-910D-401E-8BF3-D5D1C9942312}">
      <dgm:prSet/>
      <dgm:spPr/>
      <dgm:t>
        <a:bodyPr/>
        <a:lstStyle/>
        <a:p>
          <a:endParaRPr lang="es-ES" sz="2000">
            <a:solidFill>
              <a:schemeClr val="tx1"/>
            </a:solidFill>
          </a:endParaRPr>
        </a:p>
      </dgm:t>
    </dgm:pt>
    <dgm:pt modelId="{9B2D669F-C23F-417E-A57C-FFD505EFFE1B}">
      <dgm:prSet custT="1"/>
      <dgm:spPr/>
      <dgm:t>
        <a:bodyPr/>
        <a:lstStyle/>
        <a:p>
          <a:pPr algn="just"/>
          <a:r>
            <a:rPr lang="es-ES" sz="1800" b="0" dirty="0" smtClean="0">
              <a:latin typeface="Calibri Light" panose="020F0302020204030204" pitchFamily="34" charset="0"/>
            </a:rPr>
            <a:t>Resolución ministerial Nº 0288 en el </a:t>
          </a:r>
          <a:r>
            <a:rPr lang="es-ES" sz="1800" b="0" u="sng" dirty="0" smtClean="0">
              <a:latin typeface="Calibri Light" panose="020F0302020204030204" pitchFamily="34" charset="0"/>
            </a:rPr>
            <a:t>artículo tercero</a:t>
          </a:r>
          <a:r>
            <a:rPr lang="es-ES" sz="1800" b="0" dirty="0" smtClean="0">
              <a:latin typeface="Calibri Light" panose="020F0302020204030204" pitchFamily="34" charset="0"/>
            </a:rPr>
            <a:t> que hace referencia que los gobiernos municipales no podrán destinar recursos provenientes del IDH para la compra del alimento complementario diferente al Alimento Complementario Nutribebé, por ser este formulado y autorizado por el Ministerio de Salud y Deportes para su distribución a los niños y niñas de 6 a 23 meses; el mismo que debe ser adquirido únicamente de empresas o fabricas autorizados</a:t>
          </a:r>
          <a:r>
            <a:rPr lang="es-ES" sz="2000" b="1" dirty="0" smtClean="0">
              <a:latin typeface="Calibri Light" panose="020F0302020204030204" pitchFamily="34" charset="0"/>
            </a:rPr>
            <a:t>.</a:t>
          </a:r>
          <a:endParaRPr lang="es-ES" sz="1600" b="1" dirty="0">
            <a:latin typeface="Calibri Light" panose="020F0302020204030204" pitchFamily="34" charset="0"/>
          </a:endParaRPr>
        </a:p>
      </dgm:t>
    </dgm:pt>
    <dgm:pt modelId="{598083E1-3081-4C67-BD25-81237F611008}" type="parTrans" cxnId="{634E00E2-DCCE-47AB-A12A-E90E3A7BE74F}">
      <dgm:prSet/>
      <dgm:spPr/>
      <dgm:t>
        <a:bodyPr/>
        <a:lstStyle/>
        <a:p>
          <a:endParaRPr lang="es-ES" sz="2000">
            <a:solidFill>
              <a:schemeClr val="tx1"/>
            </a:solidFill>
          </a:endParaRPr>
        </a:p>
      </dgm:t>
    </dgm:pt>
    <dgm:pt modelId="{D67D7FAC-E8EB-4BB7-8EFF-CE40F1B9AFC5}" type="sibTrans" cxnId="{634E00E2-DCCE-47AB-A12A-E90E3A7BE74F}">
      <dgm:prSet/>
      <dgm:spPr/>
      <dgm:t>
        <a:bodyPr/>
        <a:lstStyle/>
        <a:p>
          <a:endParaRPr lang="es-ES" sz="2000">
            <a:solidFill>
              <a:schemeClr val="tx1"/>
            </a:solidFill>
          </a:endParaRPr>
        </a:p>
      </dgm:t>
    </dgm:pt>
    <dgm:pt modelId="{36EA205D-A0E5-4C1B-B0FA-C9D4D6BC283D}">
      <dgm:prSet custT="1"/>
      <dgm:spPr/>
      <dgm:t>
        <a:bodyPr/>
        <a:lstStyle/>
        <a:p>
          <a:r>
            <a:rPr kumimoji="0" lang="es-ES" sz="1800" b="0" i="0" u="none" strike="noStrike" cap="none" normalizeH="0" baseline="0" dirty="0" smtClean="0">
              <a:ln>
                <a:noFill/>
              </a:ln>
              <a:solidFill>
                <a:schemeClr val="tx1"/>
              </a:solidFill>
              <a:effectLst/>
              <a:latin typeface="Calibri Light" panose="020F0302020204030204" pitchFamily="34" charset="0"/>
              <a:ea typeface="Times New Roman" pitchFamily="18" charset="0"/>
            </a:rPr>
            <a:t>Articulo 59 CPE .-I) Toda niña, niño y adolecente tiene derecho a su desarrollo integral</a:t>
          </a:r>
          <a:endParaRPr lang="es-ES" sz="1800" b="1" dirty="0">
            <a:solidFill>
              <a:schemeClr val="tx1"/>
            </a:solidFill>
            <a:latin typeface="Calibri Light" panose="020F0302020204030204" pitchFamily="34" charset="0"/>
          </a:endParaRPr>
        </a:p>
      </dgm:t>
    </dgm:pt>
    <dgm:pt modelId="{7019415B-F5DC-4A79-B8DE-F95332D9ED36}" type="parTrans" cxnId="{C01A600E-A42D-43C3-A0FA-2E1DCBD23800}">
      <dgm:prSet/>
      <dgm:spPr/>
      <dgm:t>
        <a:bodyPr/>
        <a:lstStyle/>
        <a:p>
          <a:endParaRPr lang="es-ES" sz="2000"/>
        </a:p>
      </dgm:t>
    </dgm:pt>
    <dgm:pt modelId="{7DAD1321-60E9-416E-8F47-5F82AFB63396}" type="sibTrans" cxnId="{C01A600E-A42D-43C3-A0FA-2E1DCBD23800}">
      <dgm:prSet/>
      <dgm:spPr/>
      <dgm:t>
        <a:bodyPr/>
        <a:lstStyle/>
        <a:p>
          <a:endParaRPr lang="es-ES" sz="2000"/>
        </a:p>
      </dgm:t>
    </dgm:pt>
    <dgm:pt modelId="{F9F60A40-4828-41FF-88C5-3D23478B9AC2}" type="pres">
      <dgm:prSet presAssocID="{9DE12B91-B0C7-4845-94F8-75CC6C65BB3A}" presName="linear" presStyleCnt="0">
        <dgm:presLayoutVars>
          <dgm:dir/>
          <dgm:resizeHandles val="exact"/>
        </dgm:presLayoutVars>
      </dgm:prSet>
      <dgm:spPr/>
      <dgm:t>
        <a:bodyPr/>
        <a:lstStyle/>
        <a:p>
          <a:endParaRPr lang="es-ES"/>
        </a:p>
      </dgm:t>
    </dgm:pt>
    <dgm:pt modelId="{C3A8598F-6301-4931-A261-9E0EE414AE7E}" type="pres">
      <dgm:prSet presAssocID="{DC6669B6-1635-4152-B8DD-AC4C8F1E0C7C}" presName="comp" presStyleCnt="0"/>
      <dgm:spPr/>
      <dgm:t>
        <a:bodyPr/>
        <a:lstStyle/>
        <a:p>
          <a:endParaRPr lang="es-ES"/>
        </a:p>
      </dgm:t>
    </dgm:pt>
    <dgm:pt modelId="{5BEC3E20-AEE9-4D7D-8E2A-5545D7F36FE9}" type="pres">
      <dgm:prSet presAssocID="{DC6669B6-1635-4152-B8DD-AC4C8F1E0C7C}" presName="box" presStyleLbl="node1" presStyleIdx="0" presStyleCnt="4" custScaleY="125307"/>
      <dgm:spPr/>
      <dgm:t>
        <a:bodyPr/>
        <a:lstStyle/>
        <a:p>
          <a:endParaRPr lang="es-ES"/>
        </a:p>
      </dgm:t>
    </dgm:pt>
    <dgm:pt modelId="{9F6E399B-9F1F-4485-AE8D-AA9A662D0670}" type="pres">
      <dgm:prSet presAssocID="{DC6669B6-1635-4152-B8DD-AC4C8F1E0C7C}" presName="img" presStyleLbl="fgImgPlace1" presStyleIdx="0" presStyleCnt="4" custFlipVert="0" custFlipHor="0" custScaleX="75229" custScaleY="142197" custLinFactNeighborX="-3405" custLinFactNeighborY="-3885"/>
      <dgm:spPr>
        <a:blipFill rotWithShape="1">
          <a:blip xmlns:r="http://schemas.openxmlformats.org/officeDocument/2006/relationships" r:embed="rId1"/>
          <a:stretch>
            <a:fillRect/>
          </a:stretch>
        </a:blipFill>
      </dgm:spPr>
      <dgm:t>
        <a:bodyPr/>
        <a:lstStyle/>
        <a:p>
          <a:endParaRPr lang="es-ES"/>
        </a:p>
      </dgm:t>
    </dgm:pt>
    <dgm:pt modelId="{604BCCCF-CA4B-43A2-AF68-16864CA38F92}" type="pres">
      <dgm:prSet presAssocID="{DC6669B6-1635-4152-B8DD-AC4C8F1E0C7C}" presName="text" presStyleLbl="node1" presStyleIdx="0" presStyleCnt="4">
        <dgm:presLayoutVars>
          <dgm:bulletEnabled val="1"/>
        </dgm:presLayoutVars>
      </dgm:prSet>
      <dgm:spPr/>
      <dgm:t>
        <a:bodyPr/>
        <a:lstStyle/>
        <a:p>
          <a:endParaRPr lang="es-ES"/>
        </a:p>
      </dgm:t>
    </dgm:pt>
    <dgm:pt modelId="{AFFEFD37-95DE-4889-B43F-46361ACC5D0A}" type="pres">
      <dgm:prSet presAssocID="{F3A44FFF-C16D-4317-A879-57EF813F8705}" presName="spacer" presStyleCnt="0"/>
      <dgm:spPr/>
      <dgm:t>
        <a:bodyPr/>
        <a:lstStyle/>
        <a:p>
          <a:endParaRPr lang="es-ES"/>
        </a:p>
      </dgm:t>
    </dgm:pt>
    <dgm:pt modelId="{1F130C9E-F799-4172-B1E7-B708CAD6E872}" type="pres">
      <dgm:prSet presAssocID="{9B2D669F-C23F-417E-A57C-FFD505EFFE1B}" presName="comp" presStyleCnt="0"/>
      <dgm:spPr/>
      <dgm:t>
        <a:bodyPr/>
        <a:lstStyle/>
        <a:p>
          <a:endParaRPr lang="es-ES"/>
        </a:p>
      </dgm:t>
    </dgm:pt>
    <dgm:pt modelId="{253DC1E9-33F1-4246-9F79-67F5A9FEAFFB}" type="pres">
      <dgm:prSet presAssocID="{9B2D669F-C23F-417E-A57C-FFD505EFFE1B}" presName="box" presStyleLbl="node1" presStyleIdx="1" presStyleCnt="4" custScaleY="147190"/>
      <dgm:spPr/>
      <dgm:t>
        <a:bodyPr/>
        <a:lstStyle/>
        <a:p>
          <a:endParaRPr lang="es-ES"/>
        </a:p>
      </dgm:t>
    </dgm:pt>
    <dgm:pt modelId="{62205C7F-6F46-426A-9A6C-7FD5D0D687BF}" type="pres">
      <dgm:prSet presAssocID="{9B2D669F-C23F-417E-A57C-FFD505EFFE1B}" presName="img" presStyleLbl="fgImgPlace1" presStyleIdx="1" presStyleCnt="4" custScaleX="67585" custScaleY="134689"/>
      <dgm:spPr>
        <a:blipFill rotWithShape="0">
          <a:blip xmlns:r="http://schemas.openxmlformats.org/officeDocument/2006/relationships" r:embed="rId2"/>
          <a:stretch>
            <a:fillRect/>
          </a:stretch>
        </a:blipFill>
      </dgm:spPr>
      <dgm:t>
        <a:bodyPr/>
        <a:lstStyle/>
        <a:p>
          <a:endParaRPr lang="es-ES"/>
        </a:p>
      </dgm:t>
    </dgm:pt>
    <dgm:pt modelId="{BDEBA005-20CA-4F13-A065-279BA294FB93}" type="pres">
      <dgm:prSet presAssocID="{9B2D669F-C23F-417E-A57C-FFD505EFFE1B}" presName="text" presStyleLbl="node1" presStyleIdx="1" presStyleCnt="4">
        <dgm:presLayoutVars>
          <dgm:bulletEnabled val="1"/>
        </dgm:presLayoutVars>
      </dgm:prSet>
      <dgm:spPr/>
      <dgm:t>
        <a:bodyPr/>
        <a:lstStyle/>
        <a:p>
          <a:endParaRPr lang="es-ES"/>
        </a:p>
      </dgm:t>
    </dgm:pt>
    <dgm:pt modelId="{0DF18C88-B90D-4917-B1AE-6A8D129AB1F1}" type="pres">
      <dgm:prSet presAssocID="{D67D7FAC-E8EB-4BB7-8EFF-CE40F1B9AFC5}" presName="spacer" presStyleCnt="0"/>
      <dgm:spPr/>
      <dgm:t>
        <a:bodyPr/>
        <a:lstStyle/>
        <a:p>
          <a:endParaRPr lang="es-ES"/>
        </a:p>
      </dgm:t>
    </dgm:pt>
    <dgm:pt modelId="{1180301F-3682-4717-A2C2-8B28A438B991}" type="pres">
      <dgm:prSet presAssocID="{86281AFC-8630-4F20-9AF3-410F1EEFE94C}" presName="comp" presStyleCnt="0"/>
      <dgm:spPr/>
      <dgm:t>
        <a:bodyPr/>
        <a:lstStyle/>
        <a:p>
          <a:endParaRPr lang="es-ES"/>
        </a:p>
      </dgm:t>
    </dgm:pt>
    <dgm:pt modelId="{2A47D11C-7AFD-4856-AE3B-65D302F7FBB2}" type="pres">
      <dgm:prSet presAssocID="{86281AFC-8630-4F20-9AF3-410F1EEFE94C}" presName="box" presStyleLbl="node1" presStyleIdx="2" presStyleCnt="4" custScaleY="72419" custLinFactNeighborY="-759"/>
      <dgm:spPr/>
      <dgm:t>
        <a:bodyPr/>
        <a:lstStyle/>
        <a:p>
          <a:endParaRPr lang="es-ES"/>
        </a:p>
      </dgm:t>
    </dgm:pt>
    <dgm:pt modelId="{F195918F-E511-4FB1-B77E-6241BC832BF6}" type="pres">
      <dgm:prSet presAssocID="{86281AFC-8630-4F20-9AF3-410F1EEFE94C}" presName="img" presStyleLbl="fgImgPlace1" presStyleIdx="2" presStyleCnt="4" custScaleX="58079" custScaleY="88316" custLinFactNeighborX="-2156" custLinFactNeighborY="-3335"/>
      <dgm:spPr>
        <a:blipFill rotWithShape="0">
          <a:blip xmlns:r="http://schemas.openxmlformats.org/officeDocument/2006/relationships" r:embed="rId3"/>
          <a:stretch>
            <a:fillRect/>
          </a:stretch>
        </a:blipFill>
      </dgm:spPr>
      <dgm:t>
        <a:bodyPr/>
        <a:lstStyle/>
        <a:p>
          <a:endParaRPr lang="es-ES"/>
        </a:p>
      </dgm:t>
    </dgm:pt>
    <dgm:pt modelId="{26453188-3421-4B94-AF6D-A30012EB0D4D}" type="pres">
      <dgm:prSet presAssocID="{86281AFC-8630-4F20-9AF3-410F1EEFE94C}" presName="text" presStyleLbl="node1" presStyleIdx="2" presStyleCnt="4">
        <dgm:presLayoutVars>
          <dgm:bulletEnabled val="1"/>
        </dgm:presLayoutVars>
      </dgm:prSet>
      <dgm:spPr/>
      <dgm:t>
        <a:bodyPr/>
        <a:lstStyle/>
        <a:p>
          <a:endParaRPr lang="es-ES"/>
        </a:p>
      </dgm:t>
    </dgm:pt>
    <dgm:pt modelId="{A92112D1-AAA8-4005-8264-A026100B6C3B}" type="pres">
      <dgm:prSet presAssocID="{B376D4E3-D270-4E7B-ADC2-8D385BDB8F26}" presName="spacer" presStyleCnt="0"/>
      <dgm:spPr/>
    </dgm:pt>
    <dgm:pt modelId="{6A4587C0-CF53-4369-9E0E-57988E8E9F0E}" type="pres">
      <dgm:prSet presAssocID="{36EA205D-A0E5-4C1B-B0FA-C9D4D6BC283D}" presName="comp" presStyleCnt="0"/>
      <dgm:spPr/>
    </dgm:pt>
    <dgm:pt modelId="{A239157B-767D-4F64-878E-61DBDB34B6C5}" type="pres">
      <dgm:prSet presAssocID="{36EA205D-A0E5-4C1B-B0FA-C9D4D6BC283D}" presName="box" presStyleLbl="node1" presStyleIdx="3" presStyleCnt="4" custLinFactNeighborY="-1224"/>
      <dgm:spPr/>
      <dgm:t>
        <a:bodyPr/>
        <a:lstStyle/>
        <a:p>
          <a:endParaRPr lang="es-ES"/>
        </a:p>
      </dgm:t>
    </dgm:pt>
    <dgm:pt modelId="{5D7CFA22-1212-4330-B67B-1C94EC5DE0A5}" type="pres">
      <dgm:prSet presAssocID="{36EA205D-A0E5-4C1B-B0FA-C9D4D6BC283D}" presName="img" presStyleLbl="fgImgPlace1" presStyleIdx="3" presStyleCnt="4" custScaleX="73994" custScaleY="112597"/>
      <dgm:spPr>
        <a:blipFill rotWithShape="0">
          <a:blip xmlns:r="http://schemas.openxmlformats.org/officeDocument/2006/relationships" r:embed="rId4"/>
          <a:stretch>
            <a:fillRect/>
          </a:stretch>
        </a:blipFill>
      </dgm:spPr>
      <dgm:t>
        <a:bodyPr/>
        <a:lstStyle/>
        <a:p>
          <a:endParaRPr lang="es-ES"/>
        </a:p>
      </dgm:t>
    </dgm:pt>
    <dgm:pt modelId="{7312319D-3F69-4ACF-97C9-332C84735C9E}" type="pres">
      <dgm:prSet presAssocID="{36EA205D-A0E5-4C1B-B0FA-C9D4D6BC283D}" presName="text" presStyleLbl="node1" presStyleIdx="3" presStyleCnt="4">
        <dgm:presLayoutVars>
          <dgm:bulletEnabled val="1"/>
        </dgm:presLayoutVars>
      </dgm:prSet>
      <dgm:spPr/>
      <dgm:t>
        <a:bodyPr/>
        <a:lstStyle/>
        <a:p>
          <a:endParaRPr lang="es-ES"/>
        </a:p>
      </dgm:t>
    </dgm:pt>
  </dgm:ptLst>
  <dgm:cxnLst>
    <dgm:cxn modelId="{3E025B9E-BEC3-4E93-9865-61FB2E50F2B0}" type="presOf" srcId="{9B2D669F-C23F-417E-A57C-FFD505EFFE1B}" destId="{253DC1E9-33F1-4246-9F79-67F5A9FEAFFB}" srcOrd="0" destOrd="0" presId="urn:microsoft.com/office/officeart/2005/8/layout/vList4#2"/>
    <dgm:cxn modelId="{634E00E2-DCCE-47AB-A12A-E90E3A7BE74F}" srcId="{9DE12B91-B0C7-4845-94F8-75CC6C65BB3A}" destId="{9B2D669F-C23F-417E-A57C-FFD505EFFE1B}" srcOrd="1" destOrd="0" parTransId="{598083E1-3081-4C67-BD25-81237F611008}" sibTransId="{D67D7FAC-E8EB-4BB7-8EFF-CE40F1B9AFC5}"/>
    <dgm:cxn modelId="{06FBEB24-52FE-40B2-9047-68DBC1DE7E23}" srcId="{9DE12B91-B0C7-4845-94F8-75CC6C65BB3A}" destId="{DC6669B6-1635-4152-B8DD-AC4C8F1E0C7C}" srcOrd="0" destOrd="0" parTransId="{9C128C7F-B784-499B-8314-C35A72996F29}" sibTransId="{F3A44FFF-C16D-4317-A879-57EF813F8705}"/>
    <dgm:cxn modelId="{2B200367-4FAD-4961-8ED4-3EA1A8B989B8}" type="presOf" srcId="{DC6669B6-1635-4152-B8DD-AC4C8F1E0C7C}" destId="{604BCCCF-CA4B-43A2-AF68-16864CA38F92}" srcOrd="1" destOrd="0" presId="urn:microsoft.com/office/officeart/2005/8/layout/vList4#2"/>
    <dgm:cxn modelId="{7735F4DC-7F8B-40E4-8E38-DAB3F450DA5D}" type="presOf" srcId="{36EA205D-A0E5-4C1B-B0FA-C9D4D6BC283D}" destId="{7312319D-3F69-4ACF-97C9-332C84735C9E}" srcOrd="1" destOrd="0" presId="urn:microsoft.com/office/officeart/2005/8/layout/vList4#2"/>
    <dgm:cxn modelId="{C01A600E-A42D-43C3-A0FA-2E1DCBD23800}" srcId="{9DE12B91-B0C7-4845-94F8-75CC6C65BB3A}" destId="{36EA205D-A0E5-4C1B-B0FA-C9D4D6BC283D}" srcOrd="3" destOrd="0" parTransId="{7019415B-F5DC-4A79-B8DE-F95332D9ED36}" sibTransId="{7DAD1321-60E9-416E-8F47-5F82AFB63396}"/>
    <dgm:cxn modelId="{D95DA1A3-389A-4068-BE3F-237043223648}" type="presOf" srcId="{86281AFC-8630-4F20-9AF3-410F1EEFE94C}" destId="{2A47D11C-7AFD-4856-AE3B-65D302F7FBB2}" srcOrd="0" destOrd="0" presId="urn:microsoft.com/office/officeart/2005/8/layout/vList4#2"/>
    <dgm:cxn modelId="{EF00008B-94D6-42A8-869D-41D055678333}" type="presOf" srcId="{9B2D669F-C23F-417E-A57C-FFD505EFFE1B}" destId="{BDEBA005-20CA-4F13-A065-279BA294FB93}" srcOrd="1" destOrd="0" presId="urn:microsoft.com/office/officeart/2005/8/layout/vList4#2"/>
    <dgm:cxn modelId="{282731A7-3FDC-4684-A11D-5F6CF20BBFAE}" type="presOf" srcId="{36EA205D-A0E5-4C1B-B0FA-C9D4D6BC283D}" destId="{A239157B-767D-4F64-878E-61DBDB34B6C5}" srcOrd="0" destOrd="0" presId="urn:microsoft.com/office/officeart/2005/8/layout/vList4#2"/>
    <dgm:cxn modelId="{61EA8791-06B6-4943-A221-008225A8B31A}" type="presOf" srcId="{DC6669B6-1635-4152-B8DD-AC4C8F1E0C7C}" destId="{5BEC3E20-AEE9-4D7D-8E2A-5545D7F36FE9}" srcOrd="0" destOrd="0" presId="urn:microsoft.com/office/officeart/2005/8/layout/vList4#2"/>
    <dgm:cxn modelId="{11AB38CF-C72E-4D30-8106-FB9756B7AF64}" type="presOf" srcId="{86281AFC-8630-4F20-9AF3-410F1EEFE94C}" destId="{26453188-3421-4B94-AF6D-A30012EB0D4D}" srcOrd="1" destOrd="0" presId="urn:microsoft.com/office/officeart/2005/8/layout/vList4#2"/>
    <dgm:cxn modelId="{1A551902-AA10-4660-A9F0-FBE242562A64}" type="presOf" srcId="{9DE12B91-B0C7-4845-94F8-75CC6C65BB3A}" destId="{F9F60A40-4828-41FF-88C5-3D23478B9AC2}" srcOrd="0" destOrd="0" presId="urn:microsoft.com/office/officeart/2005/8/layout/vList4#2"/>
    <dgm:cxn modelId="{F6E3AA16-910D-401E-8BF3-D5D1C9942312}" srcId="{9DE12B91-B0C7-4845-94F8-75CC6C65BB3A}" destId="{86281AFC-8630-4F20-9AF3-410F1EEFE94C}" srcOrd="2" destOrd="0" parTransId="{EA4BDCA7-76FD-4D06-A356-39C42C82E437}" sibTransId="{B376D4E3-D270-4E7B-ADC2-8D385BDB8F26}"/>
    <dgm:cxn modelId="{A974AB84-E145-49A1-A8D4-E67D0764411F}" type="presParOf" srcId="{F9F60A40-4828-41FF-88C5-3D23478B9AC2}" destId="{C3A8598F-6301-4931-A261-9E0EE414AE7E}" srcOrd="0" destOrd="0" presId="urn:microsoft.com/office/officeart/2005/8/layout/vList4#2"/>
    <dgm:cxn modelId="{EC85F0B0-BFE2-4996-AAB8-9A06A1D4313B}" type="presParOf" srcId="{C3A8598F-6301-4931-A261-9E0EE414AE7E}" destId="{5BEC3E20-AEE9-4D7D-8E2A-5545D7F36FE9}" srcOrd="0" destOrd="0" presId="urn:microsoft.com/office/officeart/2005/8/layout/vList4#2"/>
    <dgm:cxn modelId="{DE7752E9-0397-446B-945B-21D0D0FF93D4}" type="presParOf" srcId="{C3A8598F-6301-4931-A261-9E0EE414AE7E}" destId="{9F6E399B-9F1F-4485-AE8D-AA9A662D0670}" srcOrd="1" destOrd="0" presId="urn:microsoft.com/office/officeart/2005/8/layout/vList4#2"/>
    <dgm:cxn modelId="{AA67BD81-0675-47C5-B0A9-C1BF3A69CB93}" type="presParOf" srcId="{C3A8598F-6301-4931-A261-9E0EE414AE7E}" destId="{604BCCCF-CA4B-43A2-AF68-16864CA38F92}" srcOrd="2" destOrd="0" presId="urn:microsoft.com/office/officeart/2005/8/layout/vList4#2"/>
    <dgm:cxn modelId="{501D017E-BC2D-447B-A998-5A4F66C75DA9}" type="presParOf" srcId="{F9F60A40-4828-41FF-88C5-3D23478B9AC2}" destId="{AFFEFD37-95DE-4889-B43F-46361ACC5D0A}" srcOrd="1" destOrd="0" presId="urn:microsoft.com/office/officeart/2005/8/layout/vList4#2"/>
    <dgm:cxn modelId="{DE9892B3-C4F2-48FA-8CCC-125FBCA8C4EF}" type="presParOf" srcId="{F9F60A40-4828-41FF-88C5-3D23478B9AC2}" destId="{1F130C9E-F799-4172-B1E7-B708CAD6E872}" srcOrd="2" destOrd="0" presId="urn:microsoft.com/office/officeart/2005/8/layout/vList4#2"/>
    <dgm:cxn modelId="{34025B42-A1B2-4BF7-8B5E-495D9BFE105C}" type="presParOf" srcId="{1F130C9E-F799-4172-B1E7-B708CAD6E872}" destId="{253DC1E9-33F1-4246-9F79-67F5A9FEAFFB}" srcOrd="0" destOrd="0" presId="urn:microsoft.com/office/officeart/2005/8/layout/vList4#2"/>
    <dgm:cxn modelId="{43E236B5-BD1F-4B55-9848-3846DEFD9F02}" type="presParOf" srcId="{1F130C9E-F799-4172-B1E7-B708CAD6E872}" destId="{62205C7F-6F46-426A-9A6C-7FD5D0D687BF}" srcOrd="1" destOrd="0" presId="urn:microsoft.com/office/officeart/2005/8/layout/vList4#2"/>
    <dgm:cxn modelId="{7045C31B-B715-49D7-9995-0DB04632103C}" type="presParOf" srcId="{1F130C9E-F799-4172-B1E7-B708CAD6E872}" destId="{BDEBA005-20CA-4F13-A065-279BA294FB93}" srcOrd="2" destOrd="0" presId="urn:microsoft.com/office/officeart/2005/8/layout/vList4#2"/>
    <dgm:cxn modelId="{6C189537-0AA9-4C8E-A2C0-16101BA71B8E}" type="presParOf" srcId="{F9F60A40-4828-41FF-88C5-3D23478B9AC2}" destId="{0DF18C88-B90D-4917-B1AE-6A8D129AB1F1}" srcOrd="3" destOrd="0" presId="urn:microsoft.com/office/officeart/2005/8/layout/vList4#2"/>
    <dgm:cxn modelId="{366D8BCA-7F4A-4002-A537-D18398184ACD}" type="presParOf" srcId="{F9F60A40-4828-41FF-88C5-3D23478B9AC2}" destId="{1180301F-3682-4717-A2C2-8B28A438B991}" srcOrd="4" destOrd="0" presId="urn:microsoft.com/office/officeart/2005/8/layout/vList4#2"/>
    <dgm:cxn modelId="{6483EE22-43CB-41EC-BF6A-5738675821A3}" type="presParOf" srcId="{1180301F-3682-4717-A2C2-8B28A438B991}" destId="{2A47D11C-7AFD-4856-AE3B-65D302F7FBB2}" srcOrd="0" destOrd="0" presId="urn:microsoft.com/office/officeart/2005/8/layout/vList4#2"/>
    <dgm:cxn modelId="{1D9866FA-3D07-41F3-A8E3-EC3C6669136D}" type="presParOf" srcId="{1180301F-3682-4717-A2C2-8B28A438B991}" destId="{F195918F-E511-4FB1-B77E-6241BC832BF6}" srcOrd="1" destOrd="0" presId="urn:microsoft.com/office/officeart/2005/8/layout/vList4#2"/>
    <dgm:cxn modelId="{BBFBAD34-3B48-4EB2-999B-2AF2FF9D2222}" type="presParOf" srcId="{1180301F-3682-4717-A2C2-8B28A438B991}" destId="{26453188-3421-4B94-AF6D-A30012EB0D4D}" srcOrd="2" destOrd="0" presId="urn:microsoft.com/office/officeart/2005/8/layout/vList4#2"/>
    <dgm:cxn modelId="{EEDF636F-6229-49D7-B13C-79A24558761C}" type="presParOf" srcId="{F9F60A40-4828-41FF-88C5-3D23478B9AC2}" destId="{A92112D1-AAA8-4005-8264-A026100B6C3B}" srcOrd="5" destOrd="0" presId="urn:microsoft.com/office/officeart/2005/8/layout/vList4#2"/>
    <dgm:cxn modelId="{5DC181CF-E6F7-4578-820D-7FC015E41E19}" type="presParOf" srcId="{F9F60A40-4828-41FF-88C5-3D23478B9AC2}" destId="{6A4587C0-CF53-4369-9E0E-57988E8E9F0E}" srcOrd="6" destOrd="0" presId="urn:microsoft.com/office/officeart/2005/8/layout/vList4#2"/>
    <dgm:cxn modelId="{A88D3954-9485-4912-8193-FCD4536D1B0D}" type="presParOf" srcId="{6A4587C0-CF53-4369-9E0E-57988E8E9F0E}" destId="{A239157B-767D-4F64-878E-61DBDB34B6C5}" srcOrd="0" destOrd="0" presId="urn:microsoft.com/office/officeart/2005/8/layout/vList4#2"/>
    <dgm:cxn modelId="{4A32A7ED-EA4B-4700-A76D-68DFDD940E48}" type="presParOf" srcId="{6A4587C0-CF53-4369-9E0E-57988E8E9F0E}" destId="{5D7CFA22-1212-4330-B67B-1C94EC5DE0A5}" srcOrd="1" destOrd="0" presId="urn:microsoft.com/office/officeart/2005/8/layout/vList4#2"/>
    <dgm:cxn modelId="{E8370D46-C41E-482B-A6D0-CEB32DCBDCBC}" type="presParOf" srcId="{6A4587C0-CF53-4369-9E0E-57988E8E9F0E}" destId="{7312319D-3F69-4ACF-97C9-332C84735C9E}" srcOrd="2" destOrd="0" presId="urn:microsoft.com/office/officeart/2005/8/layout/vList4#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090A9F-8B4D-4B53-918F-E2576A2F32E6}">
      <dsp:nvSpPr>
        <dsp:cNvPr id="0" name=""/>
        <dsp:cNvSpPr/>
      </dsp:nvSpPr>
      <dsp:spPr>
        <a:xfrm>
          <a:off x="4313" y="1136488"/>
          <a:ext cx="2593825" cy="103753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 sz="1600" kern="1200" dirty="0" smtClean="0"/>
            <a:t>Embarazadas adscritas al SUS  o afiliadas a los EGSSCP   del 1er al 4to mes de gestación</a:t>
          </a:r>
          <a:endParaRPr lang="es-ES" sz="1600" kern="1200" dirty="0"/>
        </a:p>
      </dsp:txBody>
      <dsp:txXfrm>
        <a:off x="4313" y="1136488"/>
        <a:ext cx="2593825" cy="1037530"/>
      </dsp:txXfrm>
    </dsp:sp>
    <dsp:sp modelId="{806777C4-A383-4BC4-B11C-34705F370072}">
      <dsp:nvSpPr>
        <dsp:cNvPr id="0" name=""/>
        <dsp:cNvSpPr/>
      </dsp:nvSpPr>
      <dsp:spPr>
        <a:xfrm>
          <a:off x="4313" y="2174018"/>
          <a:ext cx="2593825" cy="210816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 sz="1600" kern="1200" dirty="0" smtClean="0"/>
            <a:t>GAMʹs</a:t>
          </a:r>
          <a:endParaRPr lang="es-ES" sz="1600" kern="1200" dirty="0"/>
        </a:p>
        <a:p>
          <a:pPr marL="171450" lvl="1" indent="-171450" algn="l" defTabSz="711200">
            <a:lnSpc>
              <a:spcPct val="90000"/>
            </a:lnSpc>
            <a:spcBef>
              <a:spcPct val="0"/>
            </a:spcBef>
            <a:spcAft>
              <a:spcPct val="15000"/>
            </a:spcAft>
            <a:buChar char="••"/>
          </a:pPr>
          <a:r>
            <a:rPr lang="es-ES" sz="1600" kern="1200" dirty="0" smtClean="0"/>
            <a:t>GAIOC</a:t>
          </a:r>
          <a:r>
            <a:rPr lang="es-ES" sz="1600" kern="1200" dirty="0" smtClean="0">
              <a:latin typeface="Calibri" panose="020F0502020204030204" pitchFamily="34" charset="0"/>
            </a:rPr>
            <a:t>̕s</a:t>
          </a:r>
          <a:endParaRPr lang="es-ES" sz="1600" kern="1200" dirty="0"/>
        </a:p>
        <a:p>
          <a:pPr marL="171450" lvl="1" indent="-171450" algn="l" defTabSz="711200">
            <a:lnSpc>
              <a:spcPct val="90000"/>
            </a:lnSpc>
            <a:spcBef>
              <a:spcPct val="0"/>
            </a:spcBef>
            <a:spcAft>
              <a:spcPct val="15000"/>
            </a:spcAft>
            <a:buChar char="••"/>
          </a:pPr>
          <a:r>
            <a:rPr lang="es-ES" sz="1600" kern="1200" dirty="0" smtClean="0"/>
            <a:t>Entes Gestores de la Seguridad Social a Corto Plazo (EGSSCP)</a:t>
          </a:r>
          <a:endParaRPr lang="es-ES" sz="1600" kern="1200" dirty="0"/>
        </a:p>
      </dsp:txBody>
      <dsp:txXfrm>
        <a:off x="4313" y="2174018"/>
        <a:ext cx="2593825" cy="2108160"/>
      </dsp:txXfrm>
    </dsp:sp>
    <dsp:sp modelId="{C482A6E9-4767-4129-9FE9-706053467D35}">
      <dsp:nvSpPr>
        <dsp:cNvPr id="0" name=""/>
        <dsp:cNvSpPr/>
      </dsp:nvSpPr>
      <dsp:spPr>
        <a:xfrm>
          <a:off x="2981454" y="1136488"/>
          <a:ext cx="2593825" cy="1037530"/>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 sz="1600" kern="1200" dirty="0" smtClean="0"/>
            <a:t>Embarazadas adscritas al SUS  o afiliadas a los EGSSCP del 5to hasta el momento de nacimiento</a:t>
          </a:r>
          <a:endParaRPr lang="es-ES" sz="1600" kern="1200" dirty="0"/>
        </a:p>
      </dsp:txBody>
      <dsp:txXfrm>
        <a:off x="2981454" y="1136488"/>
        <a:ext cx="2593825" cy="1037530"/>
      </dsp:txXfrm>
    </dsp:sp>
    <dsp:sp modelId="{AFE87065-7B6C-46DE-9927-DFD927F405A6}">
      <dsp:nvSpPr>
        <dsp:cNvPr id="0" name=""/>
        <dsp:cNvSpPr/>
      </dsp:nvSpPr>
      <dsp:spPr>
        <a:xfrm>
          <a:off x="2961274" y="2174018"/>
          <a:ext cx="2593825" cy="2108160"/>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 sz="1600" kern="1200" dirty="0" smtClean="0"/>
            <a:t>Paquetes del Subsidio Universal Prenatal por la Vida (Programa Bono Juana Azurduy).</a:t>
          </a:r>
          <a:endParaRPr lang="es-ES" sz="1600" kern="1200" dirty="0"/>
        </a:p>
        <a:p>
          <a:pPr marL="171450" lvl="1" indent="-171450" algn="l" defTabSz="711200">
            <a:lnSpc>
              <a:spcPct val="90000"/>
            </a:lnSpc>
            <a:spcBef>
              <a:spcPct val="0"/>
            </a:spcBef>
            <a:spcAft>
              <a:spcPct val="15000"/>
            </a:spcAft>
            <a:buChar char="••"/>
          </a:pPr>
          <a:r>
            <a:rPr lang="es-ES" sz="1600" kern="1200" dirty="0" smtClean="0"/>
            <a:t>Paquetes del Subsidios Prenatal y de Lactancia (SEDEM). </a:t>
          </a:r>
          <a:endParaRPr lang="es-ES" sz="1600" kern="1200" dirty="0"/>
        </a:p>
        <a:p>
          <a:pPr marL="171450" lvl="1" indent="-171450" algn="l" defTabSz="711200">
            <a:lnSpc>
              <a:spcPct val="90000"/>
            </a:lnSpc>
            <a:spcBef>
              <a:spcPct val="0"/>
            </a:spcBef>
            <a:spcAft>
              <a:spcPct val="15000"/>
            </a:spcAft>
            <a:buChar char="••"/>
          </a:pPr>
          <a:endParaRPr lang="es-ES" sz="1600" kern="1200" dirty="0"/>
        </a:p>
      </dsp:txBody>
      <dsp:txXfrm>
        <a:off x="2961274" y="2174018"/>
        <a:ext cx="2593825" cy="2108160"/>
      </dsp:txXfrm>
    </dsp:sp>
    <dsp:sp modelId="{BE853D71-0457-4F61-AF1B-859BF681F637}">
      <dsp:nvSpPr>
        <dsp:cNvPr id="0" name=""/>
        <dsp:cNvSpPr/>
      </dsp:nvSpPr>
      <dsp:spPr>
        <a:xfrm>
          <a:off x="5918235" y="1136488"/>
          <a:ext cx="2593825" cy="1037530"/>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 sz="1600" kern="1200" dirty="0" smtClean="0"/>
            <a:t>Mujeres adscritas al SUS en periodo de lactancia con niños de 0 a 23 meses</a:t>
          </a:r>
          <a:endParaRPr lang="es-ES" sz="1600" kern="1200" dirty="0"/>
        </a:p>
      </dsp:txBody>
      <dsp:txXfrm>
        <a:off x="5918235" y="1136488"/>
        <a:ext cx="2593825" cy="1037530"/>
      </dsp:txXfrm>
    </dsp:sp>
    <dsp:sp modelId="{68EC9CBF-DB6A-477D-9B92-93D7476F2BC3}">
      <dsp:nvSpPr>
        <dsp:cNvPr id="0" name=""/>
        <dsp:cNvSpPr/>
      </dsp:nvSpPr>
      <dsp:spPr>
        <a:xfrm>
          <a:off x="5918235" y="2174018"/>
          <a:ext cx="2593825" cy="2108160"/>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 sz="1600" kern="1200" dirty="0" smtClean="0"/>
            <a:t>GAMʹs</a:t>
          </a:r>
          <a:endParaRPr lang="es-ES" sz="1600" kern="1200" dirty="0"/>
        </a:p>
        <a:p>
          <a:pPr marL="171450" lvl="1" indent="-171450" algn="l" defTabSz="711200">
            <a:lnSpc>
              <a:spcPct val="90000"/>
            </a:lnSpc>
            <a:spcBef>
              <a:spcPct val="0"/>
            </a:spcBef>
            <a:spcAft>
              <a:spcPct val="15000"/>
            </a:spcAft>
            <a:buChar char="••"/>
          </a:pPr>
          <a:r>
            <a:rPr lang="es-ES" sz="1600" kern="1200" dirty="0" smtClean="0"/>
            <a:t>GAIOC</a:t>
          </a:r>
          <a:r>
            <a:rPr lang="es-ES" sz="1600" kern="1200" dirty="0" smtClean="0">
              <a:latin typeface="Calibri" panose="020F0502020204030204" pitchFamily="34" charset="0"/>
            </a:rPr>
            <a:t>̕s</a:t>
          </a:r>
          <a:endParaRPr lang="es-ES" sz="1600" kern="1200" dirty="0"/>
        </a:p>
      </dsp:txBody>
      <dsp:txXfrm>
        <a:off x="5918235" y="2174018"/>
        <a:ext cx="2593825" cy="2108160"/>
      </dsp:txXfrm>
    </dsp:sp>
    <dsp:sp modelId="{0617520E-7F34-44AA-AE0B-6247D8B1C2A0}">
      <dsp:nvSpPr>
        <dsp:cNvPr id="0" name=""/>
        <dsp:cNvSpPr/>
      </dsp:nvSpPr>
      <dsp:spPr>
        <a:xfrm>
          <a:off x="8875196" y="1136488"/>
          <a:ext cx="2593825" cy="103753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 sz="1600" kern="1200" dirty="0" smtClean="0"/>
            <a:t>Mujeres afiliadas a los EGSSCP  en periodo de lactancia con niños de 13 a 23 meses</a:t>
          </a:r>
          <a:endParaRPr lang="es-ES" sz="1600" kern="1200" dirty="0"/>
        </a:p>
      </dsp:txBody>
      <dsp:txXfrm>
        <a:off x="8875196" y="1136488"/>
        <a:ext cx="2593825" cy="1037530"/>
      </dsp:txXfrm>
    </dsp:sp>
    <dsp:sp modelId="{CB6D2DA1-9D52-40F2-B3C1-2B1DC0B8CF53}">
      <dsp:nvSpPr>
        <dsp:cNvPr id="0" name=""/>
        <dsp:cNvSpPr/>
      </dsp:nvSpPr>
      <dsp:spPr>
        <a:xfrm>
          <a:off x="8875196" y="2174018"/>
          <a:ext cx="2593825" cy="210816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 sz="1600" kern="1200" dirty="0" smtClean="0"/>
            <a:t>Entes Gestores de la Seguridad Social a Corto Plazo (EGSSCP)</a:t>
          </a:r>
          <a:endParaRPr lang="es-ES" sz="1600" kern="1200" dirty="0"/>
        </a:p>
      </dsp:txBody>
      <dsp:txXfrm>
        <a:off x="8875196" y="2174018"/>
        <a:ext cx="2593825" cy="2108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C3E20-AEE9-4D7D-8E2A-5545D7F36FE9}">
      <dsp:nvSpPr>
        <dsp:cNvPr id="0" name=""/>
        <dsp:cNvSpPr/>
      </dsp:nvSpPr>
      <dsp:spPr>
        <a:xfrm>
          <a:off x="0" y="0"/>
          <a:ext cx="10263117" cy="1386201"/>
        </a:xfrm>
        <a:prstGeom prst="roundRect">
          <a:avLst>
            <a:gd name="adj" fmla="val 10000"/>
          </a:avLst>
        </a:prstGeom>
        <a:gradFill rotWithShape="0">
          <a:gsLst>
            <a:gs pos="0">
              <a:schemeClr val="accent6">
                <a:alpha val="90000"/>
                <a:hueOff val="0"/>
                <a:satOff val="0"/>
                <a:lumOff val="0"/>
                <a:alphaOff val="0"/>
                <a:lumMod val="110000"/>
                <a:satMod val="105000"/>
                <a:tint val="67000"/>
              </a:schemeClr>
            </a:gs>
            <a:gs pos="50000">
              <a:schemeClr val="accent6">
                <a:alpha val="90000"/>
                <a:hueOff val="0"/>
                <a:satOff val="0"/>
                <a:lumOff val="0"/>
                <a:alphaOff val="0"/>
                <a:lumMod val="105000"/>
                <a:satMod val="103000"/>
                <a:tint val="73000"/>
              </a:schemeClr>
            </a:gs>
            <a:gs pos="100000">
              <a:schemeClr val="accent6">
                <a:alpha val="9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b="0" kern="1200" dirty="0" smtClean="0">
              <a:latin typeface="Calibri Light" panose="020F0302020204030204" pitchFamily="34" charset="0"/>
            </a:rPr>
            <a:t>Decreto supremo 28421 (21 de Octubre de 2005) en el párrafo II, inciso b) numeral 2 salud, literal iii) del articulo 2 referido a la distribución de recursos del IDH, es </a:t>
          </a:r>
          <a:r>
            <a:rPr lang="es-ES" sz="1800" b="0" u="sng" kern="1200" dirty="0" smtClean="0">
              <a:latin typeface="Calibri Light" panose="020F0302020204030204" pitchFamily="34" charset="0"/>
            </a:rPr>
            <a:t>competencia de los municipios la asistencia nutricional complementario para el menor 2 años, con financiamiento para el complemento nutricional y gastos operativos para su distribución</a:t>
          </a:r>
          <a:endParaRPr lang="es-ES" sz="1800" b="0" u="sng" kern="1200" dirty="0">
            <a:latin typeface="Calibri Light" panose="020F0302020204030204" pitchFamily="34" charset="0"/>
          </a:endParaRPr>
        </a:p>
      </dsp:txBody>
      <dsp:txXfrm>
        <a:off x="2163247" y="0"/>
        <a:ext cx="8099869" cy="1386201"/>
      </dsp:txXfrm>
    </dsp:sp>
    <dsp:sp modelId="{9F6E399B-9F1F-4485-AE8D-AA9A662D0670}">
      <dsp:nvSpPr>
        <dsp:cNvPr id="0" name=""/>
        <dsp:cNvSpPr/>
      </dsp:nvSpPr>
      <dsp:spPr>
        <a:xfrm>
          <a:off x="294960" y="29500"/>
          <a:ext cx="1544168" cy="1258436"/>
        </a:xfrm>
        <a:prstGeom prst="roundRect">
          <a:avLst>
            <a:gd name="adj" fmla="val 10000"/>
          </a:avLst>
        </a:prstGeom>
        <a:blipFill rotWithShape="1">
          <a:blip xmlns:r="http://schemas.openxmlformats.org/officeDocument/2006/relationships" r:embed="rId1"/>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53DC1E9-33F1-4246-9F79-67F5A9FEAFFB}">
      <dsp:nvSpPr>
        <dsp:cNvPr id="0" name=""/>
        <dsp:cNvSpPr/>
      </dsp:nvSpPr>
      <dsp:spPr>
        <a:xfrm>
          <a:off x="0" y="1496825"/>
          <a:ext cx="10263117" cy="1628280"/>
        </a:xfrm>
        <a:prstGeom prst="roundRect">
          <a:avLst>
            <a:gd name="adj" fmla="val 10000"/>
          </a:avLst>
        </a:prstGeom>
        <a:gradFill rotWithShape="0">
          <a:gsLst>
            <a:gs pos="0">
              <a:schemeClr val="accent6">
                <a:alpha val="90000"/>
                <a:hueOff val="0"/>
                <a:satOff val="0"/>
                <a:lumOff val="0"/>
                <a:alphaOff val="-13333"/>
                <a:lumMod val="110000"/>
                <a:satMod val="105000"/>
                <a:tint val="67000"/>
              </a:schemeClr>
            </a:gs>
            <a:gs pos="50000">
              <a:schemeClr val="accent6">
                <a:alpha val="90000"/>
                <a:hueOff val="0"/>
                <a:satOff val="0"/>
                <a:lumOff val="0"/>
                <a:alphaOff val="-13333"/>
                <a:lumMod val="105000"/>
                <a:satMod val="103000"/>
                <a:tint val="73000"/>
              </a:schemeClr>
            </a:gs>
            <a:gs pos="100000">
              <a:schemeClr val="accent6">
                <a:alpha val="90000"/>
                <a:hueOff val="0"/>
                <a:satOff val="0"/>
                <a:lumOff val="0"/>
                <a:alphaOff val="-13333"/>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b="0" kern="1200" dirty="0" smtClean="0">
              <a:latin typeface="Calibri Light" panose="020F0302020204030204" pitchFamily="34" charset="0"/>
            </a:rPr>
            <a:t>Resolución ministerial Nº 0288 en el </a:t>
          </a:r>
          <a:r>
            <a:rPr lang="es-ES" sz="1800" b="0" u="sng" kern="1200" dirty="0" smtClean="0">
              <a:latin typeface="Calibri Light" panose="020F0302020204030204" pitchFamily="34" charset="0"/>
            </a:rPr>
            <a:t>artículo tercero</a:t>
          </a:r>
          <a:r>
            <a:rPr lang="es-ES" sz="1800" b="0" kern="1200" dirty="0" smtClean="0">
              <a:latin typeface="Calibri Light" panose="020F0302020204030204" pitchFamily="34" charset="0"/>
            </a:rPr>
            <a:t> que hace referencia que los gobiernos municipales no podrán destinar recursos provenientes del IDH para la compra del alimento complementario diferente al Alimento Complementario Nutribebé, por ser este formulado y autorizado por el Ministerio de Salud y Deportes para su distribución a los niños y niñas de 6 a 23 meses; el mismo que debe ser adquirido únicamente de empresas o fabricas autorizados</a:t>
          </a:r>
          <a:r>
            <a:rPr lang="es-ES" sz="2000" b="1" kern="1200" dirty="0" smtClean="0">
              <a:latin typeface="Calibri Light" panose="020F0302020204030204" pitchFamily="34" charset="0"/>
            </a:rPr>
            <a:t>.</a:t>
          </a:r>
          <a:endParaRPr lang="es-ES" sz="1600" b="1" kern="1200" dirty="0">
            <a:latin typeface="Calibri Light" panose="020F0302020204030204" pitchFamily="34" charset="0"/>
          </a:endParaRPr>
        </a:p>
      </dsp:txBody>
      <dsp:txXfrm>
        <a:off x="2163247" y="1496825"/>
        <a:ext cx="8099869" cy="1628280"/>
      </dsp:txXfrm>
    </dsp:sp>
    <dsp:sp modelId="{62205C7F-6F46-426A-9A6C-7FD5D0D687BF}">
      <dsp:nvSpPr>
        <dsp:cNvPr id="0" name=""/>
        <dsp:cNvSpPr/>
      </dsp:nvSpPr>
      <dsp:spPr>
        <a:xfrm>
          <a:off x="443303" y="1714970"/>
          <a:ext cx="1387265" cy="1191991"/>
        </a:xfrm>
        <a:prstGeom prst="roundRect">
          <a:avLst>
            <a:gd name="adj" fmla="val 10000"/>
          </a:avLst>
        </a:prstGeom>
        <a:blipFill rotWithShape="0">
          <a:blip xmlns:r="http://schemas.openxmlformats.org/officeDocument/2006/relationships" r:embed="rId2"/>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A47D11C-7AFD-4856-AE3B-65D302F7FBB2}">
      <dsp:nvSpPr>
        <dsp:cNvPr id="0" name=""/>
        <dsp:cNvSpPr/>
      </dsp:nvSpPr>
      <dsp:spPr>
        <a:xfrm>
          <a:off x="0" y="3227334"/>
          <a:ext cx="10263117" cy="801130"/>
        </a:xfrm>
        <a:prstGeom prst="roundRect">
          <a:avLst>
            <a:gd name="adj" fmla="val 10000"/>
          </a:avLst>
        </a:prstGeom>
        <a:gradFill rotWithShape="0">
          <a:gsLst>
            <a:gs pos="0">
              <a:schemeClr val="accent6">
                <a:alpha val="90000"/>
                <a:hueOff val="0"/>
                <a:satOff val="0"/>
                <a:lumOff val="0"/>
                <a:alphaOff val="-26667"/>
                <a:lumMod val="110000"/>
                <a:satMod val="105000"/>
                <a:tint val="67000"/>
              </a:schemeClr>
            </a:gs>
            <a:gs pos="50000">
              <a:schemeClr val="accent6">
                <a:alpha val="90000"/>
                <a:hueOff val="0"/>
                <a:satOff val="0"/>
                <a:lumOff val="0"/>
                <a:alphaOff val="-26667"/>
                <a:lumMod val="105000"/>
                <a:satMod val="103000"/>
                <a:tint val="73000"/>
              </a:schemeClr>
            </a:gs>
            <a:gs pos="100000">
              <a:schemeClr val="accent6">
                <a:alpha val="90000"/>
                <a:hueOff val="0"/>
                <a:satOff val="0"/>
                <a:lumOff val="0"/>
                <a:alphaOff val="-26667"/>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688975">
            <a:lnSpc>
              <a:spcPct val="90000"/>
            </a:lnSpc>
            <a:spcBef>
              <a:spcPct val="0"/>
            </a:spcBef>
            <a:spcAft>
              <a:spcPts val="0"/>
            </a:spcAft>
          </a:pPr>
          <a:r>
            <a:rPr lang="es-ES" sz="1550" b="0" kern="1200" dirty="0" smtClean="0">
              <a:latin typeface="Calibri Light" panose="020F0302020204030204" pitchFamily="34" charset="0"/>
            </a:rPr>
            <a:t>Ley 3460 LEY Y REGLAMENTO DE FOMENTO A LA LACTANCIA Y COMERCIALIZACIÓN DE SUCEDÁNEOS </a:t>
          </a:r>
        </a:p>
        <a:p>
          <a:pPr lvl="0" algn="l" defTabSz="688975">
            <a:lnSpc>
              <a:spcPct val="90000"/>
            </a:lnSpc>
            <a:spcBef>
              <a:spcPct val="0"/>
            </a:spcBef>
            <a:spcAft>
              <a:spcPts val="0"/>
            </a:spcAft>
          </a:pPr>
          <a:r>
            <a:rPr lang="es-ES" sz="1550" b="0" kern="1200" dirty="0" smtClean="0">
              <a:latin typeface="Calibri Light" panose="020F0302020204030204" pitchFamily="34" charset="0"/>
            </a:rPr>
            <a:t>Articulo 4, de los fines y objetivos</a:t>
          </a:r>
        </a:p>
        <a:p>
          <a:pPr lvl="0" algn="l" defTabSz="688975">
            <a:lnSpc>
              <a:spcPct val="90000"/>
            </a:lnSpc>
            <a:spcBef>
              <a:spcPct val="0"/>
            </a:spcBef>
            <a:spcAft>
              <a:spcPts val="0"/>
            </a:spcAft>
          </a:pPr>
          <a:r>
            <a:rPr lang="es-ES" sz="1550" b="0" kern="1200" dirty="0" smtClean="0">
              <a:latin typeface="Calibri Light" panose="020F0302020204030204" pitchFamily="34" charset="0"/>
            </a:rPr>
            <a:t>Articulo 26 (registro sanitario de alimentos complementarios)</a:t>
          </a:r>
          <a:endParaRPr lang="es-ES" sz="1550" b="0" kern="1200" dirty="0">
            <a:latin typeface="Calibri Light" panose="020F0302020204030204" pitchFamily="34" charset="0"/>
          </a:endParaRPr>
        </a:p>
      </dsp:txBody>
      <dsp:txXfrm>
        <a:off x="2163247" y="3227334"/>
        <a:ext cx="8099869" cy="801130"/>
      </dsp:txXfrm>
    </dsp:sp>
    <dsp:sp modelId="{F195918F-E511-4FB1-B77E-6241BC832BF6}">
      <dsp:nvSpPr>
        <dsp:cNvPr id="0" name=""/>
        <dsp:cNvSpPr/>
      </dsp:nvSpPr>
      <dsp:spPr>
        <a:xfrm>
          <a:off x="496609" y="3215985"/>
          <a:ext cx="1192143" cy="781592"/>
        </a:xfrm>
        <a:prstGeom prst="roundRect">
          <a:avLst>
            <a:gd name="adj" fmla="val 10000"/>
          </a:avLst>
        </a:prstGeom>
        <a:blipFill rotWithShape="0">
          <a:blip xmlns:r="http://schemas.openxmlformats.org/officeDocument/2006/relationships" r:embed="rId3"/>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A239157B-767D-4F64-878E-61DBDB34B6C5}">
      <dsp:nvSpPr>
        <dsp:cNvPr id="0" name=""/>
        <dsp:cNvSpPr/>
      </dsp:nvSpPr>
      <dsp:spPr>
        <a:xfrm>
          <a:off x="0" y="4133945"/>
          <a:ext cx="10263117" cy="1106243"/>
        </a:xfrm>
        <a:prstGeom prst="roundRect">
          <a:avLst>
            <a:gd name="adj" fmla="val 10000"/>
          </a:avLst>
        </a:prstGeom>
        <a:gradFill rotWithShape="0">
          <a:gsLst>
            <a:gs pos="0">
              <a:schemeClr val="accent6">
                <a:alpha val="90000"/>
                <a:hueOff val="0"/>
                <a:satOff val="0"/>
                <a:lumOff val="0"/>
                <a:alphaOff val="-40000"/>
                <a:lumMod val="110000"/>
                <a:satMod val="105000"/>
                <a:tint val="67000"/>
              </a:schemeClr>
            </a:gs>
            <a:gs pos="50000">
              <a:schemeClr val="accent6">
                <a:alpha val="90000"/>
                <a:hueOff val="0"/>
                <a:satOff val="0"/>
                <a:lumOff val="0"/>
                <a:alphaOff val="-40000"/>
                <a:lumMod val="105000"/>
                <a:satMod val="103000"/>
                <a:tint val="73000"/>
              </a:schemeClr>
            </a:gs>
            <a:gs pos="100000">
              <a:schemeClr val="accent6">
                <a:alpha val="90000"/>
                <a:hueOff val="0"/>
                <a:satOff val="0"/>
                <a:lumOff val="0"/>
                <a:alphaOff val="-4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kumimoji="0" lang="es-ES" sz="1800" b="0" i="0" u="none" strike="noStrike" kern="1200" cap="none" normalizeH="0" baseline="0" dirty="0" smtClean="0">
              <a:ln>
                <a:noFill/>
              </a:ln>
              <a:solidFill>
                <a:schemeClr val="tx1"/>
              </a:solidFill>
              <a:effectLst/>
              <a:latin typeface="Calibri Light" panose="020F0302020204030204" pitchFamily="34" charset="0"/>
              <a:ea typeface="Times New Roman" pitchFamily="18" charset="0"/>
            </a:rPr>
            <a:t>Articulo 59 CPE .-I) Toda niña, niño y adolecente tiene derecho a su desarrollo integral</a:t>
          </a:r>
          <a:endParaRPr lang="es-ES" sz="1800" b="1" kern="1200" dirty="0">
            <a:solidFill>
              <a:schemeClr val="tx1"/>
            </a:solidFill>
            <a:latin typeface="Calibri Light" panose="020F0302020204030204" pitchFamily="34" charset="0"/>
          </a:endParaRPr>
        </a:p>
      </dsp:txBody>
      <dsp:txXfrm>
        <a:off x="2163247" y="4133945"/>
        <a:ext cx="8099869" cy="1106243"/>
      </dsp:txXfrm>
    </dsp:sp>
    <dsp:sp modelId="{5D7CFA22-1212-4330-B67B-1C94EC5DE0A5}">
      <dsp:nvSpPr>
        <dsp:cNvPr id="0" name=""/>
        <dsp:cNvSpPr/>
      </dsp:nvSpPr>
      <dsp:spPr>
        <a:xfrm>
          <a:off x="377527" y="4202368"/>
          <a:ext cx="1518818" cy="996478"/>
        </a:xfrm>
        <a:prstGeom prst="roundRect">
          <a:avLst>
            <a:gd name="adj" fmla="val 10000"/>
          </a:avLst>
        </a:prstGeom>
        <a:blipFill rotWithShape="0">
          <a:blip xmlns:r="http://schemas.openxmlformats.org/officeDocument/2006/relationships" r:embed="rId4"/>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2">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B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DA047-E67F-46B2-ABE8-48C63A75A1E9}" type="datetimeFigureOut">
              <a:rPr lang="es-BO" smtClean="0"/>
              <a:t>08/07/2025</a:t>
            </a:fld>
            <a:endParaRPr lang="es-B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B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B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BEC6A8-99DA-4FA1-B1B7-93FD1B072E90}" type="slidenum">
              <a:rPr lang="es-BO" smtClean="0"/>
              <a:t>‹Nº›</a:t>
            </a:fld>
            <a:endParaRPr lang="es-BO"/>
          </a:p>
        </p:txBody>
      </p:sp>
    </p:spTree>
    <p:extLst>
      <p:ext uri="{BB962C8B-B14F-4D97-AF65-F5344CB8AC3E}">
        <p14:creationId xmlns:p14="http://schemas.microsoft.com/office/powerpoint/2010/main" val="1163531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3</a:t>
            </a:fld>
            <a:endParaRPr lang="es-ES" altLang="es-ES">
              <a:latin typeface="Calibri" pitchFamily="34" charset="0"/>
            </a:endParaRPr>
          </a:p>
        </p:txBody>
      </p:sp>
    </p:spTree>
    <p:extLst>
      <p:ext uri="{BB962C8B-B14F-4D97-AF65-F5344CB8AC3E}">
        <p14:creationId xmlns:p14="http://schemas.microsoft.com/office/powerpoint/2010/main" val="3163960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4</a:t>
            </a:fld>
            <a:endParaRPr lang="es-ES" altLang="es-ES">
              <a:latin typeface="Calibri" pitchFamily="34" charset="0"/>
            </a:endParaRPr>
          </a:p>
        </p:txBody>
      </p:sp>
    </p:spTree>
    <p:extLst>
      <p:ext uri="{BB962C8B-B14F-4D97-AF65-F5344CB8AC3E}">
        <p14:creationId xmlns:p14="http://schemas.microsoft.com/office/powerpoint/2010/main" val="217104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5</a:t>
            </a:fld>
            <a:endParaRPr lang="es-ES" altLang="es-ES">
              <a:latin typeface="Calibri" pitchFamily="34" charset="0"/>
            </a:endParaRPr>
          </a:p>
        </p:txBody>
      </p:sp>
    </p:spTree>
    <p:extLst>
      <p:ext uri="{BB962C8B-B14F-4D97-AF65-F5344CB8AC3E}">
        <p14:creationId xmlns:p14="http://schemas.microsoft.com/office/powerpoint/2010/main" val="1912888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6</a:t>
            </a:fld>
            <a:endParaRPr lang="es-ES" altLang="es-ES">
              <a:latin typeface="Calibri" pitchFamily="34" charset="0"/>
            </a:endParaRPr>
          </a:p>
        </p:txBody>
      </p:sp>
    </p:spTree>
    <p:extLst>
      <p:ext uri="{BB962C8B-B14F-4D97-AF65-F5344CB8AC3E}">
        <p14:creationId xmlns:p14="http://schemas.microsoft.com/office/powerpoint/2010/main" val="1688852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7</a:t>
            </a:fld>
            <a:endParaRPr lang="es-ES" altLang="es-ES">
              <a:latin typeface="Calibri" pitchFamily="34" charset="0"/>
            </a:endParaRPr>
          </a:p>
        </p:txBody>
      </p:sp>
    </p:spTree>
    <p:extLst>
      <p:ext uri="{BB962C8B-B14F-4D97-AF65-F5344CB8AC3E}">
        <p14:creationId xmlns:p14="http://schemas.microsoft.com/office/powerpoint/2010/main" val="4191857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8</a:t>
            </a:fld>
            <a:endParaRPr lang="es-ES" altLang="es-ES">
              <a:latin typeface="Calibri" pitchFamily="34" charset="0"/>
            </a:endParaRPr>
          </a:p>
        </p:txBody>
      </p:sp>
    </p:spTree>
    <p:extLst>
      <p:ext uri="{BB962C8B-B14F-4D97-AF65-F5344CB8AC3E}">
        <p14:creationId xmlns:p14="http://schemas.microsoft.com/office/powerpoint/2010/main" val="2134556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10</a:t>
            </a:fld>
            <a:endParaRPr lang="es-ES" altLang="es-ES">
              <a:latin typeface="Calibri" pitchFamily="34" charset="0"/>
            </a:endParaRPr>
          </a:p>
        </p:txBody>
      </p:sp>
    </p:spTree>
    <p:extLst>
      <p:ext uri="{BB962C8B-B14F-4D97-AF65-F5344CB8AC3E}">
        <p14:creationId xmlns:p14="http://schemas.microsoft.com/office/powerpoint/2010/main" val="3415464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13</a:t>
            </a:fld>
            <a:endParaRPr lang="es-ES" altLang="es-ES" smtClean="0">
              <a:latin typeface="Calibri" pitchFamily="34" charset="0"/>
            </a:endParaRPr>
          </a:p>
        </p:txBody>
      </p:sp>
    </p:spTree>
    <p:extLst>
      <p:ext uri="{BB962C8B-B14F-4D97-AF65-F5344CB8AC3E}">
        <p14:creationId xmlns:p14="http://schemas.microsoft.com/office/powerpoint/2010/main" val="649996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15</a:t>
            </a:fld>
            <a:endParaRPr lang="es-ES" altLang="es-ES">
              <a:latin typeface="Calibri" pitchFamily="34" charset="0"/>
            </a:endParaRPr>
          </a:p>
        </p:txBody>
      </p:sp>
    </p:spTree>
    <p:extLst>
      <p:ext uri="{BB962C8B-B14F-4D97-AF65-F5344CB8AC3E}">
        <p14:creationId xmlns:p14="http://schemas.microsoft.com/office/powerpoint/2010/main" val="3429865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16</a:t>
            </a:fld>
            <a:endParaRPr lang="es-ES" altLang="es-ES">
              <a:latin typeface="Calibri" pitchFamily="34" charset="0"/>
            </a:endParaRPr>
          </a:p>
        </p:txBody>
      </p:sp>
    </p:spTree>
    <p:extLst>
      <p:ext uri="{BB962C8B-B14F-4D97-AF65-F5344CB8AC3E}">
        <p14:creationId xmlns:p14="http://schemas.microsoft.com/office/powerpoint/2010/main" val="970333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17</a:t>
            </a:fld>
            <a:endParaRPr lang="es-ES" altLang="es-ES">
              <a:latin typeface="Calibri" pitchFamily="34" charset="0"/>
            </a:endParaRPr>
          </a:p>
        </p:txBody>
      </p:sp>
    </p:spTree>
    <p:extLst>
      <p:ext uri="{BB962C8B-B14F-4D97-AF65-F5344CB8AC3E}">
        <p14:creationId xmlns:p14="http://schemas.microsoft.com/office/powerpoint/2010/main" val="170062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18</a:t>
            </a:fld>
            <a:endParaRPr lang="es-ES" altLang="es-ES">
              <a:latin typeface="Calibri" pitchFamily="34" charset="0"/>
            </a:endParaRPr>
          </a:p>
        </p:txBody>
      </p:sp>
    </p:spTree>
    <p:extLst>
      <p:ext uri="{BB962C8B-B14F-4D97-AF65-F5344CB8AC3E}">
        <p14:creationId xmlns:p14="http://schemas.microsoft.com/office/powerpoint/2010/main" val="1074548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19</a:t>
            </a:fld>
            <a:endParaRPr lang="es-ES" altLang="es-ES" smtClean="0">
              <a:latin typeface="Calibri" pitchFamily="34" charset="0"/>
            </a:endParaRPr>
          </a:p>
        </p:txBody>
      </p:sp>
    </p:spTree>
    <p:extLst>
      <p:ext uri="{BB962C8B-B14F-4D97-AF65-F5344CB8AC3E}">
        <p14:creationId xmlns:p14="http://schemas.microsoft.com/office/powerpoint/2010/main" val="1125177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20</a:t>
            </a:fld>
            <a:endParaRPr lang="es-ES" altLang="es-ES">
              <a:latin typeface="Calibri" pitchFamily="34" charset="0"/>
            </a:endParaRPr>
          </a:p>
        </p:txBody>
      </p:sp>
    </p:spTree>
    <p:extLst>
      <p:ext uri="{BB962C8B-B14F-4D97-AF65-F5344CB8AC3E}">
        <p14:creationId xmlns:p14="http://schemas.microsoft.com/office/powerpoint/2010/main" val="2683993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21</a:t>
            </a:fld>
            <a:endParaRPr lang="es-ES" altLang="es-ES">
              <a:latin typeface="Calibri" pitchFamily="34" charset="0"/>
            </a:endParaRPr>
          </a:p>
        </p:txBody>
      </p:sp>
    </p:spTree>
    <p:extLst>
      <p:ext uri="{BB962C8B-B14F-4D97-AF65-F5344CB8AC3E}">
        <p14:creationId xmlns:p14="http://schemas.microsoft.com/office/powerpoint/2010/main" val="1145748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22</a:t>
            </a:fld>
            <a:endParaRPr lang="es-ES" altLang="es-ES">
              <a:latin typeface="Calibri" pitchFamily="34" charset="0"/>
            </a:endParaRPr>
          </a:p>
        </p:txBody>
      </p:sp>
    </p:spTree>
    <p:extLst>
      <p:ext uri="{BB962C8B-B14F-4D97-AF65-F5344CB8AC3E}">
        <p14:creationId xmlns:p14="http://schemas.microsoft.com/office/powerpoint/2010/main" val="2103188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55060" indent="-290408">
              <a:defRPr>
                <a:solidFill>
                  <a:schemeClr val="tx1"/>
                </a:solidFill>
                <a:latin typeface="Arial" charset="0"/>
                <a:cs typeface="Arial" charset="0"/>
              </a:defRPr>
            </a:lvl2pPr>
            <a:lvl3pPr marL="1161631" indent="-232326">
              <a:defRPr>
                <a:solidFill>
                  <a:schemeClr val="tx1"/>
                </a:solidFill>
                <a:latin typeface="Arial" charset="0"/>
                <a:cs typeface="Arial" charset="0"/>
              </a:defRPr>
            </a:lvl3pPr>
            <a:lvl4pPr marL="1626283" indent="-232326">
              <a:defRPr>
                <a:solidFill>
                  <a:schemeClr val="tx1"/>
                </a:solidFill>
                <a:latin typeface="Arial" charset="0"/>
                <a:cs typeface="Arial" charset="0"/>
              </a:defRPr>
            </a:lvl4pPr>
            <a:lvl5pPr marL="2090936" indent="-232326">
              <a:defRPr>
                <a:solidFill>
                  <a:schemeClr val="tx1"/>
                </a:solidFill>
                <a:latin typeface="Arial" charset="0"/>
                <a:cs typeface="Arial" charset="0"/>
              </a:defRPr>
            </a:lvl5pPr>
            <a:lvl6pPr marL="2555588" indent="-232326" eaLnBrk="0" fontAlgn="base" hangingPunct="0">
              <a:spcBef>
                <a:spcPct val="0"/>
              </a:spcBef>
              <a:spcAft>
                <a:spcPct val="0"/>
              </a:spcAft>
              <a:defRPr>
                <a:solidFill>
                  <a:schemeClr val="tx1"/>
                </a:solidFill>
                <a:latin typeface="Arial" charset="0"/>
                <a:cs typeface="Arial" charset="0"/>
              </a:defRPr>
            </a:lvl6pPr>
            <a:lvl7pPr marL="3020240" indent="-232326" eaLnBrk="0" fontAlgn="base" hangingPunct="0">
              <a:spcBef>
                <a:spcPct val="0"/>
              </a:spcBef>
              <a:spcAft>
                <a:spcPct val="0"/>
              </a:spcAft>
              <a:defRPr>
                <a:solidFill>
                  <a:schemeClr val="tx1"/>
                </a:solidFill>
                <a:latin typeface="Arial" charset="0"/>
                <a:cs typeface="Arial" charset="0"/>
              </a:defRPr>
            </a:lvl7pPr>
            <a:lvl8pPr marL="3484893" indent="-232326" eaLnBrk="0" fontAlgn="base" hangingPunct="0">
              <a:spcBef>
                <a:spcPct val="0"/>
              </a:spcBef>
              <a:spcAft>
                <a:spcPct val="0"/>
              </a:spcAft>
              <a:defRPr>
                <a:solidFill>
                  <a:schemeClr val="tx1"/>
                </a:solidFill>
                <a:latin typeface="Arial" charset="0"/>
                <a:cs typeface="Arial" charset="0"/>
              </a:defRPr>
            </a:lvl8pPr>
            <a:lvl9pPr marL="3949545" indent="-232326" eaLnBrk="0" fontAlgn="base" hangingPunct="0">
              <a:spcBef>
                <a:spcPct val="0"/>
              </a:spcBef>
              <a:spcAft>
                <a:spcPct val="0"/>
              </a:spcAft>
              <a:defRPr>
                <a:solidFill>
                  <a:schemeClr val="tx1"/>
                </a:solidFill>
                <a:latin typeface="Arial" charset="0"/>
                <a:cs typeface="Arial" charset="0"/>
              </a:defRPr>
            </a:lvl9pPr>
          </a:lstStyle>
          <a:p>
            <a:fld id="{8E792F2B-B024-4416-9D91-11DF0FA855CE}" type="slidenum">
              <a:rPr lang="es-ES" altLang="es-ES" smtClean="0">
                <a:latin typeface="Calibri" pitchFamily="34" charset="0"/>
              </a:rPr>
              <a:pPr/>
              <a:t>23</a:t>
            </a:fld>
            <a:endParaRPr lang="es-ES" altLang="es-ES">
              <a:latin typeface="Calibri" pitchFamily="34" charset="0"/>
            </a:endParaRPr>
          </a:p>
        </p:txBody>
      </p:sp>
    </p:spTree>
    <p:extLst>
      <p:ext uri="{BB962C8B-B14F-4D97-AF65-F5344CB8AC3E}">
        <p14:creationId xmlns:p14="http://schemas.microsoft.com/office/powerpoint/2010/main" val="3898044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F45702E-EF6C-4939-9261-7D99FA58670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BO"/>
          </a:p>
        </p:txBody>
      </p:sp>
      <p:sp>
        <p:nvSpPr>
          <p:cNvPr id="3" name="Subtítulo 2">
            <a:extLst>
              <a:ext uri="{FF2B5EF4-FFF2-40B4-BE49-F238E27FC236}">
                <a16:creationId xmlns="" xmlns:a16="http://schemas.microsoft.com/office/drawing/2014/main" id="{F959FDF1-7E00-45D8-8250-92869C441F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BO"/>
          </a:p>
        </p:txBody>
      </p:sp>
      <p:sp>
        <p:nvSpPr>
          <p:cNvPr id="4" name="Marcador de fecha 3">
            <a:extLst>
              <a:ext uri="{FF2B5EF4-FFF2-40B4-BE49-F238E27FC236}">
                <a16:creationId xmlns="" xmlns:a16="http://schemas.microsoft.com/office/drawing/2014/main" id="{6406045C-0D0A-4039-B752-675D303281FA}"/>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8A6CEFB2-6126-4828-91D5-A50BC02D40AF}"/>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304AE8F5-2F64-4FE1-9D30-BEAE9611FE65}"/>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750039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734652C-8512-4E79-A108-C024F9142787}"/>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 xmlns:a16="http://schemas.microsoft.com/office/drawing/2014/main" id="{F4261087-7D0C-4725-AD83-15B67B68B3B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 xmlns:a16="http://schemas.microsoft.com/office/drawing/2014/main" id="{EE0EAE3C-CE57-4613-9BBB-63571DE1E8AF}"/>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76E5D0B2-E313-40E6-A66D-BA1B2F28ADA0}"/>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98922D6E-59C4-47AF-9B74-62FAC4015F12}"/>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214175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5123BE5-1F69-41AC-8F59-272A5E130A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BO"/>
          </a:p>
        </p:txBody>
      </p:sp>
      <p:sp>
        <p:nvSpPr>
          <p:cNvPr id="3" name="Marcador de texto 2">
            <a:extLst>
              <a:ext uri="{FF2B5EF4-FFF2-40B4-BE49-F238E27FC236}">
                <a16:creationId xmlns="" xmlns:a16="http://schemas.microsoft.com/office/drawing/2014/main" id="{E614A873-0EC1-4AA7-B0A5-0704EB4CB8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C52461DA-7957-426D-9535-6D94118D7D20}"/>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3D9975C6-AEF0-4337-A714-377C7DC0CCAA}"/>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1B59F753-D6D2-4939-9493-7EDA463C8301}"/>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718783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24F1799-9BC8-4232-9675-A39980850CEA}"/>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 xmlns:a16="http://schemas.microsoft.com/office/drawing/2014/main" id="{C3CA13F3-BAF0-4C5B-8B50-094F02D015A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contenido 3">
            <a:extLst>
              <a:ext uri="{FF2B5EF4-FFF2-40B4-BE49-F238E27FC236}">
                <a16:creationId xmlns="" xmlns:a16="http://schemas.microsoft.com/office/drawing/2014/main" id="{C88CA09A-1C53-41D0-ACAB-B9CBE1DBF69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fecha 4">
            <a:extLst>
              <a:ext uri="{FF2B5EF4-FFF2-40B4-BE49-F238E27FC236}">
                <a16:creationId xmlns="" xmlns:a16="http://schemas.microsoft.com/office/drawing/2014/main" id="{CDB25EA3-C2D2-4F5B-9ABD-8236EC02A5AB}"/>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6" name="Marcador de pie de página 5">
            <a:extLst>
              <a:ext uri="{FF2B5EF4-FFF2-40B4-BE49-F238E27FC236}">
                <a16:creationId xmlns="" xmlns:a16="http://schemas.microsoft.com/office/drawing/2014/main" id="{2E924F2F-F3A2-4632-A760-BF600B094DB5}"/>
              </a:ext>
            </a:extLst>
          </p:cNvPr>
          <p:cNvSpPr>
            <a:spLocks noGrp="1"/>
          </p:cNvSpPr>
          <p:nvPr>
            <p:ph type="ftr" sz="quarter" idx="11"/>
          </p:nvPr>
        </p:nvSpPr>
        <p:spPr/>
        <p:txBody>
          <a:bodyPr/>
          <a:lstStyle/>
          <a:p>
            <a:endParaRPr lang="es-BO" dirty="0"/>
          </a:p>
        </p:txBody>
      </p:sp>
      <p:sp>
        <p:nvSpPr>
          <p:cNvPr id="7" name="Marcador de número de diapositiva 6">
            <a:extLst>
              <a:ext uri="{FF2B5EF4-FFF2-40B4-BE49-F238E27FC236}">
                <a16:creationId xmlns="" xmlns:a16="http://schemas.microsoft.com/office/drawing/2014/main" id="{E62E0B27-EFCA-4D5A-AE63-43006D432ABB}"/>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1894530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37636FB-7A0B-42AA-B7B5-B68D1ADCA1B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BO"/>
          </a:p>
        </p:txBody>
      </p:sp>
      <p:sp>
        <p:nvSpPr>
          <p:cNvPr id="3" name="Marcador de texto 2">
            <a:extLst>
              <a:ext uri="{FF2B5EF4-FFF2-40B4-BE49-F238E27FC236}">
                <a16:creationId xmlns="" xmlns:a16="http://schemas.microsoft.com/office/drawing/2014/main" id="{FC921D1C-7FAF-415B-A18A-E55A615F2D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80740F85-8865-4860-916F-09C29FF2D82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texto 4">
            <a:extLst>
              <a:ext uri="{FF2B5EF4-FFF2-40B4-BE49-F238E27FC236}">
                <a16:creationId xmlns="" xmlns:a16="http://schemas.microsoft.com/office/drawing/2014/main" id="{926A38FC-C579-4BC0-865D-E43114844C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92B32C7B-8B1B-4587-99FC-D970E2A76CB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7" name="Marcador de fecha 6">
            <a:extLst>
              <a:ext uri="{FF2B5EF4-FFF2-40B4-BE49-F238E27FC236}">
                <a16:creationId xmlns="" xmlns:a16="http://schemas.microsoft.com/office/drawing/2014/main" id="{282B62F1-CE65-4353-BF57-B1D8FB0F6ED5}"/>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8" name="Marcador de pie de página 7">
            <a:extLst>
              <a:ext uri="{FF2B5EF4-FFF2-40B4-BE49-F238E27FC236}">
                <a16:creationId xmlns="" xmlns:a16="http://schemas.microsoft.com/office/drawing/2014/main" id="{99E3807F-2E97-4269-8A3F-171F58FF94B2}"/>
              </a:ext>
            </a:extLst>
          </p:cNvPr>
          <p:cNvSpPr>
            <a:spLocks noGrp="1"/>
          </p:cNvSpPr>
          <p:nvPr>
            <p:ph type="ftr" sz="quarter" idx="11"/>
          </p:nvPr>
        </p:nvSpPr>
        <p:spPr/>
        <p:txBody>
          <a:bodyPr/>
          <a:lstStyle/>
          <a:p>
            <a:endParaRPr lang="es-BO" dirty="0"/>
          </a:p>
        </p:txBody>
      </p:sp>
      <p:sp>
        <p:nvSpPr>
          <p:cNvPr id="9" name="Marcador de número de diapositiva 8">
            <a:extLst>
              <a:ext uri="{FF2B5EF4-FFF2-40B4-BE49-F238E27FC236}">
                <a16:creationId xmlns="" xmlns:a16="http://schemas.microsoft.com/office/drawing/2014/main" id="{ED53B8D2-DB44-4C92-9E17-026884C74215}"/>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068491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3E3A5E5-E8ED-4509-9281-1606A83573B2}"/>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fecha 2">
            <a:extLst>
              <a:ext uri="{FF2B5EF4-FFF2-40B4-BE49-F238E27FC236}">
                <a16:creationId xmlns="" xmlns:a16="http://schemas.microsoft.com/office/drawing/2014/main" id="{6AD20C36-9D95-447B-97E3-BD23C57E515E}"/>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4" name="Marcador de pie de página 3">
            <a:extLst>
              <a:ext uri="{FF2B5EF4-FFF2-40B4-BE49-F238E27FC236}">
                <a16:creationId xmlns="" xmlns:a16="http://schemas.microsoft.com/office/drawing/2014/main" id="{48B72D16-78E7-4F59-B97E-4A41CD2036FA}"/>
              </a:ext>
            </a:extLst>
          </p:cNvPr>
          <p:cNvSpPr>
            <a:spLocks noGrp="1"/>
          </p:cNvSpPr>
          <p:nvPr>
            <p:ph type="ftr" sz="quarter" idx="11"/>
          </p:nvPr>
        </p:nvSpPr>
        <p:spPr/>
        <p:txBody>
          <a:bodyPr/>
          <a:lstStyle/>
          <a:p>
            <a:endParaRPr lang="es-BO" dirty="0"/>
          </a:p>
        </p:txBody>
      </p:sp>
      <p:sp>
        <p:nvSpPr>
          <p:cNvPr id="5" name="Marcador de número de diapositiva 4">
            <a:extLst>
              <a:ext uri="{FF2B5EF4-FFF2-40B4-BE49-F238E27FC236}">
                <a16:creationId xmlns="" xmlns:a16="http://schemas.microsoft.com/office/drawing/2014/main" id="{70D87B1F-747F-44BF-92F7-044B293AB846}"/>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3294068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AF611BFF-E390-4645-ADFB-F132B1FECBB4}"/>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3" name="Marcador de pie de página 2">
            <a:extLst>
              <a:ext uri="{FF2B5EF4-FFF2-40B4-BE49-F238E27FC236}">
                <a16:creationId xmlns="" xmlns:a16="http://schemas.microsoft.com/office/drawing/2014/main" id="{888E0EE0-FB74-443C-850D-A9BF1609FAB7}"/>
              </a:ext>
            </a:extLst>
          </p:cNvPr>
          <p:cNvSpPr>
            <a:spLocks noGrp="1"/>
          </p:cNvSpPr>
          <p:nvPr>
            <p:ph type="ftr" sz="quarter" idx="11"/>
          </p:nvPr>
        </p:nvSpPr>
        <p:spPr/>
        <p:txBody>
          <a:bodyPr/>
          <a:lstStyle/>
          <a:p>
            <a:endParaRPr lang="es-BO" dirty="0"/>
          </a:p>
        </p:txBody>
      </p:sp>
      <p:sp>
        <p:nvSpPr>
          <p:cNvPr id="4" name="Marcador de número de diapositiva 3">
            <a:extLst>
              <a:ext uri="{FF2B5EF4-FFF2-40B4-BE49-F238E27FC236}">
                <a16:creationId xmlns="" xmlns:a16="http://schemas.microsoft.com/office/drawing/2014/main" id="{348C8A99-85F1-40B9-A468-A7565FE0D168}"/>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3379341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746FAD5-1519-431A-B1B3-7A503C401C6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contenido 2">
            <a:extLst>
              <a:ext uri="{FF2B5EF4-FFF2-40B4-BE49-F238E27FC236}">
                <a16:creationId xmlns="" xmlns:a16="http://schemas.microsoft.com/office/drawing/2014/main" id="{2A80FF65-A30A-4CFC-870E-309E7355A1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texto 3">
            <a:extLst>
              <a:ext uri="{FF2B5EF4-FFF2-40B4-BE49-F238E27FC236}">
                <a16:creationId xmlns="" xmlns:a16="http://schemas.microsoft.com/office/drawing/2014/main" id="{BE63DD75-C581-4D14-84C1-EA2EAD533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F765A921-D5EA-4AD5-944C-A9038475A63A}"/>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6" name="Marcador de pie de página 5">
            <a:extLst>
              <a:ext uri="{FF2B5EF4-FFF2-40B4-BE49-F238E27FC236}">
                <a16:creationId xmlns="" xmlns:a16="http://schemas.microsoft.com/office/drawing/2014/main" id="{A2678DBE-A045-4C88-BEA6-773BF53E0398}"/>
              </a:ext>
            </a:extLst>
          </p:cNvPr>
          <p:cNvSpPr>
            <a:spLocks noGrp="1"/>
          </p:cNvSpPr>
          <p:nvPr>
            <p:ph type="ftr" sz="quarter" idx="11"/>
          </p:nvPr>
        </p:nvSpPr>
        <p:spPr/>
        <p:txBody>
          <a:bodyPr/>
          <a:lstStyle/>
          <a:p>
            <a:endParaRPr lang="es-BO" dirty="0"/>
          </a:p>
        </p:txBody>
      </p:sp>
      <p:sp>
        <p:nvSpPr>
          <p:cNvPr id="7" name="Marcador de número de diapositiva 6">
            <a:extLst>
              <a:ext uri="{FF2B5EF4-FFF2-40B4-BE49-F238E27FC236}">
                <a16:creationId xmlns="" xmlns:a16="http://schemas.microsoft.com/office/drawing/2014/main" id="{1480059B-9766-4808-B70D-25C8FEB11359}"/>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131131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AD3C9FB-D282-424D-B588-14F62CB293E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posición de imagen 2">
            <a:extLst>
              <a:ext uri="{FF2B5EF4-FFF2-40B4-BE49-F238E27FC236}">
                <a16:creationId xmlns="" xmlns:a16="http://schemas.microsoft.com/office/drawing/2014/main" id="{E0DF85B1-2E5C-4C71-B130-4CC7F1F50D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BO" dirty="0"/>
          </a:p>
        </p:txBody>
      </p:sp>
      <p:sp>
        <p:nvSpPr>
          <p:cNvPr id="4" name="Marcador de texto 3">
            <a:extLst>
              <a:ext uri="{FF2B5EF4-FFF2-40B4-BE49-F238E27FC236}">
                <a16:creationId xmlns="" xmlns:a16="http://schemas.microsoft.com/office/drawing/2014/main" id="{CD2702D5-4109-490B-BFDF-19EB5230C7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48554DAD-0FD4-4554-B9A2-1840E57A1011}"/>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6" name="Marcador de pie de página 5">
            <a:extLst>
              <a:ext uri="{FF2B5EF4-FFF2-40B4-BE49-F238E27FC236}">
                <a16:creationId xmlns="" xmlns:a16="http://schemas.microsoft.com/office/drawing/2014/main" id="{89C0EF5F-8D06-4477-8D95-E20D393F524D}"/>
              </a:ext>
            </a:extLst>
          </p:cNvPr>
          <p:cNvSpPr>
            <a:spLocks noGrp="1"/>
          </p:cNvSpPr>
          <p:nvPr>
            <p:ph type="ftr" sz="quarter" idx="11"/>
          </p:nvPr>
        </p:nvSpPr>
        <p:spPr/>
        <p:txBody>
          <a:bodyPr/>
          <a:lstStyle/>
          <a:p>
            <a:endParaRPr lang="es-BO" dirty="0"/>
          </a:p>
        </p:txBody>
      </p:sp>
      <p:sp>
        <p:nvSpPr>
          <p:cNvPr id="7" name="Marcador de número de diapositiva 6">
            <a:extLst>
              <a:ext uri="{FF2B5EF4-FFF2-40B4-BE49-F238E27FC236}">
                <a16:creationId xmlns="" xmlns:a16="http://schemas.microsoft.com/office/drawing/2014/main" id="{CA79D3B6-CD5A-4B9D-9D89-19CC5EFDB38B}"/>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573035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D3C62B-95AE-469B-A4E4-B399409400C7}"/>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texto vertical 2">
            <a:extLst>
              <a:ext uri="{FF2B5EF4-FFF2-40B4-BE49-F238E27FC236}">
                <a16:creationId xmlns="" xmlns:a16="http://schemas.microsoft.com/office/drawing/2014/main" id="{CC2E06CF-5572-45DE-A3C0-25C89D336C5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 xmlns:a16="http://schemas.microsoft.com/office/drawing/2014/main" id="{020D744C-09C2-415B-A317-11B8E97BA688}"/>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0DD71543-9D10-4108-A729-92B7E2049FE2}"/>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51E18382-303E-4F18-AA27-92BFCA88B77E}"/>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008146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C6E50802-A59D-40BE-9F73-211AA3D7449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BO"/>
          </a:p>
        </p:txBody>
      </p:sp>
      <p:sp>
        <p:nvSpPr>
          <p:cNvPr id="3" name="Marcador de texto vertical 2">
            <a:extLst>
              <a:ext uri="{FF2B5EF4-FFF2-40B4-BE49-F238E27FC236}">
                <a16:creationId xmlns="" xmlns:a16="http://schemas.microsoft.com/office/drawing/2014/main" id="{A80BBAC0-FEDB-4C83-B147-4060F7C7AB0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 xmlns:a16="http://schemas.microsoft.com/office/drawing/2014/main" id="{EEF5FE47-ECBB-4AB0-9243-352276BFFB5A}"/>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9AFF500E-7C19-4708-903C-D50514BE3A54}"/>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886A2A93-BB99-4B77-90FE-3D7C6EAFF79D}"/>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242537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3244999" y="2995234"/>
            <a:ext cx="5709172" cy="609398"/>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9876" y="3840481"/>
            <a:ext cx="8539420" cy="38779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41" b="0" i="0">
                <a:solidFill>
                  <a:schemeClr val="tx1"/>
                </a:solidFill>
                <a:latin typeface="Tahoma"/>
                <a:cs typeface="Tahoma"/>
              </a:defRPr>
            </a:lvl1pPr>
          </a:lstStyle>
          <a:p>
            <a:pPr marL="14332" marR="0" lvl="0" indent="0" algn="ctr" defTabSz="914400" rtl="0" eaLnBrk="1" fontAlgn="auto" latinLnBrk="0" hangingPunct="1">
              <a:lnSpc>
                <a:spcPct val="100000"/>
              </a:lnSpc>
              <a:spcBef>
                <a:spcPts val="113"/>
              </a:spcBef>
              <a:spcAft>
                <a:spcPts val="0"/>
              </a:spcAft>
              <a:buClrTx/>
              <a:buSzTx/>
              <a:buFontTx/>
              <a:buNone/>
              <a:tabLst/>
              <a:defRPr/>
            </a:pPr>
            <a:r>
              <a:rPr kumimoji="0" lang="es-ES" sz="1241" b="0" i="0" u="none" strike="noStrike" kern="1200" cap="none" spc="0" normalizeH="0" baseline="0" noProof="0" dirty="0">
                <a:ln>
                  <a:noFill/>
                </a:ln>
                <a:solidFill>
                  <a:prstClr val="black"/>
                </a:solidFill>
                <a:effectLst/>
                <a:uLnTx/>
                <a:uFillTx/>
                <a:latin typeface="Tahoma"/>
                <a:ea typeface="+mn-ea"/>
                <a:cs typeface="Tahoma"/>
              </a:rPr>
              <a:t>Derechos</a:t>
            </a:r>
            <a:r>
              <a:rPr kumimoji="0" lang="es-ES" sz="1241" b="0" i="0" u="none" strike="noStrike" kern="1200" cap="none" spc="-135" normalizeH="0" baseline="0" noProof="0" dirty="0">
                <a:ln>
                  <a:noFill/>
                </a:ln>
                <a:solidFill>
                  <a:prstClr val="black"/>
                </a:solidFill>
                <a:effectLst/>
                <a:uLnTx/>
                <a:uFillTx/>
                <a:latin typeface="Tahoma"/>
                <a:ea typeface="+mn-ea"/>
                <a:cs typeface="Tahoma"/>
              </a:rPr>
              <a:t> </a:t>
            </a:r>
            <a:r>
              <a:rPr kumimoji="0" lang="es-ES" sz="1241" b="0" i="0" u="none" strike="noStrike" kern="1200" cap="none" spc="0" normalizeH="0" baseline="0" noProof="0" dirty="0">
                <a:ln>
                  <a:noFill/>
                </a:ln>
                <a:solidFill>
                  <a:prstClr val="black"/>
                </a:solidFill>
                <a:effectLst/>
                <a:uLnTx/>
                <a:uFillTx/>
                <a:latin typeface="Tahoma"/>
                <a:ea typeface="+mn-ea"/>
                <a:cs typeface="Tahoma"/>
              </a:rPr>
              <a:t>Reservados</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6" normalizeH="0" baseline="0" noProof="0" dirty="0">
                <a:ln>
                  <a:noFill/>
                </a:ln>
                <a:solidFill>
                  <a:prstClr val="black"/>
                </a:solidFill>
                <a:effectLst/>
                <a:uLnTx/>
                <a:uFillTx/>
                <a:latin typeface="Tahoma"/>
                <a:ea typeface="+mn-ea"/>
                <a:cs typeface="Tahoma"/>
              </a:rPr>
              <a:t>del</a:t>
            </a:r>
            <a:r>
              <a:rPr kumimoji="0" lang="es-ES" sz="1241" b="0" i="0" u="none" strike="noStrike" kern="1200" cap="none" spc="-135" normalizeH="0" baseline="0" noProof="0" dirty="0">
                <a:ln>
                  <a:noFill/>
                </a:ln>
                <a:solidFill>
                  <a:prstClr val="black"/>
                </a:solidFill>
                <a:effectLst/>
                <a:uLnTx/>
                <a:uFillTx/>
                <a:latin typeface="Tahoma"/>
                <a:ea typeface="+mn-ea"/>
                <a:cs typeface="Tahoma"/>
              </a:rPr>
              <a:t> </a:t>
            </a:r>
            <a:r>
              <a:rPr kumimoji="0" lang="es-ES" sz="1241" b="0" i="0" u="none" strike="noStrike" kern="1200" cap="none" spc="0" normalizeH="0" baseline="0" noProof="0" dirty="0">
                <a:ln>
                  <a:noFill/>
                </a:ln>
                <a:solidFill>
                  <a:prstClr val="black"/>
                </a:solidFill>
                <a:effectLst/>
                <a:uLnTx/>
                <a:uFillTx/>
                <a:latin typeface="Tahoma"/>
                <a:ea typeface="+mn-ea"/>
                <a:cs typeface="Tahoma"/>
              </a:rPr>
              <a:t>Ministerio</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11" normalizeH="0" baseline="0" noProof="0" dirty="0">
                <a:ln>
                  <a:noFill/>
                </a:ln>
                <a:solidFill>
                  <a:prstClr val="black"/>
                </a:solidFill>
                <a:effectLst/>
                <a:uLnTx/>
                <a:uFillTx/>
                <a:latin typeface="Tahoma"/>
                <a:ea typeface="+mn-ea"/>
                <a:cs typeface="Tahoma"/>
              </a:rPr>
              <a:t>de</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11" normalizeH="0" baseline="0" noProof="0" dirty="0">
                <a:ln>
                  <a:noFill/>
                </a:ln>
                <a:solidFill>
                  <a:prstClr val="black"/>
                </a:solidFill>
                <a:effectLst/>
                <a:uLnTx/>
                <a:uFillTx/>
                <a:latin typeface="Tahoma"/>
                <a:ea typeface="+mn-ea"/>
                <a:cs typeface="Tahoma"/>
              </a:rPr>
              <a:t>Salud</a:t>
            </a:r>
            <a:r>
              <a:rPr kumimoji="0" lang="es-ES" sz="1241" b="0" i="0" u="none" strike="noStrike" kern="1200" cap="none" spc="-135" normalizeH="0" baseline="0" noProof="0" dirty="0">
                <a:ln>
                  <a:noFill/>
                </a:ln>
                <a:solidFill>
                  <a:prstClr val="black"/>
                </a:solidFill>
                <a:effectLst/>
                <a:uLnTx/>
                <a:uFillTx/>
                <a:latin typeface="Tahoma"/>
                <a:ea typeface="+mn-ea"/>
                <a:cs typeface="Tahoma"/>
              </a:rPr>
              <a:t> </a:t>
            </a:r>
            <a:r>
              <a:rPr kumimoji="0" lang="es-ES" sz="1241" b="0" i="0" u="none" strike="noStrike" kern="1200" cap="none" spc="-62" normalizeH="0" baseline="0" noProof="0" dirty="0">
                <a:ln>
                  <a:noFill/>
                </a:ln>
                <a:solidFill>
                  <a:prstClr val="black"/>
                </a:solidFill>
                <a:effectLst/>
                <a:uLnTx/>
                <a:uFillTx/>
                <a:latin typeface="Tahoma"/>
                <a:ea typeface="+mn-ea"/>
                <a:cs typeface="Tahoma"/>
              </a:rPr>
              <a:t>y</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11" normalizeH="0" baseline="0" noProof="0" dirty="0">
                <a:ln>
                  <a:noFill/>
                </a:ln>
                <a:solidFill>
                  <a:prstClr val="black"/>
                </a:solidFill>
                <a:effectLst/>
                <a:uLnTx/>
                <a:uFillTx/>
                <a:latin typeface="Tahoma"/>
                <a:ea typeface="+mn-ea"/>
                <a:cs typeface="Tahoma"/>
              </a:rPr>
              <a:t>Deporte</a:t>
            </a:r>
            <a:r>
              <a:rPr kumimoji="0" lang="es-ES" sz="1241" b="0" i="0" u="none" strike="noStrike" kern="1200" cap="none" spc="-135" normalizeH="0" baseline="0" noProof="0" dirty="0">
                <a:ln>
                  <a:noFill/>
                </a:ln>
                <a:solidFill>
                  <a:prstClr val="black"/>
                </a:solidFill>
                <a:effectLst/>
                <a:uLnTx/>
                <a:uFillTx/>
                <a:latin typeface="Tahoma"/>
                <a:ea typeface="+mn-ea"/>
                <a:cs typeface="Tahoma"/>
              </a:rPr>
              <a:t> </a:t>
            </a:r>
            <a:r>
              <a:rPr kumimoji="0" lang="es-ES" sz="1241" b="0" i="0" u="none" strike="noStrike" kern="1200" cap="none" spc="-51" normalizeH="0" baseline="0" noProof="0" dirty="0">
                <a:ln>
                  <a:noFill/>
                </a:ln>
                <a:solidFill>
                  <a:prstClr val="black"/>
                </a:solidFill>
                <a:effectLst/>
                <a:uLnTx/>
                <a:uFillTx/>
                <a:latin typeface="Tahoma"/>
                <a:ea typeface="+mn-ea"/>
                <a:cs typeface="Tahoma"/>
              </a:rPr>
              <a:t>,</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17" normalizeH="0" baseline="0" noProof="0" dirty="0">
                <a:ln>
                  <a:noFill/>
                </a:ln>
                <a:solidFill>
                  <a:prstClr val="black"/>
                </a:solidFill>
                <a:effectLst/>
                <a:uLnTx/>
                <a:uFillTx/>
                <a:latin typeface="Tahoma"/>
                <a:ea typeface="+mn-ea"/>
                <a:cs typeface="Tahoma"/>
              </a:rPr>
              <a:t>Unidad</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11" normalizeH="0" baseline="0" noProof="0" dirty="0">
                <a:ln>
                  <a:noFill/>
                </a:ln>
                <a:solidFill>
                  <a:prstClr val="black"/>
                </a:solidFill>
                <a:effectLst/>
                <a:uLnTx/>
                <a:uFillTx/>
                <a:latin typeface="Tahoma"/>
                <a:ea typeface="+mn-ea"/>
                <a:cs typeface="Tahoma"/>
              </a:rPr>
              <a:t>de</a:t>
            </a:r>
            <a:r>
              <a:rPr kumimoji="0" lang="es-ES" sz="1241" b="0" i="0" u="none" strike="noStrike" kern="1200" cap="none" spc="-135" normalizeH="0" baseline="0" noProof="0" dirty="0">
                <a:ln>
                  <a:noFill/>
                </a:ln>
                <a:solidFill>
                  <a:prstClr val="black"/>
                </a:solidFill>
                <a:effectLst/>
                <a:uLnTx/>
                <a:uFillTx/>
                <a:latin typeface="Tahoma"/>
                <a:ea typeface="+mn-ea"/>
                <a:cs typeface="Tahoma"/>
              </a:rPr>
              <a:t> </a:t>
            </a:r>
            <a:r>
              <a:rPr kumimoji="0" lang="es-ES" sz="1241" b="0" i="0" u="none" strike="noStrike" kern="1200" cap="none" spc="0" normalizeH="0" baseline="0" noProof="0" dirty="0">
                <a:ln>
                  <a:noFill/>
                </a:ln>
                <a:solidFill>
                  <a:prstClr val="black"/>
                </a:solidFill>
                <a:effectLst/>
                <a:uLnTx/>
                <a:uFillTx/>
                <a:latin typeface="Tahoma"/>
                <a:ea typeface="+mn-ea"/>
                <a:cs typeface="Tahoma"/>
              </a:rPr>
              <a:t>Alimentación</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62" normalizeH="0" baseline="0" noProof="0" dirty="0">
                <a:ln>
                  <a:noFill/>
                </a:ln>
                <a:solidFill>
                  <a:prstClr val="black"/>
                </a:solidFill>
                <a:effectLst/>
                <a:uLnTx/>
                <a:uFillTx/>
                <a:latin typeface="Tahoma"/>
                <a:ea typeface="+mn-ea"/>
                <a:cs typeface="Tahoma"/>
              </a:rPr>
              <a:t>y</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0" normalizeH="0" baseline="0" noProof="0" dirty="0">
                <a:ln>
                  <a:noFill/>
                </a:ln>
                <a:solidFill>
                  <a:prstClr val="black"/>
                </a:solidFill>
                <a:effectLst/>
                <a:uLnTx/>
                <a:uFillTx/>
                <a:latin typeface="Tahoma"/>
                <a:ea typeface="+mn-ea"/>
                <a:cs typeface="Tahoma"/>
              </a:rPr>
              <a:t>Nutrición.</a:t>
            </a:r>
            <a:r>
              <a:rPr kumimoji="0" lang="es-ES" sz="1241" b="0" i="0" u="none" strike="noStrike" kern="1200" cap="none" spc="-135" normalizeH="0" baseline="0" noProof="0" dirty="0">
                <a:ln>
                  <a:noFill/>
                </a:ln>
                <a:solidFill>
                  <a:prstClr val="black"/>
                </a:solidFill>
                <a:effectLst/>
                <a:uLnTx/>
                <a:uFillTx/>
                <a:latin typeface="Tahoma"/>
                <a:ea typeface="+mn-ea"/>
                <a:cs typeface="Tahoma"/>
              </a:rPr>
              <a:t> </a:t>
            </a:r>
            <a:r>
              <a:rPr kumimoji="0" lang="es-ES" sz="1241" b="0" i="0" u="none" strike="noStrike" kern="1200" cap="none" spc="-6" normalizeH="0" baseline="0" noProof="0" dirty="0">
                <a:ln>
                  <a:noFill/>
                </a:ln>
                <a:solidFill>
                  <a:prstClr val="black"/>
                </a:solidFill>
                <a:effectLst/>
                <a:uLnTx/>
                <a:uFillTx/>
                <a:latin typeface="Tahoma"/>
                <a:ea typeface="+mn-ea"/>
                <a:cs typeface="Tahoma"/>
              </a:rPr>
              <a:t>Prohibida</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17" normalizeH="0" baseline="0" noProof="0" dirty="0">
                <a:ln>
                  <a:noFill/>
                </a:ln>
                <a:solidFill>
                  <a:prstClr val="black"/>
                </a:solidFill>
                <a:effectLst/>
                <a:uLnTx/>
                <a:uFillTx/>
                <a:latin typeface="Tahoma"/>
                <a:ea typeface="+mn-ea"/>
                <a:cs typeface="Tahoma"/>
              </a:rPr>
              <a:t>la</a:t>
            </a:r>
            <a:r>
              <a:rPr kumimoji="0" lang="es-ES" sz="1241" b="0" i="0" u="none" strike="noStrike" kern="1200" cap="none" spc="-135" normalizeH="0" baseline="0" noProof="0" dirty="0">
                <a:ln>
                  <a:noFill/>
                </a:ln>
                <a:solidFill>
                  <a:prstClr val="black"/>
                </a:solidFill>
                <a:effectLst/>
                <a:uLnTx/>
                <a:uFillTx/>
                <a:latin typeface="Tahoma"/>
                <a:ea typeface="+mn-ea"/>
                <a:cs typeface="Tahoma"/>
              </a:rPr>
              <a:t> </a:t>
            </a:r>
            <a:r>
              <a:rPr kumimoji="0" lang="es-ES" sz="1241" b="0" i="0" u="none" strike="noStrike" kern="1200" cap="none" spc="0" normalizeH="0" baseline="0" noProof="0" dirty="0">
                <a:ln>
                  <a:noFill/>
                </a:ln>
                <a:solidFill>
                  <a:prstClr val="black"/>
                </a:solidFill>
                <a:effectLst/>
                <a:uLnTx/>
                <a:uFillTx/>
                <a:latin typeface="Tahoma"/>
                <a:ea typeface="+mn-ea"/>
                <a:cs typeface="Tahoma"/>
              </a:rPr>
              <a:t>Reproducción</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28" normalizeH="0" baseline="0" noProof="0" dirty="0">
                <a:ln>
                  <a:noFill/>
                </a:ln>
                <a:solidFill>
                  <a:prstClr val="black"/>
                </a:solidFill>
                <a:effectLst/>
                <a:uLnTx/>
                <a:uFillTx/>
                <a:latin typeface="Tahoma"/>
                <a:ea typeface="+mn-ea"/>
                <a:cs typeface="Tahoma"/>
              </a:rPr>
              <a:t>Total</a:t>
            </a:r>
            <a:r>
              <a:rPr kumimoji="0" lang="es-ES" sz="1241" b="0" i="0" u="none" strike="noStrike" kern="1200" cap="none" spc="-129" normalizeH="0" baseline="0" noProof="0" dirty="0">
                <a:ln>
                  <a:noFill/>
                </a:ln>
                <a:solidFill>
                  <a:prstClr val="black"/>
                </a:solidFill>
                <a:effectLst/>
                <a:uLnTx/>
                <a:uFillTx/>
                <a:latin typeface="Tahoma"/>
                <a:ea typeface="+mn-ea"/>
                <a:cs typeface="Tahoma"/>
              </a:rPr>
              <a:t> </a:t>
            </a:r>
            <a:r>
              <a:rPr kumimoji="0" lang="es-ES" sz="1241" b="0" i="0" u="none" strike="noStrike" kern="1200" cap="none" spc="-6" normalizeH="0" baseline="0" noProof="0" dirty="0">
                <a:ln>
                  <a:noFill/>
                </a:ln>
                <a:solidFill>
                  <a:prstClr val="black"/>
                </a:solidFill>
                <a:effectLst/>
                <a:uLnTx/>
                <a:uFillTx/>
                <a:latin typeface="Tahoma"/>
                <a:ea typeface="+mn-ea"/>
                <a:cs typeface="Tahoma"/>
              </a:rPr>
              <a:t>o</a:t>
            </a:r>
            <a:r>
              <a:rPr kumimoji="0" lang="es-ES" sz="1241" b="0" i="0" u="none" strike="noStrike" kern="1200" cap="none" spc="-135" normalizeH="0" baseline="0" noProof="0" dirty="0">
                <a:ln>
                  <a:noFill/>
                </a:ln>
                <a:solidFill>
                  <a:prstClr val="black"/>
                </a:solidFill>
                <a:effectLst/>
                <a:uLnTx/>
                <a:uFillTx/>
                <a:latin typeface="Tahoma"/>
                <a:ea typeface="+mn-ea"/>
                <a:cs typeface="Tahoma"/>
              </a:rPr>
              <a:t> </a:t>
            </a:r>
            <a:r>
              <a:rPr kumimoji="0" lang="es-ES" sz="1241" b="0" i="0" u="none" strike="noStrike" kern="1200" cap="none" spc="6" normalizeH="0" baseline="0" noProof="0" dirty="0">
                <a:ln>
                  <a:noFill/>
                </a:ln>
                <a:solidFill>
                  <a:prstClr val="black"/>
                </a:solidFill>
                <a:effectLst/>
                <a:uLnTx/>
                <a:uFillTx/>
                <a:latin typeface="Tahoma"/>
                <a:ea typeface="+mn-ea"/>
                <a:cs typeface="Tahoma"/>
              </a:rPr>
              <a:t>Parcial</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529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F45702E-EF6C-4939-9261-7D99FA58670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BO"/>
          </a:p>
        </p:txBody>
      </p:sp>
      <p:sp>
        <p:nvSpPr>
          <p:cNvPr id="3" name="Subtítulo 2">
            <a:extLst>
              <a:ext uri="{FF2B5EF4-FFF2-40B4-BE49-F238E27FC236}">
                <a16:creationId xmlns="" xmlns:a16="http://schemas.microsoft.com/office/drawing/2014/main" id="{F959FDF1-7E00-45D8-8250-92869C441F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BO"/>
          </a:p>
        </p:txBody>
      </p:sp>
      <p:sp>
        <p:nvSpPr>
          <p:cNvPr id="4" name="Marcador de fecha 3">
            <a:extLst>
              <a:ext uri="{FF2B5EF4-FFF2-40B4-BE49-F238E27FC236}">
                <a16:creationId xmlns="" xmlns:a16="http://schemas.microsoft.com/office/drawing/2014/main" id="{6406045C-0D0A-4039-B752-675D303281FA}"/>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8A6CEFB2-6126-4828-91D5-A50BC02D40AF}"/>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304AE8F5-2F64-4FE1-9D30-BEAE9611FE65}"/>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1524041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734652C-8512-4E79-A108-C024F9142787}"/>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 xmlns:a16="http://schemas.microsoft.com/office/drawing/2014/main" id="{F4261087-7D0C-4725-AD83-15B67B68B3B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 xmlns:a16="http://schemas.microsoft.com/office/drawing/2014/main" id="{EE0EAE3C-CE57-4613-9BBB-63571DE1E8AF}"/>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76E5D0B2-E313-40E6-A66D-BA1B2F28ADA0}"/>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98922D6E-59C4-47AF-9B74-62FAC4015F12}"/>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785598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5123BE5-1F69-41AC-8F59-272A5E130A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BO"/>
          </a:p>
        </p:txBody>
      </p:sp>
      <p:sp>
        <p:nvSpPr>
          <p:cNvPr id="3" name="Marcador de texto 2">
            <a:extLst>
              <a:ext uri="{FF2B5EF4-FFF2-40B4-BE49-F238E27FC236}">
                <a16:creationId xmlns="" xmlns:a16="http://schemas.microsoft.com/office/drawing/2014/main" id="{E614A873-0EC1-4AA7-B0A5-0704EB4CB8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C52461DA-7957-426D-9535-6D94118D7D20}"/>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3D9975C6-AEF0-4337-A714-377C7DC0CCAA}"/>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1B59F753-D6D2-4939-9493-7EDA463C8301}"/>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510244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24F1799-9BC8-4232-9675-A39980850CEA}"/>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 xmlns:a16="http://schemas.microsoft.com/office/drawing/2014/main" id="{C3CA13F3-BAF0-4C5B-8B50-094F02D015A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contenido 3">
            <a:extLst>
              <a:ext uri="{FF2B5EF4-FFF2-40B4-BE49-F238E27FC236}">
                <a16:creationId xmlns="" xmlns:a16="http://schemas.microsoft.com/office/drawing/2014/main" id="{C88CA09A-1C53-41D0-ACAB-B9CBE1DBF69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fecha 4">
            <a:extLst>
              <a:ext uri="{FF2B5EF4-FFF2-40B4-BE49-F238E27FC236}">
                <a16:creationId xmlns="" xmlns:a16="http://schemas.microsoft.com/office/drawing/2014/main" id="{CDB25EA3-C2D2-4F5B-9ABD-8236EC02A5AB}"/>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6" name="Marcador de pie de página 5">
            <a:extLst>
              <a:ext uri="{FF2B5EF4-FFF2-40B4-BE49-F238E27FC236}">
                <a16:creationId xmlns="" xmlns:a16="http://schemas.microsoft.com/office/drawing/2014/main" id="{2E924F2F-F3A2-4632-A760-BF600B094DB5}"/>
              </a:ext>
            </a:extLst>
          </p:cNvPr>
          <p:cNvSpPr>
            <a:spLocks noGrp="1"/>
          </p:cNvSpPr>
          <p:nvPr>
            <p:ph type="ftr" sz="quarter" idx="11"/>
          </p:nvPr>
        </p:nvSpPr>
        <p:spPr/>
        <p:txBody>
          <a:bodyPr/>
          <a:lstStyle/>
          <a:p>
            <a:endParaRPr lang="es-BO" dirty="0"/>
          </a:p>
        </p:txBody>
      </p:sp>
      <p:sp>
        <p:nvSpPr>
          <p:cNvPr id="7" name="Marcador de número de diapositiva 6">
            <a:extLst>
              <a:ext uri="{FF2B5EF4-FFF2-40B4-BE49-F238E27FC236}">
                <a16:creationId xmlns="" xmlns:a16="http://schemas.microsoft.com/office/drawing/2014/main" id="{E62E0B27-EFCA-4D5A-AE63-43006D432ABB}"/>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4118323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37636FB-7A0B-42AA-B7B5-B68D1ADCA1B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BO"/>
          </a:p>
        </p:txBody>
      </p:sp>
      <p:sp>
        <p:nvSpPr>
          <p:cNvPr id="3" name="Marcador de texto 2">
            <a:extLst>
              <a:ext uri="{FF2B5EF4-FFF2-40B4-BE49-F238E27FC236}">
                <a16:creationId xmlns="" xmlns:a16="http://schemas.microsoft.com/office/drawing/2014/main" id="{FC921D1C-7FAF-415B-A18A-E55A615F2D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80740F85-8865-4860-916F-09C29FF2D82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texto 4">
            <a:extLst>
              <a:ext uri="{FF2B5EF4-FFF2-40B4-BE49-F238E27FC236}">
                <a16:creationId xmlns="" xmlns:a16="http://schemas.microsoft.com/office/drawing/2014/main" id="{926A38FC-C579-4BC0-865D-E43114844C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92B32C7B-8B1B-4587-99FC-D970E2A76CB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7" name="Marcador de fecha 6">
            <a:extLst>
              <a:ext uri="{FF2B5EF4-FFF2-40B4-BE49-F238E27FC236}">
                <a16:creationId xmlns="" xmlns:a16="http://schemas.microsoft.com/office/drawing/2014/main" id="{282B62F1-CE65-4353-BF57-B1D8FB0F6ED5}"/>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8" name="Marcador de pie de página 7">
            <a:extLst>
              <a:ext uri="{FF2B5EF4-FFF2-40B4-BE49-F238E27FC236}">
                <a16:creationId xmlns="" xmlns:a16="http://schemas.microsoft.com/office/drawing/2014/main" id="{99E3807F-2E97-4269-8A3F-171F58FF94B2}"/>
              </a:ext>
            </a:extLst>
          </p:cNvPr>
          <p:cNvSpPr>
            <a:spLocks noGrp="1"/>
          </p:cNvSpPr>
          <p:nvPr>
            <p:ph type="ftr" sz="quarter" idx="11"/>
          </p:nvPr>
        </p:nvSpPr>
        <p:spPr/>
        <p:txBody>
          <a:bodyPr/>
          <a:lstStyle/>
          <a:p>
            <a:endParaRPr lang="es-BO" dirty="0"/>
          </a:p>
        </p:txBody>
      </p:sp>
      <p:sp>
        <p:nvSpPr>
          <p:cNvPr id="9" name="Marcador de número de diapositiva 8">
            <a:extLst>
              <a:ext uri="{FF2B5EF4-FFF2-40B4-BE49-F238E27FC236}">
                <a16:creationId xmlns="" xmlns:a16="http://schemas.microsoft.com/office/drawing/2014/main" id="{ED53B8D2-DB44-4C92-9E17-026884C74215}"/>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4043828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3E3A5E5-E8ED-4509-9281-1606A83573B2}"/>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fecha 2">
            <a:extLst>
              <a:ext uri="{FF2B5EF4-FFF2-40B4-BE49-F238E27FC236}">
                <a16:creationId xmlns="" xmlns:a16="http://schemas.microsoft.com/office/drawing/2014/main" id="{6AD20C36-9D95-447B-97E3-BD23C57E515E}"/>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4" name="Marcador de pie de página 3">
            <a:extLst>
              <a:ext uri="{FF2B5EF4-FFF2-40B4-BE49-F238E27FC236}">
                <a16:creationId xmlns="" xmlns:a16="http://schemas.microsoft.com/office/drawing/2014/main" id="{48B72D16-78E7-4F59-B97E-4A41CD2036FA}"/>
              </a:ext>
            </a:extLst>
          </p:cNvPr>
          <p:cNvSpPr>
            <a:spLocks noGrp="1"/>
          </p:cNvSpPr>
          <p:nvPr>
            <p:ph type="ftr" sz="quarter" idx="11"/>
          </p:nvPr>
        </p:nvSpPr>
        <p:spPr/>
        <p:txBody>
          <a:bodyPr/>
          <a:lstStyle/>
          <a:p>
            <a:endParaRPr lang="es-BO" dirty="0"/>
          </a:p>
        </p:txBody>
      </p:sp>
      <p:sp>
        <p:nvSpPr>
          <p:cNvPr id="5" name="Marcador de número de diapositiva 4">
            <a:extLst>
              <a:ext uri="{FF2B5EF4-FFF2-40B4-BE49-F238E27FC236}">
                <a16:creationId xmlns="" xmlns:a16="http://schemas.microsoft.com/office/drawing/2014/main" id="{70D87B1F-747F-44BF-92F7-044B293AB846}"/>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15452541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AF611BFF-E390-4645-ADFB-F132B1FECBB4}"/>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3" name="Marcador de pie de página 2">
            <a:extLst>
              <a:ext uri="{FF2B5EF4-FFF2-40B4-BE49-F238E27FC236}">
                <a16:creationId xmlns="" xmlns:a16="http://schemas.microsoft.com/office/drawing/2014/main" id="{888E0EE0-FB74-443C-850D-A9BF1609FAB7}"/>
              </a:ext>
            </a:extLst>
          </p:cNvPr>
          <p:cNvSpPr>
            <a:spLocks noGrp="1"/>
          </p:cNvSpPr>
          <p:nvPr>
            <p:ph type="ftr" sz="quarter" idx="11"/>
          </p:nvPr>
        </p:nvSpPr>
        <p:spPr/>
        <p:txBody>
          <a:bodyPr/>
          <a:lstStyle/>
          <a:p>
            <a:endParaRPr lang="es-BO" dirty="0"/>
          </a:p>
        </p:txBody>
      </p:sp>
      <p:sp>
        <p:nvSpPr>
          <p:cNvPr id="4" name="Marcador de número de diapositiva 3">
            <a:extLst>
              <a:ext uri="{FF2B5EF4-FFF2-40B4-BE49-F238E27FC236}">
                <a16:creationId xmlns="" xmlns:a16="http://schemas.microsoft.com/office/drawing/2014/main" id="{348C8A99-85F1-40B9-A468-A7565FE0D168}"/>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3268448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746FAD5-1519-431A-B1B3-7A503C401C6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contenido 2">
            <a:extLst>
              <a:ext uri="{FF2B5EF4-FFF2-40B4-BE49-F238E27FC236}">
                <a16:creationId xmlns="" xmlns:a16="http://schemas.microsoft.com/office/drawing/2014/main" id="{2A80FF65-A30A-4CFC-870E-309E7355A1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texto 3">
            <a:extLst>
              <a:ext uri="{FF2B5EF4-FFF2-40B4-BE49-F238E27FC236}">
                <a16:creationId xmlns="" xmlns:a16="http://schemas.microsoft.com/office/drawing/2014/main" id="{BE63DD75-C581-4D14-84C1-EA2EAD533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F765A921-D5EA-4AD5-944C-A9038475A63A}"/>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6" name="Marcador de pie de página 5">
            <a:extLst>
              <a:ext uri="{FF2B5EF4-FFF2-40B4-BE49-F238E27FC236}">
                <a16:creationId xmlns="" xmlns:a16="http://schemas.microsoft.com/office/drawing/2014/main" id="{A2678DBE-A045-4C88-BEA6-773BF53E0398}"/>
              </a:ext>
            </a:extLst>
          </p:cNvPr>
          <p:cNvSpPr>
            <a:spLocks noGrp="1"/>
          </p:cNvSpPr>
          <p:nvPr>
            <p:ph type="ftr" sz="quarter" idx="11"/>
          </p:nvPr>
        </p:nvSpPr>
        <p:spPr/>
        <p:txBody>
          <a:bodyPr/>
          <a:lstStyle/>
          <a:p>
            <a:endParaRPr lang="es-BO" dirty="0"/>
          </a:p>
        </p:txBody>
      </p:sp>
      <p:sp>
        <p:nvSpPr>
          <p:cNvPr id="7" name="Marcador de número de diapositiva 6">
            <a:extLst>
              <a:ext uri="{FF2B5EF4-FFF2-40B4-BE49-F238E27FC236}">
                <a16:creationId xmlns="" xmlns:a16="http://schemas.microsoft.com/office/drawing/2014/main" id="{1480059B-9766-4808-B70D-25C8FEB11359}"/>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850455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AD3C9FB-D282-424D-B588-14F62CB293E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posición de imagen 2">
            <a:extLst>
              <a:ext uri="{FF2B5EF4-FFF2-40B4-BE49-F238E27FC236}">
                <a16:creationId xmlns="" xmlns:a16="http://schemas.microsoft.com/office/drawing/2014/main" id="{E0DF85B1-2E5C-4C71-B130-4CC7F1F50D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BO" dirty="0"/>
          </a:p>
        </p:txBody>
      </p:sp>
      <p:sp>
        <p:nvSpPr>
          <p:cNvPr id="4" name="Marcador de texto 3">
            <a:extLst>
              <a:ext uri="{FF2B5EF4-FFF2-40B4-BE49-F238E27FC236}">
                <a16:creationId xmlns="" xmlns:a16="http://schemas.microsoft.com/office/drawing/2014/main" id="{CD2702D5-4109-490B-BFDF-19EB5230C7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48554DAD-0FD4-4554-B9A2-1840E57A1011}"/>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6" name="Marcador de pie de página 5">
            <a:extLst>
              <a:ext uri="{FF2B5EF4-FFF2-40B4-BE49-F238E27FC236}">
                <a16:creationId xmlns="" xmlns:a16="http://schemas.microsoft.com/office/drawing/2014/main" id="{89C0EF5F-8D06-4477-8D95-E20D393F524D}"/>
              </a:ext>
            </a:extLst>
          </p:cNvPr>
          <p:cNvSpPr>
            <a:spLocks noGrp="1"/>
          </p:cNvSpPr>
          <p:nvPr>
            <p:ph type="ftr" sz="quarter" idx="11"/>
          </p:nvPr>
        </p:nvSpPr>
        <p:spPr/>
        <p:txBody>
          <a:bodyPr/>
          <a:lstStyle/>
          <a:p>
            <a:endParaRPr lang="es-BO" dirty="0"/>
          </a:p>
        </p:txBody>
      </p:sp>
      <p:sp>
        <p:nvSpPr>
          <p:cNvPr id="7" name="Marcador de número de diapositiva 6">
            <a:extLst>
              <a:ext uri="{FF2B5EF4-FFF2-40B4-BE49-F238E27FC236}">
                <a16:creationId xmlns="" xmlns:a16="http://schemas.microsoft.com/office/drawing/2014/main" id="{CA79D3B6-CD5A-4B9D-9D89-19CC5EFDB38B}"/>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889461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D3C62B-95AE-469B-A4E4-B399409400C7}"/>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texto vertical 2">
            <a:extLst>
              <a:ext uri="{FF2B5EF4-FFF2-40B4-BE49-F238E27FC236}">
                <a16:creationId xmlns="" xmlns:a16="http://schemas.microsoft.com/office/drawing/2014/main" id="{CC2E06CF-5572-45DE-A3C0-25C89D336C5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 xmlns:a16="http://schemas.microsoft.com/office/drawing/2014/main" id="{020D744C-09C2-415B-A317-11B8E97BA688}"/>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0DD71543-9D10-4108-A729-92B7E2049FE2}"/>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51E18382-303E-4F18-AA27-92BFCA88B77E}"/>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5538312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C6E50802-A59D-40BE-9F73-211AA3D7449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BO"/>
          </a:p>
        </p:txBody>
      </p:sp>
      <p:sp>
        <p:nvSpPr>
          <p:cNvPr id="3" name="Marcador de texto vertical 2">
            <a:extLst>
              <a:ext uri="{FF2B5EF4-FFF2-40B4-BE49-F238E27FC236}">
                <a16:creationId xmlns="" xmlns:a16="http://schemas.microsoft.com/office/drawing/2014/main" id="{A80BBAC0-FEDB-4C83-B147-4060F7C7AB0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 xmlns:a16="http://schemas.microsoft.com/office/drawing/2014/main" id="{EEF5FE47-ECBB-4AB0-9243-352276BFFB5A}"/>
              </a:ext>
            </a:extLst>
          </p:cNvPr>
          <p:cNvSpPr>
            <a:spLocks noGrp="1"/>
          </p:cNvSpPr>
          <p:nvPr>
            <p:ph type="dt" sz="half" idx="10"/>
          </p:nvPr>
        </p:nvSpPr>
        <p:spPr/>
        <p:txBody>
          <a:body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9AFF500E-7C19-4708-903C-D50514BE3A54}"/>
              </a:ext>
            </a:extLst>
          </p:cNvPr>
          <p:cNvSpPr>
            <a:spLocks noGrp="1"/>
          </p:cNvSpPr>
          <p:nvPr>
            <p:ph type="ftr" sz="quarter" idx="11"/>
          </p:nvPr>
        </p:nvSpPr>
        <p:spPr/>
        <p:txBody>
          <a:bodyPr/>
          <a:lstStyle/>
          <a:p>
            <a:endParaRPr lang="es-BO" dirty="0"/>
          </a:p>
        </p:txBody>
      </p:sp>
      <p:sp>
        <p:nvSpPr>
          <p:cNvPr id="6" name="Marcador de número de diapositiva 5">
            <a:extLst>
              <a:ext uri="{FF2B5EF4-FFF2-40B4-BE49-F238E27FC236}">
                <a16:creationId xmlns="" xmlns:a16="http://schemas.microsoft.com/office/drawing/2014/main" id="{886A2A93-BB99-4B77-90FE-3D7C6EAFF79D}"/>
              </a:ext>
            </a:extLst>
          </p:cNvPr>
          <p:cNvSpPr>
            <a:spLocks noGrp="1"/>
          </p:cNvSpPr>
          <p:nvPr>
            <p:ph type="sldNum" sz="quarter" idx="12"/>
          </p:nvPr>
        </p:nvSpPr>
        <p:spPr/>
        <p:txBody>
          <a:bodyPr/>
          <a:lstStyle/>
          <a:p>
            <a:fld id="{7C63E115-F5C0-4045-A851-112B67BFCDE7}" type="slidenum">
              <a:rPr lang="es-BO" smtClean="0"/>
              <a:t>‹Nº›</a:t>
            </a:fld>
            <a:endParaRPr lang="es-BO" dirty="0"/>
          </a:p>
        </p:txBody>
      </p:sp>
    </p:spTree>
    <p:extLst>
      <p:ext uri="{BB962C8B-B14F-4D97-AF65-F5344CB8AC3E}">
        <p14:creationId xmlns:p14="http://schemas.microsoft.com/office/powerpoint/2010/main" val="3599499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3244999" y="2995234"/>
            <a:ext cx="5709172" cy="609398"/>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9876" y="3840481"/>
            <a:ext cx="8539420" cy="38779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41" b="0" i="0">
                <a:solidFill>
                  <a:schemeClr val="tx1"/>
                </a:solidFill>
                <a:latin typeface="Tahoma"/>
                <a:cs typeface="Tahoma"/>
              </a:defRPr>
            </a:lvl1pPr>
          </a:lstStyle>
          <a:p>
            <a:pPr marL="14332">
              <a:spcBef>
                <a:spcPts val="113"/>
              </a:spcBef>
            </a:pPr>
            <a:r>
              <a:rPr lang="es-ES" dirty="0"/>
              <a:t>Derechos</a:t>
            </a:r>
            <a:r>
              <a:rPr lang="es-ES" spc="-135" dirty="0"/>
              <a:t> </a:t>
            </a:r>
            <a:r>
              <a:rPr lang="es-ES" dirty="0"/>
              <a:t>Reservados</a:t>
            </a:r>
            <a:r>
              <a:rPr lang="es-ES" spc="-129" dirty="0"/>
              <a:t> </a:t>
            </a:r>
            <a:r>
              <a:rPr lang="es-ES" spc="-6" dirty="0"/>
              <a:t>del</a:t>
            </a:r>
            <a:r>
              <a:rPr lang="es-ES" spc="-135" dirty="0"/>
              <a:t> </a:t>
            </a:r>
            <a:r>
              <a:rPr lang="es-ES" dirty="0"/>
              <a:t>Ministerio</a:t>
            </a:r>
            <a:r>
              <a:rPr lang="es-ES" spc="-129" dirty="0"/>
              <a:t> </a:t>
            </a:r>
            <a:r>
              <a:rPr lang="es-ES" spc="-11" dirty="0"/>
              <a:t>de</a:t>
            </a:r>
            <a:r>
              <a:rPr lang="es-ES" spc="-129" dirty="0"/>
              <a:t> </a:t>
            </a:r>
            <a:r>
              <a:rPr lang="es-ES" spc="-11" dirty="0"/>
              <a:t>Salud</a:t>
            </a:r>
            <a:r>
              <a:rPr lang="es-ES" spc="-135" dirty="0"/>
              <a:t> </a:t>
            </a:r>
            <a:r>
              <a:rPr lang="es-ES" spc="-62" dirty="0"/>
              <a:t>y</a:t>
            </a:r>
            <a:r>
              <a:rPr lang="es-ES" spc="-129" dirty="0"/>
              <a:t> </a:t>
            </a:r>
            <a:r>
              <a:rPr lang="es-ES" spc="-11" dirty="0"/>
              <a:t>Deporte</a:t>
            </a:r>
            <a:r>
              <a:rPr lang="es-ES" spc="-135" dirty="0"/>
              <a:t> </a:t>
            </a:r>
            <a:r>
              <a:rPr lang="es-ES" spc="-51" dirty="0"/>
              <a:t>,</a:t>
            </a:r>
            <a:r>
              <a:rPr lang="es-ES" spc="-129" dirty="0"/>
              <a:t> </a:t>
            </a:r>
            <a:r>
              <a:rPr lang="es-ES" spc="-17" dirty="0"/>
              <a:t>Unidad</a:t>
            </a:r>
            <a:r>
              <a:rPr lang="es-ES" spc="-129" dirty="0"/>
              <a:t> </a:t>
            </a:r>
            <a:r>
              <a:rPr lang="es-ES" spc="-11" dirty="0"/>
              <a:t>de</a:t>
            </a:r>
            <a:r>
              <a:rPr lang="es-ES" spc="-135" dirty="0"/>
              <a:t> </a:t>
            </a:r>
            <a:r>
              <a:rPr lang="es-ES" dirty="0"/>
              <a:t>Alimentación</a:t>
            </a:r>
            <a:r>
              <a:rPr lang="es-ES" spc="-129" dirty="0"/>
              <a:t> </a:t>
            </a:r>
            <a:r>
              <a:rPr lang="es-ES" spc="-62" dirty="0"/>
              <a:t>y</a:t>
            </a:r>
            <a:r>
              <a:rPr lang="es-ES" spc="-129" dirty="0"/>
              <a:t> </a:t>
            </a:r>
            <a:r>
              <a:rPr lang="es-ES" dirty="0"/>
              <a:t>Nutrición.</a:t>
            </a:r>
            <a:r>
              <a:rPr lang="es-ES" spc="-135" dirty="0"/>
              <a:t> </a:t>
            </a:r>
            <a:r>
              <a:rPr lang="es-ES" spc="-6" dirty="0"/>
              <a:t>Prohibida</a:t>
            </a:r>
            <a:r>
              <a:rPr lang="es-ES" spc="-129" dirty="0"/>
              <a:t> </a:t>
            </a:r>
            <a:r>
              <a:rPr lang="es-ES" spc="-17" dirty="0"/>
              <a:t>la</a:t>
            </a:r>
            <a:r>
              <a:rPr lang="es-ES" spc="-135" dirty="0"/>
              <a:t> </a:t>
            </a:r>
            <a:r>
              <a:rPr lang="es-ES" dirty="0"/>
              <a:t>Reproducción</a:t>
            </a:r>
            <a:r>
              <a:rPr lang="es-ES" spc="-129" dirty="0"/>
              <a:t> </a:t>
            </a:r>
            <a:r>
              <a:rPr lang="es-ES" spc="-28" dirty="0"/>
              <a:t>Total</a:t>
            </a:r>
            <a:r>
              <a:rPr lang="es-ES" spc="-129" dirty="0"/>
              <a:t> </a:t>
            </a:r>
            <a:r>
              <a:rPr lang="es-ES" spc="-6" dirty="0"/>
              <a:t>o</a:t>
            </a:r>
            <a:r>
              <a:rPr lang="es-ES" spc="-135" dirty="0"/>
              <a:t> </a:t>
            </a:r>
            <a:r>
              <a:rPr lang="es-ES" spc="6" dirty="0"/>
              <a:t>Parcial</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7/8/2025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extLst>
      <p:ext uri="{BB962C8B-B14F-4D97-AF65-F5344CB8AC3E}">
        <p14:creationId xmlns:p14="http://schemas.microsoft.com/office/powerpoint/2010/main" val="256249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828BD725-1042-490B-A7A9-662F54978D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BO"/>
          </a:p>
        </p:txBody>
      </p:sp>
      <p:sp>
        <p:nvSpPr>
          <p:cNvPr id="3" name="Marcador de texto 2">
            <a:extLst>
              <a:ext uri="{FF2B5EF4-FFF2-40B4-BE49-F238E27FC236}">
                <a16:creationId xmlns="" xmlns:a16="http://schemas.microsoft.com/office/drawing/2014/main" id="{DB8836E4-41D5-4939-AC09-6A49A75356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 xmlns:a16="http://schemas.microsoft.com/office/drawing/2014/main" id="{221C0F61-758B-4A45-B4C8-813C37423D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8D1968D6-F6C2-4E79-BBC2-DD48764706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dirty="0"/>
          </a:p>
        </p:txBody>
      </p:sp>
      <p:sp>
        <p:nvSpPr>
          <p:cNvPr id="6" name="Marcador de número de diapositiva 5">
            <a:extLst>
              <a:ext uri="{FF2B5EF4-FFF2-40B4-BE49-F238E27FC236}">
                <a16:creationId xmlns="" xmlns:a16="http://schemas.microsoft.com/office/drawing/2014/main" id="{E6519760-BA0B-4AD0-B8CA-28D1B49044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63E115-F5C0-4045-A851-112B67BFCDE7}" type="slidenum">
              <a:rPr lang="es-BO" smtClean="0"/>
              <a:t>‹Nº›</a:t>
            </a:fld>
            <a:endParaRPr lang="es-BO" dirty="0"/>
          </a:p>
        </p:txBody>
      </p:sp>
    </p:spTree>
    <p:extLst>
      <p:ext uri="{BB962C8B-B14F-4D97-AF65-F5344CB8AC3E}">
        <p14:creationId xmlns:p14="http://schemas.microsoft.com/office/powerpoint/2010/main" val="2240293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828BD725-1042-490B-A7A9-662F54978D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BO"/>
          </a:p>
        </p:txBody>
      </p:sp>
      <p:sp>
        <p:nvSpPr>
          <p:cNvPr id="3" name="Marcador de texto 2">
            <a:extLst>
              <a:ext uri="{FF2B5EF4-FFF2-40B4-BE49-F238E27FC236}">
                <a16:creationId xmlns="" xmlns:a16="http://schemas.microsoft.com/office/drawing/2014/main" id="{DB8836E4-41D5-4939-AC09-6A49A75356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 xmlns:a16="http://schemas.microsoft.com/office/drawing/2014/main" id="{221C0F61-758B-4A45-B4C8-813C37423D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F4CCF-55C8-464B-A2EF-45E874FB11E1}" type="datetimeFigureOut">
              <a:rPr lang="es-BO" smtClean="0"/>
              <a:t>08/07/2025</a:t>
            </a:fld>
            <a:endParaRPr lang="es-BO" dirty="0"/>
          </a:p>
        </p:txBody>
      </p:sp>
      <p:sp>
        <p:nvSpPr>
          <p:cNvPr id="5" name="Marcador de pie de página 4">
            <a:extLst>
              <a:ext uri="{FF2B5EF4-FFF2-40B4-BE49-F238E27FC236}">
                <a16:creationId xmlns="" xmlns:a16="http://schemas.microsoft.com/office/drawing/2014/main" id="{8D1968D6-F6C2-4E79-BBC2-DD48764706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dirty="0"/>
          </a:p>
        </p:txBody>
      </p:sp>
      <p:sp>
        <p:nvSpPr>
          <p:cNvPr id="6" name="Marcador de número de diapositiva 5">
            <a:extLst>
              <a:ext uri="{FF2B5EF4-FFF2-40B4-BE49-F238E27FC236}">
                <a16:creationId xmlns="" xmlns:a16="http://schemas.microsoft.com/office/drawing/2014/main" id="{E6519760-BA0B-4AD0-B8CA-28D1B49044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63E115-F5C0-4045-A851-112B67BFCDE7}" type="slidenum">
              <a:rPr lang="es-BO" smtClean="0"/>
              <a:t>‹Nº›</a:t>
            </a:fld>
            <a:endParaRPr lang="es-BO" dirty="0"/>
          </a:p>
        </p:txBody>
      </p:sp>
    </p:spTree>
    <p:extLst>
      <p:ext uri="{BB962C8B-B14F-4D97-AF65-F5344CB8AC3E}">
        <p14:creationId xmlns:p14="http://schemas.microsoft.com/office/powerpoint/2010/main" val="919953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C0BD1309-B9F3-40CD-9870-EE878ACA72CC}"/>
              </a:ext>
            </a:extLst>
          </p:cNvPr>
          <p:cNvSpPr txBox="1"/>
          <p:nvPr/>
        </p:nvSpPr>
        <p:spPr>
          <a:xfrm>
            <a:off x="1231389" y="2948010"/>
            <a:ext cx="9672637" cy="4455066"/>
          </a:xfrm>
          <a:prstGeom prst="rect">
            <a:avLst/>
          </a:prstGeom>
          <a:noFill/>
        </p:spPr>
        <p:txBody>
          <a:bodyPr wrap="square" rtlCol="0">
            <a:spAutoFit/>
          </a:bodyPr>
          <a:lstStyle/>
          <a:p>
            <a:pPr algn="ctr"/>
            <a:r>
              <a:rPr lang="es-BO" sz="4050" b="1" dirty="0" smtClean="0">
                <a:solidFill>
                  <a:srgbClr val="2C9479"/>
                </a:solidFill>
                <a:ea typeface="+mj-ea"/>
                <a:cs typeface="+mj-cs"/>
              </a:rPr>
              <a:t>MARCO NORMATIVO DE LOS</a:t>
            </a:r>
          </a:p>
          <a:p>
            <a:pPr algn="ctr"/>
            <a:r>
              <a:rPr lang="es-419" sz="4050" b="1" dirty="0" smtClean="0">
                <a:solidFill>
                  <a:srgbClr val="2C9479"/>
                </a:solidFill>
                <a:ea typeface="+mj-ea"/>
                <a:cs typeface="+mj-cs"/>
              </a:rPr>
              <a:t>ALIMENTO</a:t>
            </a:r>
            <a:r>
              <a:rPr lang="es-BO" sz="4050" b="1" dirty="0" smtClean="0">
                <a:solidFill>
                  <a:srgbClr val="2C9479"/>
                </a:solidFill>
                <a:ea typeface="+mj-ea"/>
                <a:cs typeface="+mj-cs"/>
              </a:rPr>
              <a:t>S</a:t>
            </a:r>
            <a:r>
              <a:rPr lang="es-419" sz="4050" b="1" dirty="0" smtClean="0">
                <a:solidFill>
                  <a:srgbClr val="2C9479"/>
                </a:solidFill>
                <a:ea typeface="+mj-ea"/>
                <a:cs typeface="+mj-cs"/>
              </a:rPr>
              <a:t> COMPLEMENTARIO</a:t>
            </a:r>
            <a:r>
              <a:rPr lang="es-BO" sz="4050" b="1" dirty="0" smtClean="0">
                <a:solidFill>
                  <a:srgbClr val="2C9479"/>
                </a:solidFill>
                <a:ea typeface="+mj-ea"/>
                <a:cs typeface="+mj-cs"/>
              </a:rPr>
              <a:t>S</a:t>
            </a:r>
            <a:endParaRPr lang="es-419" sz="4050" b="1" dirty="0" smtClean="0">
              <a:solidFill>
                <a:srgbClr val="2C9479"/>
              </a:solidFill>
              <a:ea typeface="+mj-ea"/>
              <a:cs typeface="+mj-cs"/>
            </a:endParaRPr>
          </a:p>
          <a:p>
            <a:pPr lvl="0" algn="ctr">
              <a:defRPr/>
            </a:pPr>
            <a:r>
              <a:rPr lang="es-419" sz="4050" b="1" dirty="0" smtClean="0">
                <a:solidFill>
                  <a:srgbClr val="2C9479"/>
                </a:solidFill>
                <a:ea typeface="+mj-ea"/>
                <a:cs typeface="+mj-cs"/>
              </a:rPr>
              <a:t>NUTRI MAMA</a:t>
            </a:r>
            <a:r>
              <a:rPr lang="es-BO" sz="4050" b="1" dirty="0" smtClean="0">
                <a:solidFill>
                  <a:srgbClr val="2C9479"/>
                </a:solidFill>
                <a:ea typeface="+mj-ea"/>
                <a:cs typeface="+mj-cs"/>
              </a:rPr>
              <a:t>®, </a:t>
            </a:r>
            <a:r>
              <a:rPr lang="es-419" sz="4050" b="1" dirty="0" smtClean="0">
                <a:solidFill>
                  <a:srgbClr val="2C9479"/>
                </a:solidFill>
              </a:rPr>
              <a:t>NUTR</a:t>
            </a:r>
            <a:r>
              <a:rPr lang="es-BO" sz="4050" b="1" dirty="0" smtClean="0">
                <a:solidFill>
                  <a:srgbClr val="2C9479"/>
                </a:solidFill>
              </a:rPr>
              <a:t>IBEBÉ® Y</a:t>
            </a:r>
            <a:r>
              <a:rPr lang="es-BO" sz="4050" b="1" dirty="0">
                <a:solidFill>
                  <a:srgbClr val="2C9479"/>
                </a:solidFill>
              </a:rPr>
              <a:t> </a:t>
            </a:r>
            <a:r>
              <a:rPr lang="es-BO" sz="4050" b="1" dirty="0" smtClean="0">
                <a:solidFill>
                  <a:srgbClr val="2C9479"/>
                </a:solidFill>
              </a:rPr>
              <a:t>CARMELO</a:t>
            </a:r>
            <a:r>
              <a:rPr lang="es-BO" sz="4050" b="1" dirty="0" smtClean="0">
                <a:solidFill>
                  <a:srgbClr val="2C9479"/>
                </a:solidFill>
              </a:rPr>
              <a:t>®</a:t>
            </a:r>
          </a:p>
          <a:p>
            <a:pPr lvl="0" algn="ctr">
              <a:defRPr/>
            </a:pPr>
            <a:r>
              <a:rPr lang="es-BO" sz="4050" b="1" dirty="0" smtClean="0">
                <a:solidFill>
                  <a:srgbClr val="2C9479"/>
                </a:solidFill>
              </a:rPr>
              <a:t> </a:t>
            </a:r>
            <a:endParaRPr lang="en-US" sz="4050" b="1" dirty="0">
              <a:solidFill>
                <a:srgbClr val="2C9479"/>
              </a:solidFill>
            </a:endParaRPr>
          </a:p>
          <a:p>
            <a:pPr algn="ctr">
              <a:defRPr/>
            </a:pPr>
            <a:r>
              <a:rPr lang="es-BO" sz="4050" b="1" dirty="0" smtClean="0">
                <a:solidFill>
                  <a:srgbClr val="2C9479"/>
                </a:solidFill>
              </a:rPr>
              <a:t> </a:t>
            </a:r>
            <a:endParaRPr lang="en-US" sz="4050" b="1" dirty="0">
              <a:solidFill>
                <a:srgbClr val="2C9479"/>
              </a:solidFill>
            </a:endParaRPr>
          </a:p>
          <a:p>
            <a:pPr lvl="0" algn="ctr">
              <a:defRPr/>
            </a:pPr>
            <a:endParaRPr lang="en-US" sz="4050" b="1" dirty="0" smtClean="0">
              <a:solidFill>
                <a:srgbClr val="2C9479"/>
              </a:solidFill>
              <a:ea typeface="+mj-ea"/>
              <a:cs typeface="+mj-cs"/>
            </a:endParaRPr>
          </a:p>
          <a:p>
            <a:pPr algn="ctr"/>
            <a:endParaRPr lang="es-419" sz="4050" b="1" dirty="0">
              <a:solidFill>
                <a:schemeClr val="accent5">
                  <a:lumMod val="75000"/>
                </a:schemeClr>
              </a:solidFill>
              <a:latin typeface="Bauhaus 93" panose="04030905020B02020C02" pitchFamily="82" charset="0"/>
              <a:ea typeface="+mj-ea"/>
              <a:cs typeface="+mj-cs"/>
            </a:endParaRPr>
          </a:p>
        </p:txBody>
      </p:sp>
      <p:sp>
        <p:nvSpPr>
          <p:cNvPr id="5" name="CuadroTexto 4">
            <a:extLst>
              <a:ext uri="{FF2B5EF4-FFF2-40B4-BE49-F238E27FC236}">
                <a16:creationId xmlns="" xmlns:a16="http://schemas.microsoft.com/office/drawing/2014/main" id="{C0BD1309-B9F3-40CD-9870-EE878ACA72CC}"/>
              </a:ext>
            </a:extLst>
          </p:cNvPr>
          <p:cNvSpPr txBox="1"/>
          <p:nvPr/>
        </p:nvSpPr>
        <p:spPr>
          <a:xfrm>
            <a:off x="2207567" y="5175543"/>
            <a:ext cx="7720280" cy="400110"/>
          </a:xfrm>
          <a:prstGeom prst="rect">
            <a:avLst/>
          </a:prstGeom>
          <a:noFill/>
        </p:spPr>
        <p:txBody>
          <a:bodyPr wrap="square" rtlCol="0">
            <a:spAutoFit/>
          </a:bodyPr>
          <a:lstStyle/>
          <a:p>
            <a:pPr algn="ctr"/>
            <a:r>
              <a:rPr lang="es-419" sz="2000" b="1" dirty="0">
                <a:latin typeface="Arial" panose="020B0604020202020204" pitchFamily="34" charset="0"/>
                <a:ea typeface="+mj-ea"/>
                <a:cs typeface="Arial" panose="020B0604020202020204" pitchFamily="34" charset="0"/>
              </a:rPr>
              <a:t>Ing. Luz Mery Torrez </a:t>
            </a:r>
            <a:r>
              <a:rPr lang="es-419" sz="2000" b="1" dirty="0" smtClean="0">
                <a:latin typeface="Arial" panose="020B0604020202020204" pitchFamily="34" charset="0"/>
                <a:ea typeface="+mj-ea"/>
                <a:cs typeface="Arial" panose="020B0604020202020204" pitchFamily="34" charset="0"/>
              </a:rPr>
              <a:t>Ramos</a:t>
            </a:r>
          </a:p>
        </p:txBody>
      </p:sp>
      <p:pic>
        <p:nvPicPr>
          <p:cNvPr id="6" name="Imagen 5"/>
          <p:cNvPicPr>
            <a:picLocks noChangeAspect="1"/>
          </p:cNvPicPr>
          <p:nvPr/>
        </p:nvPicPr>
        <p:blipFill>
          <a:blip r:embed="rId2"/>
          <a:stretch>
            <a:fillRect/>
          </a:stretch>
        </p:blipFill>
        <p:spPr>
          <a:xfrm>
            <a:off x="2927678" y="845695"/>
            <a:ext cx="6280060" cy="1726678"/>
          </a:xfrm>
          <a:prstGeom prst="rect">
            <a:avLst/>
          </a:prstGeom>
        </p:spPr>
      </p:pic>
    </p:spTree>
    <p:extLst>
      <p:ext uri="{BB962C8B-B14F-4D97-AF65-F5344CB8AC3E}">
        <p14:creationId xmlns:p14="http://schemas.microsoft.com/office/powerpoint/2010/main" val="1251031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C0BD1309-B9F3-40CD-9870-EE878ACA72CC}"/>
              </a:ext>
            </a:extLst>
          </p:cNvPr>
          <p:cNvSpPr txBox="1"/>
          <p:nvPr/>
        </p:nvSpPr>
        <p:spPr>
          <a:xfrm>
            <a:off x="-182880" y="2353650"/>
            <a:ext cx="6407408" cy="2585323"/>
          </a:xfrm>
          <a:prstGeom prst="rect">
            <a:avLst/>
          </a:prstGeom>
          <a:noFill/>
        </p:spPr>
        <p:txBody>
          <a:bodyPr wrap="square" rtlCol="0">
            <a:spAutoFit/>
          </a:bodyPr>
          <a:lstStyle/>
          <a:p>
            <a:pPr algn="ctr"/>
            <a:r>
              <a:rPr lang="es-419" sz="4050" b="1" dirty="0" smtClean="0">
                <a:solidFill>
                  <a:srgbClr val="2C9479"/>
                </a:solidFill>
                <a:ea typeface="+mj-ea"/>
                <a:cs typeface="+mj-cs"/>
              </a:rPr>
              <a:t>ALIMENTO COMPLEMENTARIO</a:t>
            </a:r>
          </a:p>
          <a:p>
            <a:pPr lvl="0" algn="ctr">
              <a:defRPr/>
            </a:pPr>
            <a:r>
              <a:rPr lang="es-419" sz="4050" b="1" dirty="0" smtClean="0">
                <a:solidFill>
                  <a:srgbClr val="2C9479"/>
                </a:solidFill>
                <a:ea typeface="+mj-ea"/>
                <a:cs typeface="+mj-cs"/>
              </a:rPr>
              <a:t>NUTRI MAMA</a:t>
            </a:r>
            <a:r>
              <a:rPr lang="es-BO" sz="4050" b="1" dirty="0" smtClean="0">
                <a:solidFill>
                  <a:srgbClr val="2C9479"/>
                </a:solidFill>
                <a:ea typeface="+mj-ea"/>
                <a:cs typeface="+mj-cs"/>
              </a:rPr>
              <a:t>®</a:t>
            </a:r>
            <a:endParaRPr lang="en-US" sz="4050" b="1" dirty="0" smtClean="0">
              <a:solidFill>
                <a:srgbClr val="2C9479"/>
              </a:solidFill>
              <a:ea typeface="+mj-ea"/>
              <a:cs typeface="+mj-cs"/>
            </a:endParaRPr>
          </a:p>
          <a:p>
            <a:pPr algn="ctr"/>
            <a:endParaRPr lang="es-419" sz="4050" b="1" dirty="0">
              <a:solidFill>
                <a:schemeClr val="accent5">
                  <a:lumMod val="75000"/>
                </a:schemeClr>
              </a:solidFill>
              <a:latin typeface="Bauhaus 93" panose="04030905020B02020C02" pitchFamily="82" charset="0"/>
              <a:ea typeface="+mj-ea"/>
              <a:cs typeface="+mj-cs"/>
            </a:endParaRPr>
          </a:p>
        </p:txBody>
      </p:sp>
      <p:pic>
        <p:nvPicPr>
          <p:cNvPr id="7" name="Imagen 6"/>
          <p:cNvPicPr>
            <a:picLocks noChangeAspect="1"/>
          </p:cNvPicPr>
          <p:nvPr/>
        </p:nvPicPr>
        <p:blipFill>
          <a:blip r:embed="rId2" cstate="print"/>
          <a:stretch>
            <a:fillRect/>
          </a:stretch>
        </p:blipFill>
        <p:spPr>
          <a:xfrm>
            <a:off x="5715000" y="0"/>
            <a:ext cx="6476999" cy="6858000"/>
          </a:xfrm>
          <a:prstGeom prst="rect">
            <a:avLst/>
          </a:prstGeom>
        </p:spPr>
      </p:pic>
    </p:spTree>
    <p:extLst>
      <p:ext uri="{BB962C8B-B14F-4D97-AF65-F5344CB8AC3E}">
        <p14:creationId xmlns:p14="http://schemas.microsoft.com/office/powerpoint/2010/main" val="2064154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368969" y="1241955"/>
            <a:ext cx="11371848" cy="5234895"/>
          </a:xfrm>
          <a:prstGeom prst="rect">
            <a:avLst/>
          </a:prstGeom>
        </p:spPr>
        <p:txBody>
          <a:bodyPr wrap="square">
            <a:spAutoFit/>
          </a:bodyPr>
          <a:lstStyle/>
          <a:p>
            <a:pPr marL="342900" indent="-342900" algn="just">
              <a:lnSpc>
                <a:spcPct val="120000"/>
              </a:lnSpc>
              <a:spcBef>
                <a:spcPts val="500"/>
              </a:spcBef>
              <a:spcAft>
                <a:spcPts val="500"/>
              </a:spcAft>
              <a:buFont typeface="Symbol" panose="05050102010706020507" pitchFamily="18" charset="2"/>
              <a:buChar char=""/>
            </a:pPr>
            <a:r>
              <a:rPr lang="es-BO" dirty="0">
                <a:latin typeface="Tahoma" panose="020B0604030504040204" pitchFamily="34" charset="0"/>
                <a:ea typeface="Times New Roman" panose="02020603050405020304" pitchFamily="18" charset="0"/>
              </a:rPr>
              <a:t>Parágrafo V del Artículo 45 Constitución Política del Estado, señala que, </a:t>
            </a:r>
            <a:r>
              <a:rPr lang="es-BO" i="1" dirty="0">
                <a:latin typeface="Tahoma" panose="020B0604030504040204" pitchFamily="34" charset="0"/>
                <a:ea typeface="Times New Roman" panose="02020603050405020304" pitchFamily="18" charset="0"/>
              </a:rPr>
              <a:t>“</a:t>
            </a:r>
            <a:r>
              <a:rPr lang="es-BO" b="1" i="1" dirty="0">
                <a:latin typeface="Tahoma" panose="020B0604030504040204" pitchFamily="34" charset="0"/>
                <a:ea typeface="Times New Roman" panose="02020603050405020304" pitchFamily="18" charset="0"/>
              </a:rPr>
              <a:t>Las mujeres tienen derecho a la maternidad segura, con una visión y práctica intercultural; gozarán de especial asistencia y protección del Estado durante el embarazo, parto y en los periodos prenatal y posnatal</a:t>
            </a:r>
            <a:r>
              <a:rPr lang="es-BO" i="1" dirty="0" smtClean="0">
                <a:latin typeface="Tahoma" panose="020B0604030504040204" pitchFamily="34" charset="0"/>
                <a:ea typeface="Times New Roman" panose="02020603050405020304" pitchFamily="18" charset="0"/>
              </a:rPr>
              <a:t>”</a:t>
            </a:r>
            <a:r>
              <a:rPr lang="es-BO" dirty="0" smtClean="0">
                <a:latin typeface="Tahoma" panose="020B0604030504040204" pitchFamily="34" charset="0"/>
                <a:ea typeface="Times New Roman" panose="02020603050405020304" pitchFamily="18" charset="0"/>
              </a:rPr>
              <a:t>.</a:t>
            </a:r>
            <a:endParaRPr lang="es-MX" b="1" dirty="0" smtClean="0">
              <a:latin typeface="Arial" panose="020B0604020202020204" pitchFamily="34" charset="0"/>
              <a:ea typeface="Calibri Light" panose="020F0302020204030204" pitchFamily="34" charset="0"/>
              <a:cs typeface="Calibri Light" panose="020F0302020204030204" pitchFamily="34" charset="0"/>
            </a:endParaRPr>
          </a:p>
          <a:p>
            <a:pPr marL="342900" lvl="0" indent="-342900" algn="just">
              <a:lnSpc>
                <a:spcPct val="120000"/>
              </a:lnSpc>
              <a:spcBef>
                <a:spcPts val="500"/>
              </a:spcBef>
              <a:spcAft>
                <a:spcPts val="500"/>
              </a:spcAft>
              <a:buFont typeface="Symbol" panose="05050102010706020507" pitchFamily="18" charset="2"/>
              <a:buChar char=""/>
            </a:pPr>
            <a:r>
              <a:rPr lang="es-MX" b="1" dirty="0" smtClean="0">
                <a:latin typeface="Arial" panose="020B0604020202020204" pitchFamily="34" charset="0"/>
                <a:ea typeface="Calibri Light" panose="020F0302020204030204" pitchFamily="34" charset="0"/>
                <a:cs typeface="Calibri Light" panose="020F0302020204030204" pitchFamily="34" charset="0"/>
              </a:rPr>
              <a:t>El </a:t>
            </a:r>
            <a:r>
              <a:rPr lang="es-MX" b="1" dirty="0">
                <a:latin typeface="Arial" panose="020B0604020202020204" pitchFamily="34" charset="0"/>
                <a:ea typeface="Calibri Light" panose="020F0302020204030204" pitchFamily="34" charset="0"/>
                <a:cs typeface="Calibri Light" panose="020F0302020204030204" pitchFamily="34" charset="0"/>
              </a:rPr>
              <a:t>parágrafo IX del Artículo 2 de la Ley N° 1152, modifica el Artículo 10 de la Ley N° 475, modificado por el Parágrafo VIII del Art. 2 de la Ley N° </a:t>
            </a:r>
            <a:r>
              <a:rPr lang="es-MX" b="1" dirty="0" smtClean="0">
                <a:latin typeface="Arial" panose="020B0604020202020204" pitchFamily="34" charset="0"/>
                <a:ea typeface="Calibri Light" panose="020F0302020204030204" pitchFamily="34" charset="0"/>
                <a:cs typeface="Calibri Light" panose="020F0302020204030204" pitchFamily="34" charset="0"/>
              </a:rPr>
              <a:t>1069, establece: </a:t>
            </a:r>
            <a:endParaRPr lang="es-BO" b="1" dirty="0">
              <a:latin typeface="Arial" panose="020B0604020202020204" pitchFamily="34" charset="0"/>
              <a:ea typeface="Calibri Light" panose="020F0302020204030204" pitchFamily="34" charset="0"/>
              <a:cs typeface="Calibri Light" panose="020F0302020204030204" pitchFamily="34" charset="0"/>
            </a:endParaRPr>
          </a:p>
          <a:p>
            <a:pPr marL="722313" lvl="0" indent="-342900" algn="just">
              <a:lnSpc>
                <a:spcPct val="120000"/>
              </a:lnSpc>
              <a:spcBef>
                <a:spcPts val="500"/>
              </a:spcBef>
              <a:spcAft>
                <a:spcPts val="500"/>
              </a:spcAft>
              <a:buFont typeface="+mj-lt"/>
              <a:buAutoNum type="romanUcPeriod"/>
            </a:pPr>
            <a:r>
              <a:rPr lang="es-MX" i="1"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Los Gobiernos Autónomos Municipales e Indígenas Originarios Campesinos, financiaran la atención a su población en el Primer y Segundo Nivel de Atención con los recursos provenientes del quince punto cinco por ciento (15.5%) de la Coparticipación Tributaria Municipal o equivalente del IDH</a:t>
            </a:r>
            <a:r>
              <a:rPr lang="es-MX"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a:t>
            </a:r>
            <a:endParaRPr lang="es-BO" dirty="0">
              <a:latin typeface="Calibri Light" panose="020F0302020204030204" pitchFamily="34" charset="0"/>
              <a:ea typeface="Calibri Light" panose="020F0302020204030204" pitchFamily="34" charset="0"/>
              <a:cs typeface="Times New Roman" panose="02020603050405020304" pitchFamily="18" charset="0"/>
            </a:endParaRPr>
          </a:p>
          <a:p>
            <a:pPr marL="722313" lvl="0" indent="-342900" algn="just">
              <a:lnSpc>
                <a:spcPct val="120000"/>
              </a:lnSpc>
              <a:spcBef>
                <a:spcPts val="500"/>
              </a:spcBef>
              <a:spcAft>
                <a:spcPts val="500"/>
              </a:spcAft>
              <a:buFont typeface="+mj-lt"/>
              <a:buAutoNum type="romanUcPeriod" startAt="3"/>
            </a:pPr>
            <a:r>
              <a:rPr lang="es-ES"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Los Gobiernos Autónomos Municipales e Indígena Originario Campesinos deberán priorizar la provisión y reposición oportuna y continua de medicamentos, insumos y reactivos necesarios para garantizar la continuidad de la atención a las beneficiarias y los beneficiarios.</a:t>
            </a:r>
            <a:endParaRPr lang="es-BO" dirty="0">
              <a:latin typeface="Calibri Light" panose="020F0302020204030204" pitchFamily="34" charset="0"/>
              <a:ea typeface="Calibri Light" panose="020F0302020204030204" pitchFamily="34" charset="0"/>
              <a:cs typeface="Times New Roman" panose="02020603050405020304" pitchFamily="18" charset="0"/>
            </a:endParaRPr>
          </a:p>
          <a:p>
            <a:pPr marL="722313" lvl="0" indent="-342900" algn="just">
              <a:lnSpc>
                <a:spcPct val="120000"/>
              </a:lnSpc>
              <a:spcBef>
                <a:spcPts val="500"/>
              </a:spcBef>
              <a:spcAft>
                <a:spcPts val="500"/>
              </a:spcAft>
              <a:buFont typeface="+mj-lt"/>
              <a:buAutoNum type="romanUcPeriod" startAt="5"/>
            </a:pPr>
            <a:r>
              <a:rPr lang="es-ES"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Los Gobiernos Autónomos Municipales e Indígena Originario Campesinos administrarán estos recursos mediante una cuenta corriente fiscal específica, denominada “Cuenta de Salud Universal y Gratuita”.</a:t>
            </a:r>
            <a:endParaRPr lang="es-BO"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14922993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368969" y="810107"/>
            <a:ext cx="11371848" cy="5708229"/>
          </a:xfrm>
          <a:prstGeom prst="rect">
            <a:avLst/>
          </a:prstGeom>
        </p:spPr>
        <p:txBody>
          <a:bodyPr wrap="square">
            <a:spAutoFit/>
          </a:bodyPr>
          <a:lstStyle/>
          <a:p>
            <a:pPr marL="342900" lvl="0" indent="-342900" algn="just">
              <a:lnSpc>
                <a:spcPct val="120000"/>
              </a:lnSpc>
              <a:spcBef>
                <a:spcPts val="400"/>
              </a:spcBef>
              <a:spcAft>
                <a:spcPts val="400"/>
              </a:spcAft>
              <a:buFont typeface="Symbol" panose="05050102010706020507" pitchFamily="18" charset="2"/>
              <a:buChar char=""/>
            </a:pPr>
            <a:r>
              <a:rPr lang="es-ES" sz="1700" b="1" dirty="0">
                <a:latin typeface="Arial" panose="020B0604020202020204" pitchFamily="34" charset="0"/>
                <a:ea typeface="Calibri Light" panose="020F0302020204030204" pitchFamily="34" charset="0"/>
                <a:cs typeface="Calibri Light" panose="020F0302020204030204" pitchFamily="34" charset="0"/>
              </a:rPr>
              <a:t>Reglamento para la Aplicación Técnica, y la Gestión Administrativa y Financiera de la Ley N° 1152 de 20 de febrero de 2019, “Hacia el Sistema Único de Salud Universal y Gratuito” (Reglamento aprobado mediante RM N° 0251 del 30 de junio del 2021).</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722313" lvl="0" indent="-342900" algn="just">
              <a:lnSpc>
                <a:spcPct val="120000"/>
              </a:lnSpc>
              <a:spcBef>
                <a:spcPts val="400"/>
              </a:spcBef>
              <a:spcAft>
                <a:spcPts val="400"/>
              </a:spcAft>
              <a:buFont typeface="Wingdings" panose="05000000000000000000" pitchFamily="2" charset="2"/>
              <a:buChar char=""/>
            </a:pPr>
            <a:r>
              <a:rPr lang="es-ES" sz="1700" b="1" dirty="0">
                <a:latin typeface="Arial" panose="020B0604020202020204" pitchFamily="34" charset="0"/>
                <a:ea typeface="Calibri Light" panose="020F0302020204030204" pitchFamily="34" charset="0"/>
                <a:cs typeface="Calibri Light" panose="020F0302020204030204" pitchFamily="34" charset="0"/>
              </a:rPr>
              <a:t>Artículo 2 </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1076325" indent="-342900" algn="just">
              <a:lnSpc>
                <a:spcPct val="120000"/>
              </a:lnSpc>
              <a:spcBef>
                <a:spcPts val="400"/>
              </a:spcBef>
              <a:spcAft>
                <a:spcPts val="400"/>
              </a:spcAft>
            </a:pPr>
            <a:r>
              <a:rPr lang="es-ES" sz="1700" b="1" dirty="0">
                <a:latin typeface="Arial" panose="020B0604020202020204" pitchFamily="34" charset="0"/>
                <a:ea typeface="Calibri Light" panose="020F0302020204030204" pitchFamily="34" charset="0"/>
                <a:cs typeface="Calibri Light" panose="020F0302020204030204" pitchFamily="34" charset="0"/>
              </a:rPr>
              <a:t>h) Cuanta de Salud Universal y Gratuita:</a:t>
            </a:r>
            <a:r>
              <a:rPr lang="es-ES" sz="1700" dirty="0">
                <a:latin typeface="Arial" panose="020B0604020202020204" pitchFamily="34" charset="0"/>
                <a:ea typeface="Calibri Light" panose="020F0302020204030204" pitchFamily="34" charset="0"/>
                <a:cs typeface="Calibri Light" panose="020F0302020204030204" pitchFamily="34" charset="0"/>
              </a:rPr>
              <a:t> Cuenta fiscal bancaria, médiate la cual cada Gobierno Autónomo Departamental, Municipal o Indígena Originario Campesino, administra de manera exclusiva los recursos financieros asignados para la atención de servicios y productos del SUS.</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722313" lvl="0" indent="-342900" algn="just">
              <a:lnSpc>
                <a:spcPct val="120000"/>
              </a:lnSpc>
              <a:spcBef>
                <a:spcPts val="400"/>
              </a:spcBef>
              <a:spcAft>
                <a:spcPts val="400"/>
              </a:spcAft>
              <a:buFont typeface="Wingdings" panose="05000000000000000000" pitchFamily="2" charset="2"/>
              <a:buChar char=""/>
            </a:pPr>
            <a:r>
              <a:rPr lang="es-ES" sz="1700" b="1" dirty="0">
                <a:latin typeface="Arial" panose="020B0604020202020204" pitchFamily="34" charset="0"/>
                <a:ea typeface="Calibri Light" panose="020F0302020204030204" pitchFamily="34" charset="0"/>
                <a:cs typeface="Calibri Light" panose="020F0302020204030204" pitchFamily="34" charset="0"/>
              </a:rPr>
              <a:t>Artículo 3.- (Responsables y Funciones de la Implementación y Aplicación del SUS)</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1076325" lvl="0" indent="-342900" algn="just">
              <a:lnSpc>
                <a:spcPct val="120000"/>
              </a:lnSpc>
              <a:spcBef>
                <a:spcPts val="400"/>
              </a:spcBef>
              <a:spcAft>
                <a:spcPts val="400"/>
              </a:spcAft>
              <a:buFont typeface="+mj-lt"/>
              <a:buAutoNum type="romanUcPeriod" startAt="4"/>
            </a:pPr>
            <a:r>
              <a:rPr lang="es-ES" sz="1700" b="1"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Gobiernos Autónomos Municipales e Indígena Originario Campesinos:</a:t>
            </a:r>
            <a:endParaRPr lang="es-BO" sz="1700" dirty="0">
              <a:latin typeface="Calibri Light" panose="020F0302020204030204" pitchFamily="34" charset="0"/>
              <a:ea typeface="Calibri Light" panose="020F0302020204030204" pitchFamily="34" charset="0"/>
              <a:cs typeface="Times New Roman" panose="02020603050405020304" pitchFamily="18" charset="0"/>
            </a:endParaRPr>
          </a:p>
          <a:p>
            <a:pPr marL="1430338" lvl="0" indent="-342900" algn="just">
              <a:lnSpc>
                <a:spcPct val="120000"/>
              </a:lnSpc>
              <a:spcBef>
                <a:spcPts val="400"/>
              </a:spcBef>
              <a:spcAft>
                <a:spcPts val="400"/>
              </a:spcAft>
              <a:buFont typeface="+mj-lt"/>
              <a:buAutoNum type="alphaLcParenR"/>
            </a:pPr>
            <a:r>
              <a:rPr lang="es-MX" sz="1700" dirty="0">
                <a:latin typeface="Arial" panose="020B0604020202020204" pitchFamily="34" charset="0"/>
                <a:ea typeface="Calibri Light" panose="020F0302020204030204" pitchFamily="34" charset="0"/>
                <a:cs typeface="Calibri Light" panose="020F0302020204030204" pitchFamily="34" charset="0"/>
              </a:rPr>
              <a:t>Cumplir y hacer cumplir la Ley N° 1152, sus normas conexas, la política sanitaria SAFCI, el Plan de Desarrollo Sectorial de Salud y los lineamientos y estrategias establecidas por el Ministerio de Salud y Deportes para la correcta implementación del Sistema Único de Salud y la SAFCI en su jurisdicción.</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1430338" lvl="0" indent="-342900" algn="just">
              <a:lnSpc>
                <a:spcPct val="120000"/>
              </a:lnSpc>
              <a:spcBef>
                <a:spcPts val="400"/>
              </a:spcBef>
              <a:spcAft>
                <a:spcPts val="400"/>
              </a:spcAft>
              <a:buFont typeface="+mj-lt"/>
              <a:buAutoNum type="alphaLcParenR" startAt="5"/>
            </a:pPr>
            <a:r>
              <a:rPr lang="es-MX" sz="1700" dirty="0">
                <a:latin typeface="Arial" panose="020B0604020202020204" pitchFamily="34" charset="0"/>
                <a:ea typeface="Calibri Light" panose="020F0302020204030204" pitchFamily="34" charset="0"/>
                <a:cs typeface="Calibri Light" panose="020F0302020204030204" pitchFamily="34" charset="0"/>
              </a:rPr>
              <a:t>Administrar los establecimientos de salud de su jurisdicción, garantizando la disponibilidad permanente y oportuna de medicamentos e insumos, la dotación de materiales, infraestructura y equipamiento, así como el mantenimiento preventivo y reparaciones necesarias.</a:t>
            </a:r>
            <a:endParaRPr lang="es-BO" sz="1700" dirty="0">
              <a:effectLst/>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0815827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368969" y="1149324"/>
            <a:ext cx="11371848" cy="4809971"/>
          </a:xfrm>
          <a:prstGeom prst="rect">
            <a:avLst/>
          </a:prstGeom>
        </p:spPr>
        <p:txBody>
          <a:bodyPr wrap="square">
            <a:spAutoFit/>
          </a:bodyPr>
          <a:lstStyle/>
          <a:p>
            <a:pPr marL="342900" lvl="0" indent="-342900" algn="just">
              <a:lnSpc>
                <a:spcPct val="122000"/>
              </a:lnSpc>
              <a:spcBef>
                <a:spcPts val="800"/>
              </a:spcBef>
              <a:spcAft>
                <a:spcPts val="800"/>
              </a:spcAft>
              <a:buFont typeface="Wingdings" panose="05000000000000000000" pitchFamily="2" charset="2"/>
              <a:buChar char=""/>
            </a:pPr>
            <a:r>
              <a:rPr lang="es-ES" b="1" dirty="0">
                <a:latin typeface="Arial" panose="020B0604020202020204" pitchFamily="34" charset="0"/>
                <a:ea typeface="Calibri Light" panose="020F0302020204030204" pitchFamily="34" charset="0"/>
                <a:cs typeface="Calibri Light" panose="020F0302020204030204" pitchFamily="34" charset="0"/>
              </a:rPr>
              <a:t>Artículo 12.- (Servicios de Salud del Sistema Único de Salud)</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a:p>
            <a:pPr marL="722313" lvl="0" indent="-342900" algn="just">
              <a:lnSpc>
                <a:spcPct val="122000"/>
              </a:lnSpc>
              <a:spcBef>
                <a:spcPts val="800"/>
              </a:spcBef>
              <a:spcAft>
                <a:spcPts val="800"/>
              </a:spcAft>
              <a:buFont typeface="+mj-lt"/>
              <a:buAutoNum type="romanUcPeriod" startAt="2"/>
            </a:pPr>
            <a:r>
              <a:rPr lang="es-ES"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Los establecimientos de salud del Primer Nivel de Atención, sobre la base de Cartera Mínima de Servicios establecida por el Ministerio de Salud y Deportes, brindarán de manera obligatoria el conjunto de servicios de salud destinados al cuidado Integral de las personas, familias y comunidades que están a su cargo, que comprenderá:</a:t>
            </a:r>
            <a:endParaRPr lang="es-BO" dirty="0">
              <a:latin typeface="Calibri Light" panose="020F0302020204030204" pitchFamily="34" charset="0"/>
              <a:ea typeface="Calibri Light" panose="020F0302020204030204" pitchFamily="34" charset="0"/>
              <a:cs typeface="Times New Roman" panose="02020603050405020304" pitchFamily="18" charset="0"/>
            </a:endParaRPr>
          </a:p>
          <a:p>
            <a:pPr marL="1076325" lvl="0" indent="-342900" algn="just">
              <a:lnSpc>
                <a:spcPct val="122000"/>
              </a:lnSpc>
              <a:spcBef>
                <a:spcPts val="800"/>
              </a:spcBef>
              <a:spcAft>
                <a:spcPts val="800"/>
              </a:spcAft>
              <a:buFont typeface="+mj-lt"/>
              <a:buAutoNum type="alphaLcParenR"/>
            </a:pPr>
            <a:r>
              <a:rPr lang="es-ES" dirty="0">
                <a:solidFill>
                  <a:srgbClr val="000000"/>
                </a:solidFill>
                <a:latin typeface="Arial" panose="020B0604020202020204" pitchFamily="34" charset="0"/>
                <a:ea typeface="Calibri Light" panose="020F0302020204030204" pitchFamily="34" charset="0"/>
                <a:cs typeface="Calibri Light" panose="020F0302020204030204" pitchFamily="34" charset="0"/>
              </a:rPr>
              <a:t>Promoción de la Salud.</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a:p>
            <a:pPr marL="1076325" lvl="0" indent="-342900" algn="just">
              <a:lnSpc>
                <a:spcPct val="122000"/>
              </a:lnSpc>
              <a:spcBef>
                <a:spcPts val="800"/>
              </a:spcBef>
              <a:spcAft>
                <a:spcPts val="800"/>
              </a:spcAft>
              <a:buFont typeface="+mj-lt"/>
              <a:buAutoNum type="alphaLcParenR"/>
            </a:pPr>
            <a:r>
              <a:rPr lang="es-ES" dirty="0">
                <a:solidFill>
                  <a:srgbClr val="000000"/>
                </a:solidFill>
                <a:latin typeface="Arial" panose="020B0604020202020204" pitchFamily="34" charset="0"/>
                <a:ea typeface="Calibri Light" panose="020F0302020204030204" pitchFamily="34" charset="0"/>
                <a:cs typeface="Calibri Light" panose="020F0302020204030204" pitchFamily="34" charset="0"/>
              </a:rPr>
              <a:t>Prevención de la enfermedad.</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a:p>
            <a:pPr marL="1076325" lvl="0" indent="-342900" algn="just">
              <a:lnSpc>
                <a:spcPct val="122000"/>
              </a:lnSpc>
              <a:spcBef>
                <a:spcPts val="800"/>
              </a:spcBef>
              <a:spcAft>
                <a:spcPts val="800"/>
              </a:spcAft>
              <a:buFont typeface="+mj-lt"/>
              <a:buAutoNum type="alphaLcParenR"/>
            </a:pPr>
            <a:r>
              <a:rPr lang="es-MX" dirty="0">
                <a:latin typeface="Arial" panose="020B0604020202020204" pitchFamily="34" charset="0"/>
                <a:ea typeface="Calibri Light" panose="020F0302020204030204" pitchFamily="34" charset="0"/>
                <a:cs typeface="Calibri Light" panose="020F0302020204030204" pitchFamily="34" charset="0"/>
              </a:rPr>
              <a:t>Atención de la enfermedad que permitan el diagnóstico, tratamiento y rehabilitación de la enfermedad que serán realizadas en visitas domiciliarias, consultorios externos y hospitalización, que incluyen:</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a:p>
            <a:pPr marL="1430338" indent="-342900" algn="just">
              <a:lnSpc>
                <a:spcPct val="122000"/>
              </a:lnSpc>
              <a:spcBef>
                <a:spcPts val="800"/>
              </a:spcBef>
              <a:spcAft>
                <a:spcPts val="800"/>
              </a:spcAft>
            </a:pPr>
            <a:r>
              <a:rPr lang="es-MX" dirty="0">
                <a:latin typeface="Arial" panose="020B0604020202020204" pitchFamily="34" charset="0"/>
                <a:ea typeface="Calibri Light" panose="020F0302020204030204" pitchFamily="34" charset="0"/>
                <a:cs typeface="Calibri Light" panose="020F0302020204030204" pitchFamily="34" charset="0"/>
              </a:rPr>
              <a:t>7</a:t>
            </a:r>
            <a:r>
              <a:rPr lang="es-MX" b="1" dirty="0">
                <a:latin typeface="Arial" panose="020B0604020202020204" pitchFamily="34" charset="0"/>
                <a:ea typeface="Calibri Light" panose="020F0302020204030204" pitchFamily="34" charset="0"/>
                <a:cs typeface="Calibri Light" panose="020F0302020204030204" pitchFamily="34" charset="0"/>
              </a:rPr>
              <a:t>.</a:t>
            </a:r>
            <a:r>
              <a:rPr lang="es-MX" dirty="0">
                <a:latin typeface="Arial" panose="020B0604020202020204" pitchFamily="34" charset="0"/>
                <a:ea typeface="Calibri Light" panose="020F0302020204030204" pitchFamily="34" charset="0"/>
                <a:cs typeface="Calibri Light" panose="020F0302020204030204" pitchFamily="34" charset="0"/>
              </a:rPr>
              <a:t> Medicamentos incluidos en la LINAME</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01764106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483269" y="1228963"/>
            <a:ext cx="11371848" cy="5124480"/>
          </a:xfrm>
          <a:prstGeom prst="rect">
            <a:avLst/>
          </a:prstGeom>
        </p:spPr>
        <p:txBody>
          <a:bodyPr wrap="square">
            <a:spAutoFit/>
          </a:bodyPr>
          <a:lstStyle/>
          <a:p>
            <a:pPr lvl="0"/>
            <a:r>
              <a:rPr lang="es-ES" sz="2000" b="1" dirty="0"/>
              <a:t>Incisos a), d), h), k) y y) del Art. 11 (</a:t>
            </a:r>
            <a:r>
              <a:rPr lang="es-ES" sz="2000" b="1" dirty="0" smtClean="0"/>
              <a:t>Atribuciones de la ASUSS) </a:t>
            </a:r>
            <a:r>
              <a:rPr lang="es-ES" sz="2000" b="1" dirty="0"/>
              <a:t>del </a:t>
            </a:r>
            <a:r>
              <a:rPr lang="es-BO" sz="2000" b="1" dirty="0"/>
              <a:t>Decreto Supremo Nº 3561, 16 de mayo de 2018</a:t>
            </a:r>
            <a:endParaRPr lang="es-BO" sz="2000" dirty="0"/>
          </a:p>
          <a:p>
            <a:pPr marL="342900" lvl="0" indent="-342900" algn="just">
              <a:lnSpc>
                <a:spcPct val="110000"/>
              </a:lnSpc>
              <a:spcBef>
                <a:spcPts val="600"/>
              </a:spcBef>
              <a:spcAft>
                <a:spcPts val="600"/>
              </a:spcAft>
              <a:buFont typeface="+mj-lt"/>
              <a:buAutoNum type="alphaLcParenR"/>
            </a:pPr>
            <a:r>
              <a:rPr lang="es-BO" sz="2000" dirty="0" smtClean="0">
                <a:latin typeface="Arial" panose="020B0604020202020204" pitchFamily="34" charset="0"/>
                <a:ea typeface="Calibri Light" panose="020F0302020204030204" pitchFamily="34" charset="0"/>
                <a:cs typeface="Times New Roman" panose="02020603050405020304" pitchFamily="18" charset="0"/>
              </a:rPr>
              <a:t>Cumplir </a:t>
            </a:r>
            <a:r>
              <a:rPr lang="es-BO" sz="2000" dirty="0">
                <a:latin typeface="Arial" panose="020B0604020202020204" pitchFamily="34" charset="0"/>
                <a:ea typeface="Calibri Light" panose="020F0302020204030204" pitchFamily="34" charset="0"/>
                <a:cs typeface="Times New Roman" panose="02020603050405020304" pitchFamily="18" charset="0"/>
              </a:rPr>
              <a:t>y hacer cumplir la Constitución Política del Estado, las leyes y otras normas vigentes, de acuerdo a sus atribuciones, asegurando la correcta gestión, aplicación y ejecución de sus principios, políticas y objetivos de la Seguridad Social de Corto Plazo;</a:t>
            </a:r>
            <a:endParaRPr lang="es-BO"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0000"/>
              </a:lnSpc>
              <a:spcBef>
                <a:spcPts val="600"/>
              </a:spcBef>
              <a:spcAft>
                <a:spcPts val="600"/>
              </a:spcAft>
              <a:buFont typeface="+mj-lt"/>
              <a:buAutoNum type="alphaLcParenR" startAt="4"/>
            </a:pPr>
            <a:r>
              <a:rPr lang="es-BO" sz="2000" dirty="0">
                <a:latin typeface="Arial" panose="020B0604020202020204" pitchFamily="34" charset="0"/>
                <a:ea typeface="Calibri Light" panose="020F0302020204030204" pitchFamily="34" charset="0"/>
                <a:cs typeface="Times New Roman" panose="02020603050405020304" pitchFamily="18" charset="0"/>
              </a:rPr>
              <a:t>Controlar la correcta prestación de los servicios de salud institucionales, mediante procesos de seguimiento, monitoreo, supervisión y evaluación de la calidad de los servicios de salud, instruyendo las medidas preventivas y correctivas necesarias;</a:t>
            </a:r>
            <a:endParaRPr lang="es-BO"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0000"/>
              </a:lnSpc>
              <a:spcBef>
                <a:spcPts val="600"/>
              </a:spcBef>
              <a:spcAft>
                <a:spcPts val="600"/>
              </a:spcAft>
              <a:buFont typeface="+mj-lt"/>
              <a:buAutoNum type="alphaLcParenR" startAt="8"/>
            </a:pPr>
            <a:r>
              <a:rPr lang="es-BO" sz="2000" dirty="0">
                <a:latin typeface="Arial" panose="020B0604020202020204" pitchFamily="34" charset="0"/>
                <a:ea typeface="Calibri Light" panose="020F0302020204030204" pitchFamily="34" charset="0"/>
                <a:cs typeface="Times New Roman" panose="02020603050405020304" pitchFamily="18" charset="0"/>
              </a:rPr>
              <a:t>Defender los derechos de la población protegida por la Seguridad Social de Corto Plazo;</a:t>
            </a:r>
            <a:endParaRPr lang="es-BO"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0000"/>
              </a:lnSpc>
              <a:spcBef>
                <a:spcPts val="600"/>
              </a:spcBef>
              <a:spcAft>
                <a:spcPts val="600"/>
              </a:spcAft>
              <a:buFont typeface="+mj-lt"/>
              <a:buAutoNum type="alphaLcParenR" startAt="11"/>
            </a:pPr>
            <a:r>
              <a:rPr lang="es-BO" sz="2000" dirty="0">
                <a:latin typeface="Arial" panose="020B0604020202020204" pitchFamily="34" charset="0"/>
                <a:ea typeface="Calibri Light" panose="020F0302020204030204" pitchFamily="34" charset="0"/>
                <a:cs typeface="Times New Roman" panose="02020603050405020304" pitchFamily="18" charset="0"/>
              </a:rPr>
              <a:t>Establecer medidas preventivas y correctivas en los Entes Gestores de la Seguridad Social de Corto Plazo;</a:t>
            </a:r>
            <a:endParaRPr lang="es-BO"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0000"/>
              </a:lnSpc>
              <a:spcBef>
                <a:spcPts val="600"/>
              </a:spcBef>
              <a:spcAft>
                <a:spcPts val="600"/>
              </a:spcAft>
              <a:buFont typeface="+mj-lt"/>
              <a:buAutoNum type="alphaLcParenR" startAt="25"/>
            </a:pPr>
            <a:r>
              <a:rPr lang="es-BO" sz="2000" dirty="0">
                <a:latin typeface="Arial" panose="020B0604020202020204" pitchFamily="34" charset="0"/>
                <a:ea typeface="Calibri Light" panose="020F0302020204030204" pitchFamily="34" charset="0"/>
                <a:cs typeface="Times New Roman" panose="02020603050405020304" pitchFamily="18" charset="0"/>
              </a:rPr>
              <a:t>Promover la sistematización integral de datos e información en los Entes Gestores de Seguridad Social de Corto Plazo;</a:t>
            </a:r>
            <a:endParaRPr lang="es-BO"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690926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483269" y="1228963"/>
            <a:ext cx="11371848" cy="4909036"/>
          </a:xfrm>
          <a:prstGeom prst="rect">
            <a:avLst/>
          </a:prstGeom>
        </p:spPr>
        <p:txBody>
          <a:bodyPr wrap="square">
            <a:spAutoFit/>
          </a:bodyPr>
          <a:lstStyle/>
          <a:p>
            <a:pPr marL="342900" marR="32385" indent="-342900" algn="just">
              <a:spcBef>
                <a:spcPts val="600"/>
              </a:spcBef>
              <a:spcAft>
                <a:spcPts val="600"/>
              </a:spcAft>
              <a:buFont typeface="Symbol" panose="05050102010706020507" pitchFamily="18" charset="2"/>
              <a:buChar char=""/>
            </a:pPr>
            <a:r>
              <a:rPr lang="es-ES" sz="2100" dirty="0" smtClean="0">
                <a:latin typeface="Tahoma" panose="020B0604030504040204" pitchFamily="34" charset="0"/>
                <a:ea typeface="Times New Roman" panose="02020603050405020304" pitchFamily="18" charset="0"/>
              </a:rPr>
              <a:t>Resolución </a:t>
            </a:r>
            <a:r>
              <a:rPr lang="es-ES" sz="2100" dirty="0">
                <a:latin typeface="Tahoma" panose="020B0604030504040204" pitchFamily="34" charset="0"/>
                <a:ea typeface="Times New Roman" panose="02020603050405020304" pitchFamily="18" charset="0"/>
              </a:rPr>
              <a:t>Ministerial Nº 101 del 8 de marzo del 2023, el </a:t>
            </a:r>
            <a:r>
              <a:rPr lang="es-ES" sz="2100" b="1" dirty="0">
                <a:latin typeface="Tahoma" panose="020B0604030504040204" pitchFamily="34" charset="0"/>
                <a:ea typeface="Times New Roman" panose="02020603050405020304" pitchFamily="18" charset="0"/>
              </a:rPr>
              <a:t>Art. Primero </a:t>
            </a:r>
            <a:r>
              <a:rPr lang="es-ES" sz="2100" dirty="0">
                <a:latin typeface="Tahoma" panose="020B0604030504040204" pitchFamily="34" charset="0"/>
                <a:ea typeface="Times New Roman" panose="02020603050405020304" pitchFamily="18" charset="0"/>
              </a:rPr>
              <a:t>aprueba el Documento de Especificaciones Técnicas del </a:t>
            </a:r>
            <a:r>
              <a:rPr lang="es-BO" sz="2100" dirty="0">
                <a:latin typeface="Tahoma" panose="020B0604030504040204" pitchFamily="34" charset="0"/>
                <a:ea typeface="Times New Roman" panose="02020603050405020304" pitchFamily="18" charset="0"/>
              </a:rPr>
              <a:t>Alimento Complementario </a:t>
            </a:r>
            <a:r>
              <a:rPr lang="es-BO" sz="2100" dirty="0" err="1">
                <a:latin typeface="Tahoma" panose="020B0604030504040204" pitchFamily="34" charset="0"/>
                <a:ea typeface="Times New Roman" panose="02020603050405020304" pitchFamily="18" charset="0"/>
              </a:rPr>
              <a:t>Nutri</a:t>
            </a:r>
            <a:r>
              <a:rPr lang="es-BO" sz="2100" dirty="0">
                <a:latin typeface="Tahoma" panose="020B0604030504040204" pitchFamily="34" charset="0"/>
                <a:ea typeface="Times New Roman" panose="02020603050405020304" pitchFamily="18" charset="0"/>
              </a:rPr>
              <a:t> Mamá</a:t>
            </a:r>
            <a:r>
              <a:rPr lang="es-ES" sz="2100" dirty="0">
                <a:latin typeface="Tahoma" panose="020B0604030504040204" pitchFamily="34" charset="0"/>
                <a:ea typeface="Times New Roman" panose="02020603050405020304" pitchFamily="18" charset="0"/>
              </a:rPr>
              <a:t>®</a:t>
            </a:r>
            <a:r>
              <a:rPr lang="es-BO" sz="2100" dirty="0">
                <a:latin typeface="Tahoma" panose="020B0604030504040204" pitchFamily="34" charset="0"/>
                <a:ea typeface="Times New Roman" panose="02020603050405020304" pitchFamily="18" charset="0"/>
              </a:rPr>
              <a:t> con Cañahua, </a:t>
            </a:r>
            <a:r>
              <a:rPr lang="es-BO" sz="2100" dirty="0" err="1">
                <a:latin typeface="Tahoma" panose="020B0604030504040204" pitchFamily="34" charset="0"/>
                <a:ea typeface="Times New Roman" panose="02020603050405020304" pitchFamily="18" charset="0"/>
              </a:rPr>
              <a:t>Probiótico</a:t>
            </a:r>
            <a:r>
              <a:rPr lang="es-BO" sz="2100" dirty="0">
                <a:latin typeface="Tahoma" panose="020B0604030504040204" pitchFamily="34" charset="0"/>
                <a:ea typeface="Times New Roman" panose="02020603050405020304" pitchFamily="18" charset="0"/>
              </a:rPr>
              <a:t> y Omega-3. E</a:t>
            </a:r>
            <a:r>
              <a:rPr lang="es-ES" sz="2100" dirty="0">
                <a:latin typeface="Tahoma" panose="020B0604030504040204" pitchFamily="34" charset="0"/>
                <a:ea typeface="Times New Roman" panose="02020603050405020304" pitchFamily="18" charset="0"/>
              </a:rPr>
              <a:t>n el </a:t>
            </a:r>
            <a:r>
              <a:rPr lang="es-ES" sz="2100" b="1" dirty="0">
                <a:latin typeface="Tahoma" panose="020B0604030504040204" pitchFamily="34" charset="0"/>
                <a:ea typeface="Times New Roman" panose="02020603050405020304" pitchFamily="18" charset="0"/>
              </a:rPr>
              <a:t>A</a:t>
            </a:r>
            <a:r>
              <a:rPr lang="es-ES" sz="2100" b="1" dirty="0" smtClean="0">
                <a:latin typeface="Tahoma" panose="020B0604030504040204" pitchFamily="34" charset="0"/>
                <a:ea typeface="Times New Roman" panose="02020603050405020304" pitchFamily="18" charset="0"/>
              </a:rPr>
              <a:t>rtículo </a:t>
            </a:r>
            <a:r>
              <a:rPr lang="es-ES" sz="2100" b="1" dirty="0">
                <a:latin typeface="Tahoma" panose="020B0604030504040204" pitchFamily="34" charset="0"/>
                <a:ea typeface="Times New Roman" panose="02020603050405020304" pitchFamily="18" charset="0"/>
              </a:rPr>
              <a:t>S</a:t>
            </a:r>
            <a:r>
              <a:rPr lang="es-ES" sz="2100" b="1" dirty="0" smtClean="0">
                <a:latin typeface="Tahoma" panose="020B0604030504040204" pitchFamily="34" charset="0"/>
                <a:ea typeface="Times New Roman" panose="02020603050405020304" pitchFamily="18" charset="0"/>
              </a:rPr>
              <a:t>egundo </a:t>
            </a:r>
            <a:r>
              <a:rPr lang="es-ES" sz="2100" dirty="0">
                <a:latin typeface="Tahoma" panose="020B0604030504040204" pitchFamily="34" charset="0"/>
                <a:ea typeface="Times New Roman" panose="02020603050405020304" pitchFamily="18" charset="0"/>
              </a:rPr>
              <a:t>indica que, “</a:t>
            </a:r>
            <a:r>
              <a:rPr lang="es-BO" sz="2100" dirty="0">
                <a:latin typeface="Tahoma" panose="020B0604030504040204" pitchFamily="34" charset="0"/>
                <a:ea typeface="Times New Roman" panose="02020603050405020304" pitchFamily="18" charset="0"/>
              </a:rPr>
              <a:t>Los Gobiernos Autónomos Municipales no podrán destinar recursos para la compra de alimentos complementarios destinados a mujeres en estado de gestación y en periodo de lactancia materna diferentes al Alimento Complementario </a:t>
            </a:r>
            <a:r>
              <a:rPr lang="es-BO" sz="2100" dirty="0" err="1">
                <a:latin typeface="Tahoma" panose="020B0604030504040204" pitchFamily="34" charset="0"/>
                <a:ea typeface="Times New Roman" panose="02020603050405020304" pitchFamily="18" charset="0"/>
              </a:rPr>
              <a:t>Nutri</a:t>
            </a:r>
            <a:r>
              <a:rPr lang="es-BO" sz="2100" dirty="0">
                <a:latin typeface="Tahoma" panose="020B0604030504040204" pitchFamily="34" charset="0"/>
                <a:ea typeface="Times New Roman" panose="02020603050405020304" pitchFamily="18" charset="0"/>
              </a:rPr>
              <a:t> Mamá</a:t>
            </a:r>
            <a:r>
              <a:rPr lang="es-ES" sz="2100" dirty="0">
                <a:latin typeface="Tahoma" panose="020B0604030504040204" pitchFamily="34" charset="0"/>
                <a:ea typeface="Times New Roman" panose="02020603050405020304" pitchFamily="18" charset="0"/>
              </a:rPr>
              <a:t>®</a:t>
            </a:r>
            <a:r>
              <a:rPr lang="es-BO" sz="2100" dirty="0">
                <a:latin typeface="Tahoma" panose="020B0604030504040204" pitchFamily="34" charset="0"/>
                <a:ea typeface="Times New Roman" panose="02020603050405020304" pitchFamily="18" charset="0"/>
              </a:rPr>
              <a:t> con Cañahua, </a:t>
            </a:r>
            <a:r>
              <a:rPr lang="es-BO" sz="2100" dirty="0" err="1">
                <a:latin typeface="Tahoma" panose="020B0604030504040204" pitchFamily="34" charset="0"/>
                <a:ea typeface="Times New Roman" panose="02020603050405020304" pitchFamily="18" charset="0"/>
              </a:rPr>
              <a:t>Probiótico</a:t>
            </a:r>
            <a:r>
              <a:rPr lang="es-BO" sz="2100" dirty="0">
                <a:latin typeface="Tahoma" panose="020B0604030504040204" pitchFamily="34" charset="0"/>
                <a:ea typeface="Times New Roman" panose="02020603050405020304" pitchFamily="18" charset="0"/>
              </a:rPr>
              <a:t> y Omega-3, por ser este un producto formulado y autorizado por el Ministerio de Salud y Deportes para su distribución, el mismo que debe ser adquirido únicamente de empresas farmacéuticas autorizadas por la Agencia Estatal de Medicamentos y Tecnologías en Salud – AGEMED”</a:t>
            </a:r>
          </a:p>
          <a:p>
            <a:pPr marL="342900" lvl="0" indent="-342900" algn="just">
              <a:spcBef>
                <a:spcPts val="600"/>
              </a:spcBef>
              <a:spcAft>
                <a:spcPts val="600"/>
              </a:spcAft>
              <a:buFont typeface="Symbol" panose="05050102010706020507" pitchFamily="18" charset="2"/>
              <a:buChar char=""/>
            </a:pPr>
            <a:r>
              <a:rPr lang="es-MX" sz="2100" dirty="0">
                <a:latin typeface="Tahoma" panose="020B0604030504040204" pitchFamily="34" charset="0"/>
                <a:ea typeface="Times New Roman" panose="02020603050405020304" pitchFamily="18" charset="0"/>
              </a:rPr>
              <a:t>Resolución Ministerial No 210, mediante la cual el Ministerio de Salud y Deportes aprueba la inclusión del Alimento Complementario </a:t>
            </a:r>
            <a:r>
              <a:rPr lang="es-MX" sz="2100" dirty="0" err="1">
                <a:latin typeface="Tahoma" panose="020B0604030504040204" pitchFamily="34" charset="0"/>
                <a:ea typeface="Times New Roman" panose="02020603050405020304" pitchFamily="18" charset="0"/>
              </a:rPr>
              <a:t>Nutri</a:t>
            </a:r>
            <a:r>
              <a:rPr lang="es-MX" sz="2100" dirty="0">
                <a:latin typeface="Tahoma" panose="020B0604030504040204" pitchFamily="34" charset="0"/>
                <a:ea typeface="Times New Roman" panose="02020603050405020304" pitchFamily="18" charset="0"/>
              </a:rPr>
              <a:t> Mamá® con Cañahua, </a:t>
            </a:r>
            <a:r>
              <a:rPr lang="es-MX" sz="2100" dirty="0" err="1">
                <a:latin typeface="Tahoma" panose="020B0604030504040204" pitchFamily="34" charset="0"/>
                <a:ea typeface="Times New Roman" panose="02020603050405020304" pitchFamily="18" charset="0"/>
              </a:rPr>
              <a:t>Probiótico</a:t>
            </a:r>
            <a:r>
              <a:rPr lang="es-MX" sz="2100" dirty="0">
                <a:latin typeface="Tahoma" panose="020B0604030504040204" pitchFamily="34" charset="0"/>
                <a:ea typeface="Times New Roman" panose="02020603050405020304" pitchFamily="18" charset="0"/>
              </a:rPr>
              <a:t> y Omega-3 a la Lista Nacional de Medicamentos Esenciales 2022 – 2024 (LINAME 2022 – 2024).</a:t>
            </a:r>
          </a:p>
          <a:p>
            <a:pPr marL="342900" lvl="0" indent="-342900" algn="just">
              <a:spcBef>
                <a:spcPts val="600"/>
              </a:spcBef>
              <a:spcAft>
                <a:spcPts val="600"/>
              </a:spcAft>
              <a:buFont typeface="Symbol" panose="05050102010706020507" pitchFamily="18" charset="2"/>
              <a:buChar char=""/>
            </a:pPr>
            <a:endParaRPr lang="es-MX" sz="2000" dirty="0">
              <a:latin typeface="Tahoma" panose="020B0604030504040204" pitchFamily="34" charset="0"/>
              <a:ea typeface="Times New Roman" panose="02020603050405020304" pitchFamily="18" charset="0"/>
            </a:endParaRPr>
          </a:p>
        </p:txBody>
      </p:sp>
    </p:spTree>
    <p:extLst>
      <p:ext uri="{BB962C8B-B14F-4D97-AF65-F5344CB8AC3E}">
        <p14:creationId xmlns:p14="http://schemas.microsoft.com/office/powerpoint/2010/main" val="98931287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707886"/>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BO" sz="2000" b="1" u="sng" dirty="0"/>
              <a:t>INSTRUCTIVO</a:t>
            </a:r>
            <a:endParaRPr lang="es-BO" sz="2000" dirty="0"/>
          </a:p>
          <a:p>
            <a:pPr algn="ctr"/>
            <a:r>
              <a:rPr lang="es-BO" sz="2000" b="1" dirty="0" err="1"/>
              <a:t>MSyD</a:t>
            </a:r>
            <a:r>
              <a:rPr lang="es-BO" sz="2000" b="1" dirty="0"/>
              <a:t>/</a:t>
            </a:r>
            <a:r>
              <a:rPr lang="es-BO" sz="2000" b="1" dirty="0" err="1"/>
              <a:t>VMPVEyMT</a:t>
            </a:r>
            <a:r>
              <a:rPr lang="es-BO" sz="2000" b="1" dirty="0"/>
              <a:t>/DGPPS/UAN/IN/4/2023</a:t>
            </a:r>
            <a:endParaRPr lang="es-BO" sz="2000" dirty="0"/>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pic>
        <p:nvPicPr>
          <p:cNvPr id="2050" name="Imagen 1"/>
          <p:cNvPicPr>
            <a:picLocks noChangeAspect="1" noChangeArrowheads="1"/>
          </p:cNvPicPr>
          <p:nvPr/>
        </p:nvPicPr>
        <p:blipFill>
          <a:blip r:embed="rId4">
            <a:extLst>
              <a:ext uri="{28A0092B-C50C-407E-A947-70E740481C1C}">
                <a14:useLocalDpi xmlns:a14="http://schemas.microsoft.com/office/drawing/2010/main" val="0"/>
              </a:ext>
            </a:extLst>
          </a:blip>
          <a:srcRect l="37689" t="28761" r="36990" b="12605"/>
          <a:stretch>
            <a:fillRect/>
          </a:stretch>
        </p:blipFill>
        <p:spPr bwMode="auto">
          <a:xfrm>
            <a:off x="308471" y="1262062"/>
            <a:ext cx="3554869" cy="525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n 1"/>
          <p:cNvPicPr>
            <a:picLocks noChangeAspect="1" noChangeArrowheads="1"/>
          </p:cNvPicPr>
          <p:nvPr/>
        </p:nvPicPr>
        <p:blipFill>
          <a:blip r:embed="rId5">
            <a:extLst>
              <a:ext uri="{28A0092B-C50C-407E-A947-70E740481C1C}">
                <a14:useLocalDpi xmlns:a14="http://schemas.microsoft.com/office/drawing/2010/main" val="0"/>
              </a:ext>
            </a:extLst>
          </a:blip>
          <a:srcRect l="37848" t="32877" r="36931" b="9581"/>
          <a:stretch>
            <a:fillRect/>
          </a:stretch>
        </p:blipFill>
        <p:spPr bwMode="auto">
          <a:xfrm>
            <a:off x="4206389" y="1262061"/>
            <a:ext cx="3657451" cy="525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Imagen 1"/>
          <p:cNvPicPr>
            <a:picLocks noChangeAspect="1" noChangeArrowheads="1"/>
          </p:cNvPicPr>
          <p:nvPr/>
        </p:nvPicPr>
        <p:blipFill>
          <a:blip r:embed="rId6">
            <a:extLst>
              <a:ext uri="{28A0092B-C50C-407E-A947-70E740481C1C}">
                <a14:useLocalDpi xmlns:a14="http://schemas.microsoft.com/office/drawing/2010/main" val="0"/>
              </a:ext>
            </a:extLst>
          </a:blip>
          <a:srcRect l="37689" t="32877" r="37138" b="9581"/>
          <a:stretch>
            <a:fillRect/>
          </a:stretch>
        </p:blipFill>
        <p:spPr bwMode="auto">
          <a:xfrm>
            <a:off x="8206889" y="1262060"/>
            <a:ext cx="3633445" cy="525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80770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xmlns="" id="{9DDC4324-0620-4E3D-9287-AD2FB96CC3DF}"/>
              </a:ext>
            </a:extLst>
          </p:cNvPr>
          <p:cNvSpPr/>
          <p:nvPr/>
        </p:nvSpPr>
        <p:spPr>
          <a:xfrm>
            <a:off x="3224463" y="205884"/>
            <a:ext cx="8598568" cy="830997"/>
          </a:xfrm>
          <a:prstGeom prst="rect">
            <a:avLst/>
          </a:prstGeom>
          <a:solidFill>
            <a:srgbClr val="BDEEEF"/>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defRPr/>
            </a:pPr>
            <a:r>
              <a:rPr lang="es-BO" sz="2400" b="1" dirty="0" smtClean="0">
                <a:ln w="9525">
                  <a:solidFill>
                    <a:prstClr val="white"/>
                  </a:solidFill>
                  <a:prstDash val="solid"/>
                </a:ln>
                <a:solidFill>
                  <a:prstClr val="black"/>
                </a:solidFill>
                <a:latin typeface="Arial Rounded MT Bold" panose="020F0704030504030204" pitchFamily="34" charset="0"/>
              </a:rPr>
              <a:t>ENTIDADES RESPONSABLES DE LA DOTACIÓN Y ENTREGA DEL </a:t>
            </a:r>
            <a:r>
              <a:rPr lang="es-BO" sz="2400" b="1" dirty="0">
                <a:ln w="9525">
                  <a:solidFill>
                    <a:prstClr val="white"/>
                  </a:solidFill>
                  <a:prstDash val="solid"/>
                </a:ln>
                <a:solidFill>
                  <a:prstClr val="black"/>
                </a:solidFill>
                <a:latin typeface="Arial Rounded MT Bold" panose="020F0704030504030204" pitchFamily="34" charset="0"/>
              </a:rPr>
              <a:t>NUTRI MAMÁ</a:t>
            </a:r>
            <a:r>
              <a:rPr lang="es-BO" sz="2000" dirty="0">
                <a:latin typeface="Candara" panose="020E0502030303020204" pitchFamily="34" charset="0"/>
                <a:ea typeface="Tahoma" panose="020B0604030504040204" pitchFamily="34" charset="0"/>
                <a:cs typeface="Simplified Arabic" panose="02020603050405020304" pitchFamily="18" charset="-78"/>
              </a:rPr>
              <a:t>®</a:t>
            </a:r>
            <a:endParaRPr lang="es-ES" sz="2400" b="1" dirty="0">
              <a:ln w="9525">
                <a:solidFill>
                  <a:prstClr val="white"/>
                </a:solidFill>
                <a:prstDash val="solid"/>
              </a:ln>
              <a:latin typeface="Candara" panose="020E0502030303020204" pitchFamily="34" charset="0"/>
              <a:cs typeface="Simplified Arabic" panose="02020603050405020304" pitchFamily="18" charset="-78"/>
            </a:endParaRPr>
          </a:p>
        </p:txBody>
      </p:sp>
      <p:pic>
        <p:nvPicPr>
          <p:cNvPr id="6" name="Imagen 5"/>
          <p:cNvPicPr>
            <a:picLocks noChangeAspect="1"/>
          </p:cNvPicPr>
          <p:nvPr/>
        </p:nvPicPr>
        <p:blipFill>
          <a:blip r:embed="rId2"/>
          <a:stretch>
            <a:fillRect/>
          </a:stretch>
        </p:blipFill>
        <p:spPr>
          <a:xfrm>
            <a:off x="349696" y="278538"/>
            <a:ext cx="2890810" cy="716074"/>
          </a:xfrm>
          <a:prstGeom prst="rect">
            <a:avLst/>
          </a:prstGeom>
        </p:spPr>
      </p:pic>
      <p:graphicFrame>
        <p:nvGraphicFramePr>
          <p:cNvPr id="2" name="Diagrama 1"/>
          <p:cNvGraphicFramePr/>
          <p:nvPr>
            <p:extLst/>
          </p:nvPr>
        </p:nvGraphicFramePr>
        <p:xfrm>
          <a:off x="349696" y="763912"/>
          <a:ext cx="1147333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2259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707886"/>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BO" sz="2000" b="1" u="sng" dirty="0"/>
              <a:t>CIRCULAR</a:t>
            </a:r>
            <a:endParaRPr lang="es-BO" sz="2000" dirty="0"/>
          </a:p>
          <a:p>
            <a:pPr algn="ctr"/>
            <a:r>
              <a:rPr lang="es-BO" sz="2000" b="1" dirty="0" err="1"/>
              <a:t>MSyD</a:t>
            </a:r>
            <a:r>
              <a:rPr lang="es-BO" sz="2000" b="1" dirty="0"/>
              <a:t>/</a:t>
            </a:r>
            <a:r>
              <a:rPr lang="es-BO" sz="2000" b="1" dirty="0" err="1"/>
              <a:t>VMPVEyMT</a:t>
            </a:r>
            <a:r>
              <a:rPr lang="es-BO" sz="2000" b="1" dirty="0"/>
              <a:t>/DGPPS/UAN/CR/2/2023</a:t>
            </a:r>
            <a:endParaRPr lang="es-BO" sz="2000" dirty="0"/>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pic>
        <p:nvPicPr>
          <p:cNvPr id="3074" name="Imagen 1"/>
          <p:cNvPicPr>
            <a:picLocks noChangeAspect="1" noChangeArrowheads="1"/>
          </p:cNvPicPr>
          <p:nvPr/>
        </p:nvPicPr>
        <p:blipFill>
          <a:blip r:embed="rId4">
            <a:extLst>
              <a:ext uri="{28A0092B-C50C-407E-A947-70E740481C1C}">
                <a14:useLocalDpi xmlns:a14="http://schemas.microsoft.com/office/drawing/2010/main" val="0"/>
              </a:ext>
            </a:extLst>
          </a:blip>
          <a:srcRect l="37689" t="30960" r="36990" b="10408"/>
          <a:stretch>
            <a:fillRect/>
          </a:stretch>
        </p:blipFill>
        <p:spPr bwMode="auto">
          <a:xfrm>
            <a:off x="3680459" y="1136964"/>
            <a:ext cx="5196345" cy="572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68113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xmlns="" id="{9DDC4324-0620-4E3D-9287-AD2FB96CC3DF}"/>
              </a:ext>
            </a:extLst>
          </p:cNvPr>
          <p:cNvSpPr/>
          <p:nvPr/>
        </p:nvSpPr>
        <p:spPr>
          <a:xfrm>
            <a:off x="3171825" y="343059"/>
            <a:ext cx="8715374" cy="738664"/>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defRPr/>
            </a:pPr>
            <a:r>
              <a:rPr lang="es-BO" sz="2100" b="1" dirty="0">
                <a:ln w="9525">
                  <a:solidFill>
                    <a:prstClr val="white"/>
                  </a:solidFill>
                  <a:prstDash val="solid"/>
                </a:ln>
                <a:solidFill>
                  <a:prstClr val="black"/>
                </a:solidFill>
                <a:latin typeface="Arial Rounded MT Bold" panose="020F0704030504030204" pitchFamily="34" charset="0"/>
              </a:rPr>
              <a:t>RECOMENDACIONES DE PREPARACIONES DEL </a:t>
            </a:r>
            <a:r>
              <a:rPr lang="es-ES" sz="2100" b="1" dirty="0">
                <a:ln w="9525">
                  <a:solidFill>
                    <a:schemeClr val="bg1"/>
                  </a:solidFill>
                  <a:prstDash val="solid"/>
                </a:ln>
                <a:latin typeface="Arial Rounded MT Bold" panose="020F0704030504030204" pitchFamily="34" charset="0"/>
              </a:rPr>
              <a:t>NUTRI MAMÁ</a:t>
            </a:r>
            <a:r>
              <a:rPr lang="es-BO" sz="2100" dirty="0">
                <a:latin typeface="Candara" panose="020E0502030303020204" pitchFamily="34" charset="0"/>
                <a:ea typeface="Tahoma" panose="020B0604030504040204" pitchFamily="34" charset="0"/>
                <a:cs typeface="Simplified Arabic" panose="02020603050405020304" pitchFamily="18" charset="-78"/>
              </a:rPr>
              <a:t>®</a:t>
            </a:r>
            <a:endParaRPr lang="es-ES" sz="2100" b="1" dirty="0">
              <a:ln w="9525">
                <a:solidFill>
                  <a:prstClr val="white"/>
                </a:solidFill>
                <a:prstDash val="solid"/>
              </a:ln>
              <a:solidFill>
                <a:prstClr val="black"/>
              </a:solidFill>
              <a:latin typeface="Arial Rounded MT Bold" panose="020F0704030504030204" pitchFamily="34" charset="0"/>
            </a:endParaRPr>
          </a:p>
          <a:p>
            <a:pPr lvl="0" algn="ctr">
              <a:defRPr/>
            </a:pPr>
            <a:r>
              <a:rPr lang="es-ES" sz="2100" b="1" dirty="0">
                <a:ln w="9525">
                  <a:solidFill>
                    <a:prstClr val="white"/>
                  </a:solidFill>
                  <a:prstDash val="solid"/>
                </a:ln>
                <a:solidFill>
                  <a:prstClr val="black"/>
                </a:solidFill>
                <a:latin typeface="Arial Rounded MT Bold" panose="020F0704030504030204" pitchFamily="34" charset="0"/>
              </a:rPr>
              <a:t>EN FUNCIÓN A PATOLOGÍAS ESPECÍFICAS</a:t>
            </a:r>
          </a:p>
        </p:txBody>
      </p:sp>
      <p:pic>
        <p:nvPicPr>
          <p:cNvPr id="4" name="Imagen 3"/>
          <p:cNvPicPr>
            <a:picLocks noChangeAspect="1"/>
          </p:cNvPicPr>
          <p:nvPr/>
        </p:nvPicPr>
        <p:blipFill>
          <a:blip r:embed="rId2"/>
          <a:stretch>
            <a:fillRect/>
          </a:stretch>
        </p:blipFill>
        <p:spPr>
          <a:xfrm>
            <a:off x="281015" y="324020"/>
            <a:ext cx="2890810" cy="716074"/>
          </a:xfrm>
          <a:prstGeom prst="rect">
            <a:avLst/>
          </a:prstGeom>
        </p:spPr>
      </p:pic>
      <p:pic>
        <p:nvPicPr>
          <p:cNvPr id="3" name="Imagen 2"/>
          <p:cNvPicPr>
            <a:picLocks noChangeAspect="1"/>
          </p:cNvPicPr>
          <p:nvPr/>
        </p:nvPicPr>
        <p:blipFill rotWithShape="1">
          <a:blip r:embed="rId3"/>
          <a:srcRect b="11860"/>
          <a:stretch/>
        </p:blipFill>
        <p:spPr>
          <a:xfrm>
            <a:off x="281015" y="1155018"/>
            <a:ext cx="11606184" cy="3861548"/>
          </a:xfrm>
          <a:prstGeom prst="rect">
            <a:avLst/>
          </a:prstGeom>
        </p:spPr>
      </p:pic>
      <p:sp>
        <p:nvSpPr>
          <p:cNvPr id="7" name="Rectángulo 6"/>
          <p:cNvSpPr/>
          <p:nvPr/>
        </p:nvSpPr>
        <p:spPr>
          <a:xfrm>
            <a:off x="281015" y="5074027"/>
            <a:ext cx="11606184" cy="1754326"/>
          </a:xfrm>
          <a:prstGeom prst="rect">
            <a:avLst/>
          </a:prstGeom>
        </p:spPr>
        <p:txBody>
          <a:bodyPr wrap="square">
            <a:spAutoFit/>
          </a:bodyPr>
          <a:lstStyle/>
          <a:p>
            <a:pPr lvl="0" algn="just">
              <a:spcBef>
                <a:spcPts val="400"/>
              </a:spcBef>
              <a:spcAft>
                <a:spcPts val="0"/>
              </a:spcAft>
            </a:pPr>
            <a:r>
              <a:rPr lang="es-ES" dirty="0">
                <a:latin typeface="Tahoma" panose="020B0604030504040204" pitchFamily="34" charset="0"/>
                <a:ea typeface="Times New Roman" panose="02020603050405020304" pitchFamily="18" charset="0"/>
              </a:rPr>
              <a:t>Con el fin de proporcionar aporte proteico de alta biodisponibilidad el </a:t>
            </a:r>
            <a:r>
              <a:rPr lang="es-ES" dirty="0" err="1">
                <a:latin typeface="Tahoma" panose="020B0604030504040204" pitchFamily="34" charset="0"/>
                <a:ea typeface="Times New Roman" panose="02020603050405020304" pitchFamily="18" charset="0"/>
              </a:rPr>
              <a:t>Nutri</a:t>
            </a:r>
            <a:r>
              <a:rPr lang="es-ES" dirty="0">
                <a:latin typeface="Tahoma" panose="020B0604030504040204" pitchFamily="34" charset="0"/>
                <a:ea typeface="Times New Roman" panose="02020603050405020304" pitchFamily="18" charset="0"/>
              </a:rPr>
              <a:t> Mamá® contiene leche descremada, suero de leche o sustituto lácteo (máximo 33% de lactosa) y albúmina de huevo. En el caso de personas que sufran algún grado de intolerancia a la lactosa o alergias a la albúmina del huevo, se recomienda experimentar diferentes concentraciones de dilución, con adiciones menores a los 27 g del producto en 200 ml de agua, en función al grado de intolerancia a la lactosa o patología alérgica a la albúmina del huevo que padezca la beneficiaria. </a:t>
            </a:r>
            <a:endParaRPr lang="es-BO"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58491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C0BD1309-B9F3-40CD-9870-EE878ACA72CC}"/>
              </a:ext>
            </a:extLst>
          </p:cNvPr>
          <p:cNvSpPr txBox="1"/>
          <p:nvPr/>
        </p:nvSpPr>
        <p:spPr>
          <a:xfrm>
            <a:off x="-182880" y="2353650"/>
            <a:ext cx="6407408" cy="2585323"/>
          </a:xfrm>
          <a:prstGeom prst="rect">
            <a:avLst/>
          </a:prstGeom>
          <a:noFill/>
        </p:spPr>
        <p:txBody>
          <a:bodyPr wrap="square" rtlCol="0">
            <a:spAutoFit/>
          </a:bodyPr>
          <a:lstStyle/>
          <a:p>
            <a:pPr algn="ctr"/>
            <a:r>
              <a:rPr lang="es-419" sz="4050" b="1" dirty="0" smtClean="0">
                <a:solidFill>
                  <a:srgbClr val="2C9479"/>
                </a:solidFill>
                <a:ea typeface="+mj-ea"/>
                <a:cs typeface="+mj-cs"/>
              </a:rPr>
              <a:t>ALIMENTO COMPLEMENTARIO</a:t>
            </a:r>
          </a:p>
          <a:p>
            <a:pPr lvl="0" algn="ctr">
              <a:defRPr/>
            </a:pPr>
            <a:r>
              <a:rPr lang="es-419" sz="4050" b="1" dirty="0" smtClean="0">
                <a:solidFill>
                  <a:srgbClr val="2C9479"/>
                </a:solidFill>
                <a:ea typeface="+mj-ea"/>
                <a:cs typeface="+mj-cs"/>
              </a:rPr>
              <a:t>NUTRI</a:t>
            </a:r>
            <a:r>
              <a:rPr lang="es-BO" sz="4050" b="1" dirty="0" smtClean="0">
                <a:solidFill>
                  <a:srgbClr val="2C9479"/>
                </a:solidFill>
                <a:ea typeface="+mj-ea"/>
                <a:cs typeface="+mj-cs"/>
              </a:rPr>
              <a:t>BEBÉ®</a:t>
            </a:r>
            <a:endParaRPr lang="en-US" sz="4050" b="1" dirty="0" smtClean="0">
              <a:solidFill>
                <a:srgbClr val="2C9479"/>
              </a:solidFill>
              <a:ea typeface="+mj-ea"/>
              <a:cs typeface="+mj-cs"/>
            </a:endParaRPr>
          </a:p>
          <a:p>
            <a:pPr algn="ctr"/>
            <a:endParaRPr lang="es-419" sz="4050" b="1" dirty="0">
              <a:solidFill>
                <a:schemeClr val="accent5">
                  <a:lumMod val="75000"/>
                </a:schemeClr>
              </a:solidFill>
              <a:latin typeface="Bauhaus 93" panose="04030905020B02020C02" pitchFamily="82" charset="0"/>
              <a:ea typeface="+mj-ea"/>
              <a:cs typeface="+mj-cs"/>
            </a:endParaRPr>
          </a:p>
        </p:txBody>
      </p:sp>
      <p:pic>
        <p:nvPicPr>
          <p:cNvPr id="3" name="Imagen 2"/>
          <p:cNvPicPr>
            <a:picLocks noChangeAspect="1"/>
          </p:cNvPicPr>
          <p:nvPr/>
        </p:nvPicPr>
        <p:blipFill>
          <a:blip r:embed="rId2"/>
          <a:stretch>
            <a:fillRect/>
          </a:stretch>
        </p:blipFill>
        <p:spPr>
          <a:xfrm>
            <a:off x="5986464" y="10500"/>
            <a:ext cx="6166998" cy="6847500"/>
          </a:xfrm>
          <a:prstGeom prst="rect">
            <a:avLst/>
          </a:prstGeom>
        </p:spPr>
      </p:pic>
    </p:spTree>
    <p:extLst>
      <p:ext uri="{BB962C8B-B14F-4D97-AF65-F5344CB8AC3E}">
        <p14:creationId xmlns:p14="http://schemas.microsoft.com/office/powerpoint/2010/main" val="26973233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17 Diagrama"/>
          <p:cNvGraphicFramePr/>
          <p:nvPr>
            <p:extLst/>
          </p:nvPr>
        </p:nvGraphicFramePr>
        <p:xfrm>
          <a:off x="1035485" y="980728"/>
          <a:ext cx="10263117"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ángulo 9">
            <a:extLst>
              <a:ext uri="{FF2B5EF4-FFF2-40B4-BE49-F238E27FC236}">
                <a16:creationId xmlns="" xmlns:a16="http://schemas.microsoft.com/office/drawing/2014/main" id="{9DDC4324-0620-4E3D-9287-AD2FB96CC3DF}"/>
              </a:ext>
            </a:extLst>
          </p:cNvPr>
          <p:cNvSpPr/>
          <p:nvPr/>
        </p:nvSpPr>
        <p:spPr>
          <a:xfrm>
            <a:off x="3814763" y="273597"/>
            <a:ext cx="7483839"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smtClean="0">
                <a:ln w="9525">
                  <a:solidFill>
                    <a:prstClr val="white"/>
                  </a:solidFill>
                  <a:prstDash val="solid"/>
                </a:ln>
                <a:solidFill>
                  <a:prstClr val="black"/>
                </a:solidFill>
                <a:latin typeface="Arial Rounded MT Bold" panose="020F0704030504030204" pitchFamily="34" charset="0"/>
              </a:rPr>
              <a:t>MARCO</a:t>
            </a:r>
            <a:r>
              <a:rPr lang="es-ES" altLang="es-ES" sz="2400" b="1" dirty="0" smtClean="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LEGAL</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8"/>
          <a:stretch>
            <a:fillRect/>
          </a:stretch>
        </p:blipFill>
        <p:spPr>
          <a:xfrm>
            <a:off x="923953" y="146392"/>
            <a:ext cx="2890810" cy="716074"/>
          </a:xfrm>
          <a:prstGeom prst="rect">
            <a:avLst/>
          </a:prstGeom>
        </p:spPr>
      </p:pic>
    </p:spTree>
    <p:extLst>
      <p:ext uri="{BB962C8B-B14F-4D97-AF65-F5344CB8AC3E}">
        <p14:creationId xmlns:p14="http://schemas.microsoft.com/office/powerpoint/2010/main" val="309575529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C0BD1309-B9F3-40CD-9870-EE878ACA72CC}"/>
              </a:ext>
            </a:extLst>
          </p:cNvPr>
          <p:cNvSpPr txBox="1"/>
          <p:nvPr/>
        </p:nvSpPr>
        <p:spPr>
          <a:xfrm>
            <a:off x="-182880" y="2353650"/>
            <a:ext cx="6407408" cy="2585323"/>
          </a:xfrm>
          <a:prstGeom prst="rect">
            <a:avLst/>
          </a:prstGeom>
          <a:noFill/>
        </p:spPr>
        <p:txBody>
          <a:bodyPr wrap="square" rtlCol="0">
            <a:spAutoFit/>
          </a:bodyPr>
          <a:lstStyle/>
          <a:p>
            <a:pPr algn="ctr"/>
            <a:r>
              <a:rPr lang="es-419" sz="4050" b="1" dirty="0" smtClean="0">
                <a:solidFill>
                  <a:srgbClr val="2C9479"/>
                </a:solidFill>
                <a:ea typeface="+mj-ea"/>
                <a:cs typeface="+mj-cs"/>
              </a:rPr>
              <a:t>ALIMENTO COMPLEMENTARIO</a:t>
            </a:r>
          </a:p>
          <a:p>
            <a:pPr lvl="0" algn="ctr">
              <a:defRPr/>
            </a:pPr>
            <a:r>
              <a:rPr lang="es-BO" sz="4050" b="1" dirty="0" smtClean="0">
                <a:solidFill>
                  <a:srgbClr val="2C9479"/>
                </a:solidFill>
                <a:ea typeface="+mj-ea"/>
                <a:cs typeface="+mj-cs"/>
              </a:rPr>
              <a:t>CARMELO®</a:t>
            </a:r>
            <a:endParaRPr lang="en-US" sz="4050" b="1" dirty="0" smtClean="0">
              <a:solidFill>
                <a:srgbClr val="2C9479"/>
              </a:solidFill>
              <a:ea typeface="+mj-ea"/>
              <a:cs typeface="+mj-cs"/>
            </a:endParaRPr>
          </a:p>
          <a:p>
            <a:pPr algn="ctr"/>
            <a:endParaRPr lang="es-419" sz="4050" b="1" dirty="0">
              <a:solidFill>
                <a:schemeClr val="accent5">
                  <a:lumMod val="75000"/>
                </a:schemeClr>
              </a:solidFill>
              <a:latin typeface="Bauhaus 93" panose="04030905020B02020C02" pitchFamily="82" charset="0"/>
              <a:ea typeface="+mj-ea"/>
              <a:cs typeface="+mj-cs"/>
            </a:endParaRPr>
          </a:p>
        </p:txBody>
      </p:sp>
      <p:pic>
        <p:nvPicPr>
          <p:cNvPr id="4" name="Picture 2" descr="Ministerio de Salud y Deportes de Bolivia - “CARMELO” COMPLEMENTO  NUTRICIONAL QUE FORTIFICA LA MEMORIA Y SALUD DEL ADULTO MAYOR BOLIVI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4528" y="0"/>
            <a:ext cx="59674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470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409913" y="987126"/>
            <a:ext cx="11371848" cy="5529784"/>
          </a:xfrm>
          <a:prstGeom prst="rect">
            <a:avLst/>
          </a:prstGeom>
        </p:spPr>
        <p:txBody>
          <a:bodyPr wrap="square">
            <a:spAutoFit/>
          </a:bodyPr>
          <a:lstStyle/>
          <a:p>
            <a:pPr marL="342900" lvl="0" indent="-342900" algn="just">
              <a:lnSpc>
                <a:spcPct val="107000"/>
              </a:lnSpc>
              <a:spcBef>
                <a:spcPts val="500"/>
              </a:spcBef>
              <a:spcAft>
                <a:spcPts val="400"/>
              </a:spcAft>
              <a:buFont typeface="Symbol" panose="05050102010706020507" pitchFamily="18" charset="2"/>
              <a:buChar char=""/>
            </a:pPr>
            <a:r>
              <a:rPr lang="es-MX" sz="1750" dirty="0" smtClean="0">
                <a:latin typeface="Arial" panose="020B0604020202020204" pitchFamily="34" charset="0"/>
                <a:ea typeface="Times New Roman" panose="02020603050405020304" pitchFamily="18" charset="0"/>
                <a:cs typeface="Times New Roman" panose="02020603050405020304" pitchFamily="18" charset="0"/>
              </a:rPr>
              <a:t>La </a:t>
            </a:r>
            <a:r>
              <a:rPr lang="es-MX" sz="1750" dirty="0">
                <a:latin typeface="Arial" panose="020B0604020202020204" pitchFamily="34" charset="0"/>
                <a:ea typeface="Times New Roman" panose="02020603050405020304" pitchFamily="18" charset="0"/>
                <a:cs typeface="Times New Roman" panose="02020603050405020304" pitchFamily="18" charset="0"/>
              </a:rPr>
              <a:t>Convención Interamericana sobre la Protección de los Derechos Humanos de las Personas Mayores, ratificada por Ley N° 872 de 21 de diciembre de 2016, el Artículo 12 señala </a:t>
            </a:r>
            <a:r>
              <a:rPr lang="es-MX" sz="1750" dirty="0" smtClean="0">
                <a:latin typeface="Arial" panose="020B0604020202020204" pitchFamily="34" charset="0"/>
                <a:ea typeface="Times New Roman" panose="02020603050405020304" pitchFamily="18" charset="0"/>
                <a:cs typeface="Times New Roman" panose="02020603050405020304" pitchFamily="18" charset="0"/>
              </a:rPr>
              <a:t>que</a:t>
            </a:r>
            <a:r>
              <a:rPr lang="es-MX" sz="1750" i="1" dirty="0" smtClean="0">
                <a:latin typeface="Arial" panose="020B0604020202020204" pitchFamily="34" charset="0"/>
                <a:ea typeface="Times New Roman" panose="02020603050405020304" pitchFamily="18" charset="0"/>
                <a:cs typeface="Times New Roman" panose="02020603050405020304" pitchFamily="18" charset="0"/>
              </a:rPr>
              <a:t>, </a:t>
            </a:r>
            <a:r>
              <a:rPr lang="es-MX" sz="1750" b="1" i="1" dirty="0" smtClean="0">
                <a:latin typeface="Arial" panose="020B0604020202020204" pitchFamily="34" charset="0"/>
                <a:ea typeface="Times New Roman" panose="02020603050405020304" pitchFamily="18" charset="0"/>
                <a:cs typeface="Times New Roman" panose="02020603050405020304" pitchFamily="18" charset="0"/>
              </a:rPr>
              <a:t>“</a:t>
            </a:r>
            <a:r>
              <a:rPr lang="es-MX" sz="1750" b="1" i="1" dirty="0">
                <a:latin typeface="Arial" panose="020B0604020202020204" pitchFamily="34" charset="0"/>
                <a:ea typeface="Times New Roman" panose="02020603050405020304" pitchFamily="18" charset="0"/>
                <a:cs typeface="Times New Roman" panose="02020603050405020304" pitchFamily="18" charset="0"/>
              </a:rPr>
              <a:t>La persona mayor tiene derecho a un sistema integral de cuidados que provea la protección y promoción de la salud, cobertura de servicios sociales, seguridad alimentaria y nutricional, agua, vestuario y vivienda; promoviendo que la persona mayor pueda decidir permanecer en su hogar y mantener su independencia y autonomía</a:t>
            </a:r>
            <a:r>
              <a:rPr lang="es-MX" sz="1750" b="1" dirty="0">
                <a:latin typeface="Arial" panose="020B0604020202020204" pitchFamily="34" charset="0"/>
                <a:ea typeface="Times New Roman" panose="02020603050405020304" pitchFamily="18" charset="0"/>
                <a:cs typeface="Times New Roman" panose="02020603050405020304" pitchFamily="18" charset="0"/>
              </a:rPr>
              <a:t>”.</a:t>
            </a:r>
            <a:endParaRPr lang="es-BO" sz="1750" dirty="0">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20000"/>
              </a:lnSpc>
              <a:spcBef>
                <a:spcPts val="500"/>
              </a:spcBef>
              <a:spcAft>
                <a:spcPts val="500"/>
              </a:spcAft>
              <a:buFont typeface="Symbol" panose="05050102010706020507" pitchFamily="18" charset="2"/>
              <a:buChar char=""/>
            </a:pPr>
            <a:r>
              <a:rPr lang="es-MX" sz="1750" b="1" dirty="0" smtClean="0">
                <a:latin typeface="Arial" panose="020B0604020202020204" pitchFamily="34" charset="0"/>
                <a:ea typeface="Calibri Light" panose="020F0302020204030204" pitchFamily="34" charset="0"/>
                <a:cs typeface="Calibri Light" panose="020F0302020204030204" pitchFamily="34" charset="0"/>
              </a:rPr>
              <a:t>El parágrafo IX del Artículo 2 de la Ley N° 1152, modifica el Artículo 10 de la Ley N° 475, modificado por el Parágrafo VIII del Art. 2 de la Ley N° 1069, establece: </a:t>
            </a:r>
            <a:endParaRPr lang="es-BO" sz="1750" b="1" dirty="0" smtClean="0">
              <a:latin typeface="Arial" panose="020B0604020202020204" pitchFamily="34" charset="0"/>
              <a:ea typeface="Calibri Light" panose="020F0302020204030204" pitchFamily="34" charset="0"/>
              <a:cs typeface="Calibri Light" panose="020F0302020204030204" pitchFamily="34" charset="0"/>
            </a:endParaRPr>
          </a:p>
          <a:p>
            <a:pPr marL="722313" lvl="0" indent="-342900" algn="just">
              <a:lnSpc>
                <a:spcPct val="120000"/>
              </a:lnSpc>
              <a:spcBef>
                <a:spcPts val="500"/>
              </a:spcBef>
              <a:spcAft>
                <a:spcPts val="500"/>
              </a:spcAft>
              <a:buFont typeface="+mj-lt"/>
              <a:buAutoNum type="romanUcPeriod"/>
            </a:pPr>
            <a:r>
              <a:rPr lang="es-MX" sz="1750" i="1" dirty="0" smtClean="0">
                <a:solidFill>
                  <a:srgbClr val="000000"/>
                </a:solidFill>
                <a:latin typeface="Arial" panose="020B0604020202020204" pitchFamily="34" charset="0"/>
                <a:ea typeface="Calibri Light" panose="020F0302020204030204" pitchFamily="34" charset="0"/>
                <a:cs typeface="Times New Roman" panose="02020603050405020304" pitchFamily="18" charset="0"/>
              </a:rPr>
              <a:t>Los </a:t>
            </a:r>
            <a:r>
              <a:rPr lang="es-MX" sz="1750" i="1"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Gobiernos Autónomos Municipales e Indígenas Originarios Campesinos, financiaran la atención a su población en el Primer y Segundo Nivel de Atención con los recursos provenientes del quince punto cinco por ciento (15.5%) de la Coparticipación Tributaria Municipal o equivalente del IDH</a:t>
            </a:r>
            <a:r>
              <a:rPr lang="es-MX" sz="1750"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a:t>
            </a:r>
            <a:endParaRPr lang="es-BO" sz="1750" dirty="0">
              <a:latin typeface="Calibri Light" panose="020F0302020204030204" pitchFamily="34" charset="0"/>
              <a:ea typeface="Calibri Light" panose="020F0302020204030204" pitchFamily="34" charset="0"/>
              <a:cs typeface="Times New Roman" panose="02020603050405020304" pitchFamily="18" charset="0"/>
            </a:endParaRPr>
          </a:p>
          <a:p>
            <a:pPr marL="722313" lvl="0" indent="-342900" algn="just">
              <a:lnSpc>
                <a:spcPct val="120000"/>
              </a:lnSpc>
              <a:spcBef>
                <a:spcPts val="500"/>
              </a:spcBef>
              <a:spcAft>
                <a:spcPts val="500"/>
              </a:spcAft>
              <a:buFont typeface="+mj-lt"/>
              <a:buAutoNum type="romanUcPeriod" startAt="3"/>
            </a:pPr>
            <a:r>
              <a:rPr lang="es-ES" sz="1750"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Los Gobiernos Autónomos Municipales e Indígena Originario Campesinos deberán priorizar la provisión y reposición oportuna y continua de medicamentos, insumos y reactivos necesarios para garantizar la continuidad de la atención a las beneficiarias y los beneficiarios.</a:t>
            </a:r>
            <a:endParaRPr lang="es-BO" sz="1750" dirty="0">
              <a:latin typeface="Calibri Light" panose="020F0302020204030204" pitchFamily="34" charset="0"/>
              <a:ea typeface="Calibri Light" panose="020F0302020204030204" pitchFamily="34" charset="0"/>
              <a:cs typeface="Times New Roman" panose="02020603050405020304" pitchFamily="18" charset="0"/>
            </a:endParaRPr>
          </a:p>
          <a:p>
            <a:pPr marL="722313" lvl="0" indent="-342900" algn="just">
              <a:lnSpc>
                <a:spcPct val="120000"/>
              </a:lnSpc>
              <a:spcBef>
                <a:spcPts val="500"/>
              </a:spcBef>
              <a:spcAft>
                <a:spcPts val="500"/>
              </a:spcAft>
              <a:buFont typeface="+mj-lt"/>
              <a:buAutoNum type="romanUcPeriod" startAt="5"/>
            </a:pPr>
            <a:r>
              <a:rPr lang="es-ES" sz="1750"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Los Gobiernos Autónomos Municipales e Indígena Originario Campesinos administrarán estos recursos mediante una cuenta corriente fiscal específica, denominada “Cuenta de Salud Universal y Gratuita”.</a:t>
            </a:r>
            <a:endParaRPr lang="es-BO" sz="175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75667452"/>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368969" y="810107"/>
            <a:ext cx="11371848" cy="5708229"/>
          </a:xfrm>
          <a:prstGeom prst="rect">
            <a:avLst/>
          </a:prstGeom>
        </p:spPr>
        <p:txBody>
          <a:bodyPr wrap="square">
            <a:spAutoFit/>
          </a:bodyPr>
          <a:lstStyle/>
          <a:p>
            <a:pPr marL="342900" lvl="0" indent="-342900" algn="just">
              <a:lnSpc>
                <a:spcPct val="120000"/>
              </a:lnSpc>
              <a:spcBef>
                <a:spcPts val="400"/>
              </a:spcBef>
              <a:spcAft>
                <a:spcPts val="400"/>
              </a:spcAft>
              <a:buFont typeface="Symbol" panose="05050102010706020507" pitchFamily="18" charset="2"/>
              <a:buChar char=""/>
            </a:pPr>
            <a:r>
              <a:rPr lang="es-ES" sz="1700" b="1" dirty="0">
                <a:latin typeface="Arial" panose="020B0604020202020204" pitchFamily="34" charset="0"/>
                <a:ea typeface="Calibri Light" panose="020F0302020204030204" pitchFamily="34" charset="0"/>
                <a:cs typeface="Calibri Light" panose="020F0302020204030204" pitchFamily="34" charset="0"/>
              </a:rPr>
              <a:t>Reglamento para la Aplicación Técnica, y la Gestión Administrativa y Financiera de la Ley N° 1152 de 20 de febrero de 2019, “Hacia el Sistema Único de Salud Universal y Gratuito” (Reglamento aprobado mediante RM N° 0251 del 30 de junio del 2021).</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722313" lvl="0" indent="-342900" algn="just">
              <a:lnSpc>
                <a:spcPct val="120000"/>
              </a:lnSpc>
              <a:spcBef>
                <a:spcPts val="400"/>
              </a:spcBef>
              <a:spcAft>
                <a:spcPts val="400"/>
              </a:spcAft>
              <a:buFont typeface="Wingdings" panose="05000000000000000000" pitchFamily="2" charset="2"/>
              <a:buChar char=""/>
            </a:pPr>
            <a:r>
              <a:rPr lang="es-ES" sz="1700" b="1" dirty="0">
                <a:latin typeface="Arial" panose="020B0604020202020204" pitchFamily="34" charset="0"/>
                <a:ea typeface="Calibri Light" panose="020F0302020204030204" pitchFamily="34" charset="0"/>
                <a:cs typeface="Calibri Light" panose="020F0302020204030204" pitchFamily="34" charset="0"/>
              </a:rPr>
              <a:t>Artículo 2 </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1076325" indent="-342900" algn="just">
              <a:lnSpc>
                <a:spcPct val="120000"/>
              </a:lnSpc>
              <a:spcBef>
                <a:spcPts val="400"/>
              </a:spcBef>
              <a:spcAft>
                <a:spcPts val="400"/>
              </a:spcAft>
            </a:pPr>
            <a:r>
              <a:rPr lang="es-ES" sz="1700" b="1" dirty="0">
                <a:latin typeface="Arial" panose="020B0604020202020204" pitchFamily="34" charset="0"/>
                <a:ea typeface="Calibri Light" panose="020F0302020204030204" pitchFamily="34" charset="0"/>
                <a:cs typeface="Calibri Light" panose="020F0302020204030204" pitchFamily="34" charset="0"/>
              </a:rPr>
              <a:t>h) Cuanta de Salud Universal y Gratuita:</a:t>
            </a:r>
            <a:r>
              <a:rPr lang="es-ES" sz="1700" dirty="0">
                <a:latin typeface="Arial" panose="020B0604020202020204" pitchFamily="34" charset="0"/>
                <a:ea typeface="Calibri Light" panose="020F0302020204030204" pitchFamily="34" charset="0"/>
                <a:cs typeface="Calibri Light" panose="020F0302020204030204" pitchFamily="34" charset="0"/>
              </a:rPr>
              <a:t> Cuenta fiscal bancaria, médiate la cual cada Gobierno Autónomo Departamental, Municipal o Indígena Originario Campesino, administra de manera exclusiva los recursos financieros asignados para la atención de servicios y productos del SUS.</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722313" lvl="0" indent="-342900" algn="just">
              <a:lnSpc>
                <a:spcPct val="120000"/>
              </a:lnSpc>
              <a:spcBef>
                <a:spcPts val="400"/>
              </a:spcBef>
              <a:spcAft>
                <a:spcPts val="400"/>
              </a:spcAft>
              <a:buFont typeface="Wingdings" panose="05000000000000000000" pitchFamily="2" charset="2"/>
              <a:buChar char=""/>
            </a:pPr>
            <a:r>
              <a:rPr lang="es-ES" sz="1700" b="1" dirty="0">
                <a:latin typeface="Arial" panose="020B0604020202020204" pitchFamily="34" charset="0"/>
                <a:ea typeface="Calibri Light" panose="020F0302020204030204" pitchFamily="34" charset="0"/>
                <a:cs typeface="Calibri Light" panose="020F0302020204030204" pitchFamily="34" charset="0"/>
              </a:rPr>
              <a:t>Artículo 3.- (Responsables y Funciones de la Implementación y Aplicación del SUS)</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1076325" lvl="0" indent="-342900" algn="just">
              <a:lnSpc>
                <a:spcPct val="120000"/>
              </a:lnSpc>
              <a:spcBef>
                <a:spcPts val="400"/>
              </a:spcBef>
              <a:spcAft>
                <a:spcPts val="400"/>
              </a:spcAft>
              <a:buFont typeface="+mj-lt"/>
              <a:buAutoNum type="romanUcPeriod" startAt="4"/>
            </a:pPr>
            <a:r>
              <a:rPr lang="es-ES" sz="1700" b="1"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Gobiernos Autónomos Municipales e Indígena Originario Campesinos:</a:t>
            </a:r>
            <a:endParaRPr lang="es-BO" sz="1700" dirty="0">
              <a:latin typeface="Calibri Light" panose="020F0302020204030204" pitchFamily="34" charset="0"/>
              <a:ea typeface="Calibri Light" panose="020F0302020204030204" pitchFamily="34" charset="0"/>
              <a:cs typeface="Times New Roman" panose="02020603050405020304" pitchFamily="18" charset="0"/>
            </a:endParaRPr>
          </a:p>
          <a:p>
            <a:pPr marL="1430338" lvl="0" indent="-342900" algn="just">
              <a:lnSpc>
                <a:spcPct val="120000"/>
              </a:lnSpc>
              <a:spcBef>
                <a:spcPts val="400"/>
              </a:spcBef>
              <a:spcAft>
                <a:spcPts val="400"/>
              </a:spcAft>
              <a:buFont typeface="+mj-lt"/>
              <a:buAutoNum type="alphaLcParenR"/>
            </a:pPr>
            <a:r>
              <a:rPr lang="es-MX" sz="1700" dirty="0">
                <a:latin typeface="Arial" panose="020B0604020202020204" pitchFamily="34" charset="0"/>
                <a:ea typeface="Calibri Light" panose="020F0302020204030204" pitchFamily="34" charset="0"/>
                <a:cs typeface="Calibri Light" panose="020F0302020204030204" pitchFamily="34" charset="0"/>
              </a:rPr>
              <a:t>Cumplir y hacer cumplir la Ley N° 1152, sus normas conexas, la política sanitaria SAFCI, el Plan de Desarrollo Sectorial de Salud y los lineamientos y estrategias establecidas por el Ministerio de Salud y Deportes para la correcta implementación del Sistema Único de Salud y la SAFCI en su jurisdicción.</a:t>
            </a:r>
            <a:endParaRPr lang="es-BO" sz="1700" dirty="0">
              <a:latin typeface="Calibri Light" panose="020F0302020204030204" pitchFamily="34" charset="0"/>
              <a:ea typeface="Calibri Light" panose="020F0302020204030204" pitchFamily="34" charset="0"/>
              <a:cs typeface="Calibri Light" panose="020F0302020204030204" pitchFamily="34" charset="0"/>
            </a:endParaRPr>
          </a:p>
          <a:p>
            <a:pPr marL="1430338" lvl="0" indent="-342900" algn="just">
              <a:lnSpc>
                <a:spcPct val="120000"/>
              </a:lnSpc>
              <a:spcBef>
                <a:spcPts val="400"/>
              </a:spcBef>
              <a:spcAft>
                <a:spcPts val="400"/>
              </a:spcAft>
              <a:buFont typeface="+mj-lt"/>
              <a:buAutoNum type="alphaLcParenR" startAt="5"/>
            </a:pPr>
            <a:r>
              <a:rPr lang="es-MX" sz="1700" dirty="0">
                <a:latin typeface="Arial" panose="020B0604020202020204" pitchFamily="34" charset="0"/>
                <a:ea typeface="Calibri Light" panose="020F0302020204030204" pitchFamily="34" charset="0"/>
                <a:cs typeface="Calibri Light" panose="020F0302020204030204" pitchFamily="34" charset="0"/>
              </a:rPr>
              <a:t>Administrar los establecimientos de salud de su jurisdicción, garantizando la disponibilidad permanente y oportuna de medicamentos e insumos, la dotación de materiales, infraestructura y equipamiento, así como el mantenimiento preventivo y reparaciones necesarias.</a:t>
            </a:r>
            <a:endParaRPr lang="es-BO" sz="1700" dirty="0">
              <a:effectLst/>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30912748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368969" y="1149324"/>
            <a:ext cx="11371848" cy="4809971"/>
          </a:xfrm>
          <a:prstGeom prst="rect">
            <a:avLst/>
          </a:prstGeom>
        </p:spPr>
        <p:txBody>
          <a:bodyPr wrap="square">
            <a:spAutoFit/>
          </a:bodyPr>
          <a:lstStyle/>
          <a:p>
            <a:pPr marL="342900" lvl="0" indent="-342900" algn="just">
              <a:lnSpc>
                <a:spcPct val="122000"/>
              </a:lnSpc>
              <a:spcBef>
                <a:spcPts val="800"/>
              </a:spcBef>
              <a:spcAft>
                <a:spcPts val="800"/>
              </a:spcAft>
              <a:buFont typeface="Wingdings" panose="05000000000000000000" pitchFamily="2" charset="2"/>
              <a:buChar char=""/>
            </a:pPr>
            <a:r>
              <a:rPr lang="es-ES" b="1" dirty="0">
                <a:latin typeface="Arial" panose="020B0604020202020204" pitchFamily="34" charset="0"/>
                <a:ea typeface="Calibri Light" panose="020F0302020204030204" pitchFamily="34" charset="0"/>
                <a:cs typeface="Calibri Light" panose="020F0302020204030204" pitchFamily="34" charset="0"/>
              </a:rPr>
              <a:t>Artículo 12.- (Servicios de Salud del Sistema Único de Salud)</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a:p>
            <a:pPr marL="722313" lvl="0" indent="-342900" algn="just">
              <a:lnSpc>
                <a:spcPct val="122000"/>
              </a:lnSpc>
              <a:spcBef>
                <a:spcPts val="800"/>
              </a:spcBef>
              <a:spcAft>
                <a:spcPts val="800"/>
              </a:spcAft>
              <a:buFont typeface="+mj-lt"/>
              <a:buAutoNum type="romanUcPeriod" startAt="2"/>
            </a:pPr>
            <a:r>
              <a:rPr lang="es-ES" dirty="0">
                <a:solidFill>
                  <a:srgbClr val="000000"/>
                </a:solidFill>
                <a:latin typeface="Arial" panose="020B0604020202020204" pitchFamily="34" charset="0"/>
                <a:ea typeface="Calibri Light" panose="020F0302020204030204" pitchFamily="34" charset="0"/>
                <a:cs typeface="Times New Roman" panose="02020603050405020304" pitchFamily="18" charset="0"/>
              </a:rPr>
              <a:t>Los establecimientos de salud del Primer Nivel de Atención, sobre la base de Cartera Mínima de Servicios establecida por el Ministerio de Salud y Deportes, brindarán de manera obligatoria el conjunto de servicios de salud destinados al cuidado Integral de las personas, familias y comunidades que están a su cargo, que comprenderá:</a:t>
            </a:r>
            <a:endParaRPr lang="es-BO" dirty="0">
              <a:latin typeface="Calibri Light" panose="020F0302020204030204" pitchFamily="34" charset="0"/>
              <a:ea typeface="Calibri Light" panose="020F0302020204030204" pitchFamily="34" charset="0"/>
              <a:cs typeface="Times New Roman" panose="02020603050405020304" pitchFamily="18" charset="0"/>
            </a:endParaRPr>
          </a:p>
          <a:p>
            <a:pPr marL="1076325" lvl="0" indent="-342900" algn="just">
              <a:lnSpc>
                <a:spcPct val="122000"/>
              </a:lnSpc>
              <a:spcBef>
                <a:spcPts val="800"/>
              </a:spcBef>
              <a:spcAft>
                <a:spcPts val="800"/>
              </a:spcAft>
              <a:buFont typeface="+mj-lt"/>
              <a:buAutoNum type="alphaLcParenR"/>
            </a:pPr>
            <a:r>
              <a:rPr lang="es-ES" dirty="0">
                <a:solidFill>
                  <a:srgbClr val="000000"/>
                </a:solidFill>
                <a:latin typeface="Arial" panose="020B0604020202020204" pitchFamily="34" charset="0"/>
                <a:ea typeface="Calibri Light" panose="020F0302020204030204" pitchFamily="34" charset="0"/>
                <a:cs typeface="Calibri Light" panose="020F0302020204030204" pitchFamily="34" charset="0"/>
              </a:rPr>
              <a:t>Promoción de la Salud.</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a:p>
            <a:pPr marL="1076325" lvl="0" indent="-342900" algn="just">
              <a:lnSpc>
                <a:spcPct val="122000"/>
              </a:lnSpc>
              <a:spcBef>
                <a:spcPts val="800"/>
              </a:spcBef>
              <a:spcAft>
                <a:spcPts val="800"/>
              </a:spcAft>
              <a:buFont typeface="+mj-lt"/>
              <a:buAutoNum type="alphaLcParenR"/>
            </a:pPr>
            <a:r>
              <a:rPr lang="es-ES" dirty="0">
                <a:solidFill>
                  <a:srgbClr val="000000"/>
                </a:solidFill>
                <a:latin typeface="Arial" panose="020B0604020202020204" pitchFamily="34" charset="0"/>
                <a:ea typeface="Calibri Light" panose="020F0302020204030204" pitchFamily="34" charset="0"/>
                <a:cs typeface="Calibri Light" panose="020F0302020204030204" pitchFamily="34" charset="0"/>
              </a:rPr>
              <a:t>Prevención de la enfermedad.</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a:p>
            <a:pPr marL="1076325" lvl="0" indent="-342900" algn="just">
              <a:lnSpc>
                <a:spcPct val="122000"/>
              </a:lnSpc>
              <a:spcBef>
                <a:spcPts val="800"/>
              </a:spcBef>
              <a:spcAft>
                <a:spcPts val="800"/>
              </a:spcAft>
              <a:buFont typeface="+mj-lt"/>
              <a:buAutoNum type="alphaLcParenR"/>
            </a:pPr>
            <a:r>
              <a:rPr lang="es-MX" dirty="0">
                <a:latin typeface="Arial" panose="020B0604020202020204" pitchFamily="34" charset="0"/>
                <a:ea typeface="Calibri Light" panose="020F0302020204030204" pitchFamily="34" charset="0"/>
                <a:cs typeface="Calibri Light" panose="020F0302020204030204" pitchFamily="34" charset="0"/>
              </a:rPr>
              <a:t>Atención de la enfermedad que permitan el diagnóstico, tratamiento y rehabilitación de la enfermedad que serán realizadas en visitas domiciliarias, consultorios externos y hospitalización, que incluyen:</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a:p>
            <a:pPr marL="1430338" indent="-342900" algn="just">
              <a:lnSpc>
                <a:spcPct val="122000"/>
              </a:lnSpc>
              <a:spcBef>
                <a:spcPts val="800"/>
              </a:spcBef>
              <a:spcAft>
                <a:spcPts val="800"/>
              </a:spcAft>
            </a:pPr>
            <a:r>
              <a:rPr lang="es-MX" dirty="0">
                <a:latin typeface="Arial" panose="020B0604020202020204" pitchFamily="34" charset="0"/>
                <a:ea typeface="Calibri Light" panose="020F0302020204030204" pitchFamily="34" charset="0"/>
                <a:cs typeface="Calibri Light" panose="020F0302020204030204" pitchFamily="34" charset="0"/>
              </a:rPr>
              <a:t>7</a:t>
            </a:r>
            <a:r>
              <a:rPr lang="es-MX" b="1" dirty="0">
                <a:latin typeface="Arial" panose="020B0604020202020204" pitchFamily="34" charset="0"/>
                <a:ea typeface="Calibri Light" panose="020F0302020204030204" pitchFamily="34" charset="0"/>
                <a:cs typeface="Calibri Light" panose="020F0302020204030204" pitchFamily="34" charset="0"/>
              </a:rPr>
              <a:t>.</a:t>
            </a:r>
            <a:r>
              <a:rPr lang="es-MX" dirty="0">
                <a:latin typeface="Arial" panose="020B0604020202020204" pitchFamily="34" charset="0"/>
                <a:ea typeface="Calibri Light" panose="020F0302020204030204" pitchFamily="34" charset="0"/>
                <a:cs typeface="Calibri Light" panose="020F0302020204030204" pitchFamily="34" charset="0"/>
              </a:rPr>
              <a:t> Medicamentos incluidos en la LINAME</a:t>
            </a:r>
            <a:endParaRPr lang="es-BO"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33924874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461665"/>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altLang="es-ES" sz="2400" b="1" dirty="0">
                <a:ln w="9525">
                  <a:solidFill>
                    <a:prstClr val="white"/>
                  </a:solidFill>
                  <a:prstDash val="solid"/>
                </a:ln>
                <a:solidFill>
                  <a:prstClr val="black"/>
                </a:solidFill>
                <a:latin typeface="Arial Rounded MT Bold" panose="020F0704030504030204" pitchFamily="34" charset="0"/>
              </a:rPr>
              <a:t>MARCO</a:t>
            </a:r>
            <a:r>
              <a:rPr lang="es-ES" altLang="es-ES" sz="2400" b="1" dirty="0">
                <a:solidFill>
                  <a:srgbClr val="FFFFFF"/>
                </a:solidFill>
                <a:latin typeface="Agency FB" panose="020B0503020202020204" pitchFamily="34" charset="0"/>
              </a:rPr>
              <a:t> </a:t>
            </a:r>
            <a:r>
              <a:rPr lang="es-ES" altLang="es-ES" sz="2400" b="1" dirty="0">
                <a:ln w="9525">
                  <a:solidFill>
                    <a:prstClr val="white"/>
                  </a:solidFill>
                  <a:prstDash val="solid"/>
                </a:ln>
                <a:solidFill>
                  <a:prstClr val="black"/>
                </a:solidFill>
                <a:latin typeface="Arial Rounded MT Bold" panose="020F0704030504030204" pitchFamily="34" charset="0"/>
              </a:rPr>
              <a:t>NORMATIVO</a:t>
            </a:r>
            <a:r>
              <a:rPr lang="es-ES" altLang="es-ES" sz="2400" b="1" dirty="0">
                <a:solidFill>
                  <a:srgbClr val="FFFFFF"/>
                </a:solidFill>
                <a:latin typeface="Agency FB" panose="020B0503020202020204" pitchFamily="34" charset="0"/>
              </a:rPr>
              <a:t> </a:t>
            </a:r>
            <a:endParaRPr lang="es-ES" altLang="es-ES" sz="3600" dirty="0">
              <a:latin typeface="Agency FB" panose="020B0503020202020204" pitchFamily="34" charset="0"/>
            </a:endParaRPr>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483269" y="1228963"/>
            <a:ext cx="11371848" cy="5124480"/>
          </a:xfrm>
          <a:prstGeom prst="rect">
            <a:avLst/>
          </a:prstGeom>
        </p:spPr>
        <p:txBody>
          <a:bodyPr wrap="square">
            <a:spAutoFit/>
          </a:bodyPr>
          <a:lstStyle/>
          <a:p>
            <a:pPr lvl="0"/>
            <a:r>
              <a:rPr lang="es-ES" sz="2000" b="1" dirty="0"/>
              <a:t>Incisos a), d), h), k) y y) del Art. 11 (</a:t>
            </a:r>
            <a:r>
              <a:rPr lang="es-ES" sz="2000" b="1" dirty="0" smtClean="0"/>
              <a:t>Atribuciones de la ASUSS) </a:t>
            </a:r>
            <a:r>
              <a:rPr lang="es-ES" sz="2000" b="1" dirty="0"/>
              <a:t>del </a:t>
            </a:r>
            <a:r>
              <a:rPr lang="es-BO" sz="2000" b="1" dirty="0"/>
              <a:t>Decreto Supremo Nº 3561, 16 de mayo de 2018</a:t>
            </a:r>
            <a:endParaRPr lang="es-BO" sz="2000" dirty="0"/>
          </a:p>
          <a:p>
            <a:pPr marL="342900" lvl="0" indent="-342900" algn="just">
              <a:lnSpc>
                <a:spcPct val="110000"/>
              </a:lnSpc>
              <a:spcBef>
                <a:spcPts val="600"/>
              </a:spcBef>
              <a:spcAft>
                <a:spcPts val="600"/>
              </a:spcAft>
              <a:buFont typeface="+mj-lt"/>
              <a:buAutoNum type="alphaLcParenR"/>
            </a:pPr>
            <a:r>
              <a:rPr lang="es-BO" sz="2000" dirty="0" smtClean="0">
                <a:latin typeface="Arial" panose="020B0604020202020204" pitchFamily="34" charset="0"/>
                <a:ea typeface="Calibri Light" panose="020F0302020204030204" pitchFamily="34" charset="0"/>
                <a:cs typeface="Times New Roman" panose="02020603050405020304" pitchFamily="18" charset="0"/>
              </a:rPr>
              <a:t>Cumplir </a:t>
            </a:r>
            <a:r>
              <a:rPr lang="es-BO" sz="2000" dirty="0">
                <a:latin typeface="Arial" panose="020B0604020202020204" pitchFamily="34" charset="0"/>
                <a:ea typeface="Calibri Light" panose="020F0302020204030204" pitchFamily="34" charset="0"/>
                <a:cs typeface="Times New Roman" panose="02020603050405020304" pitchFamily="18" charset="0"/>
              </a:rPr>
              <a:t>y hacer cumplir la Constitución Política del Estado, las leyes y otras normas vigentes, de acuerdo a sus atribuciones, asegurando la correcta gestión, aplicación y ejecución de sus principios, políticas y objetivos de la Seguridad Social de Corto Plazo;</a:t>
            </a:r>
            <a:endParaRPr lang="es-BO"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0000"/>
              </a:lnSpc>
              <a:spcBef>
                <a:spcPts val="600"/>
              </a:spcBef>
              <a:spcAft>
                <a:spcPts val="600"/>
              </a:spcAft>
              <a:buFont typeface="+mj-lt"/>
              <a:buAutoNum type="alphaLcParenR" startAt="4"/>
            </a:pPr>
            <a:r>
              <a:rPr lang="es-BO" sz="2000" dirty="0">
                <a:latin typeface="Arial" panose="020B0604020202020204" pitchFamily="34" charset="0"/>
                <a:ea typeface="Calibri Light" panose="020F0302020204030204" pitchFamily="34" charset="0"/>
                <a:cs typeface="Times New Roman" panose="02020603050405020304" pitchFamily="18" charset="0"/>
              </a:rPr>
              <a:t>Controlar la correcta prestación de los servicios de salud institucionales, mediante procesos de seguimiento, monitoreo, supervisión y evaluación de la calidad de los servicios de salud, instruyendo las medidas preventivas y correctivas necesarias;</a:t>
            </a:r>
            <a:endParaRPr lang="es-BO"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0000"/>
              </a:lnSpc>
              <a:spcBef>
                <a:spcPts val="600"/>
              </a:spcBef>
              <a:spcAft>
                <a:spcPts val="600"/>
              </a:spcAft>
              <a:buFont typeface="+mj-lt"/>
              <a:buAutoNum type="alphaLcParenR" startAt="8"/>
            </a:pPr>
            <a:r>
              <a:rPr lang="es-BO" sz="2000" dirty="0">
                <a:latin typeface="Arial" panose="020B0604020202020204" pitchFamily="34" charset="0"/>
                <a:ea typeface="Calibri Light" panose="020F0302020204030204" pitchFamily="34" charset="0"/>
                <a:cs typeface="Times New Roman" panose="02020603050405020304" pitchFamily="18" charset="0"/>
              </a:rPr>
              <a:t>Defender los derechos de la población protegida por la Seguridad Social de Corto Plazo;</a:t>
            </a:r>
            <a:endParaRPr lang="es-BO"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0000"/>
              </a:lnSpc>
              <a:spcBef>
                <a:spcPts val="600"/>
              </a:spcBef>
              <a:spcAft>
                <a:spcPts val="600"/>
              </a:spcAft>
              <a:buFont typeface="+mj-lt"/>
              <a:buAutoNum type="alphaLcParenR" startAt="11"/>
            </a:pPr>
            <a:r>
              <a:rPr lang="es-BO" sz="2000" dirty="0">
                <a:latin typeface="Arial" panose="020B0604020202020204" pitchFamily="34" charset="0"/>
                <a:ea typeface="Calibri Light" panose="020F0302020204030204" pitchFamily="34" charset="0"/>
                <a:cs typeface="Times New Roman" panose="02020603050405020304" pitchFamily="18" charset="0"/>
              </a:rPr>
              <a:t>Establecer medidas preventivas y correctivas en los Entes Gestores de la Seguridad Social de Corto Plazo;</a:t>
            </a:r>
            <a:endParaRPr lang="es-BO"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0000"/>
              </a:lnSpc>
              <a:spcBef>
                <a:spcPts val="600"/>
              </a:spcBef>
              <a:spcAft>
                <a:spcPts val="600"/>
              </a:spcAft>
              <a:buFont typeface="+mj-lt"/>
              <a:buAutoNum type="alphaLcParenR" startAt="25"/>
            </a:pPr>
            <a:r>
              <a:rPr lang="es-BO" sz="2000" dirty="0">
                <a:latin typeface="Arial" panose="020B0604020202020204" pitchFamily="34" charset="0"/>
                <a:ea typeface="Calibri Light" panose="020F0302020204030204" pitchFamily="34" charset="0"/>
                <a:cs typeface="Times New Roman" panose="02020603050405020304" pitchFamily="18" charset="0"/>
              </a:rPr>
              <a:t>Promover la sistematización integral de datos e información en los Entes Gestores de Seguridad Social de Corto Plazo;</a:t>
            </a:r>
            <a:endParaRPr lang="es-BO"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221611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42900" y="1440985"/>
            <a:ext cx="11544299" cy="1644296"/>
          </a:xfrm>
          <a:prstGeom prst="rect">
            <a:avLst/>
          </a:prstGeom>
          <a:solidFill>
            <a:schemeClr val="bg1"/>
          </a:solidFill>
        </p:spPr>
        <p:txBody>
          <a:bodyPr wrap="square">
            <a:spAutoFit/>
          </a:bodyPr>
          <a:lstStyle/>
          <a:p>
            <a:pPr marL="342900" indent="-342900" algn="just">
              <a:lnSpc>
                <a:spcPct val="107000"/>
              </a:lnSpc>
              <a:spcBef>
                <a:spcPts val="400"/>
              </a:spcBef>
              <a:spcAft>
                <a:spcPts val="400"/>
              </a:spcAft>
              <a:buFont typeface="Symbol" panose="05050102010706020507" pitchFamily="18" charset="2"/>
              <a:buChar char=""/>
            </a:pPr>
            <a:r>
              <a:rPr lang="es-ES" sz="2400" dirty="0">
                <a:latin typeface="Arial" panose="020B0604020202020204" pitchFamily="34" charset="0"/>
                <a:ea typeface="Times New Roman" panose="02020603050405020304" pitchFamily="18" charset="0"/>
              </a:rPr>
              <a:t>La Resolución Ministerial N˚ </a:t>
            </a:r>
            <a:r>
              <a:rPr lang="es-ES" sz="2400" dirty="0" smtClean="0">
                <a:latin typeface="Arial" panose="020B0604020202020204" pitchFamily="34" charset="0"/>
                <a:ea typeface="Times New Roman" panose="02020603050405020304" pitchFamily="18" charset="0"/>
              </a:rPr>
              <a:t>0867</a:t>
            </a:r>
            <a:r>
              <a:rPr lang="es-ES" sz="2400" dirty="0" smtClean="0">
                <a:latin typeface="Arial" panose="020B0604020202020204" pitchFamily="34" charset="0"/>
                <a:ea typeface="Times New Roman" panose="02020603050405020304" pitchFamily="18" charset="0"/>
              </a:rPr>
              <a:t> </a:t>
            </a:r>
            <a:r>
              <a:rPr lang="es-ES" sz="2400" dirty="0">
                <a:latin typeface="Arial" panose="020B0604020202020204" pitchFamily="34" charset="0"/>
                <a:ea typeface="Times New Roman" panose="02020603050405020304" pitchFamily="18" charset="0"/>
              </a:rPr>
              <a:t>del </a:t>
            </a:r>
            <a:r>
              <a:rPr lang="es-ES" sz="2400" dirty="0" smtClean="0">
                <a:latin typeface="Arial" panose="020B0604020202020204" pitchFamily="34" charset="0"/>
                <a:ea typeface="Times New Roman" panose="02020603050405020304" pitchFamily="18" charset="0"/>
              </a:rPr>
              <a:t>6 </a:t>
            </a:r>
            <a:r>
              <a:rPr lang="es-ES" sz="2400" dirty="0">
                <a:latin typeface="Arial" panose="020B0604020202020204" pitchFamily="34" charset="0"/>
                <a:ea typeface="Times New Roman" panose="02020603050405020304" pitchFamily="18" charset="0"/>
              </a:rPr>
              <a:t>de </a:t>
            </a:r>
            <a:r>
              <a:rPr lang="es-ES" sz="2400" dirty="0" smtClean="0">
                <a:latin typeface="Arial" panose="020B0604020202020204" pitchFamily="34" charset="0"/>
                <a:ea typeface="Times New Roman" panose="02020603050405020304" pitchFamily="18" charset="0"/>
              </a:rPr>
              <a:t>diciem</a:t>
            </a:r>
            <a:r>
              <a:rPr lang="es-ES" sz="2400" dirty="0" smtClean="0">
                <a:latin typeface="Arial" panose="020B0604020202020204" pitchFamily="34" charset="0"/>
                <a:ea typeface="Times New Roman" panose="02020603050405020304" pitchFamily="18" charset="0"/>
              </a:rPr>
              <a:t>bre </a:t>
            </a:r>
            <a:r>
              <a:rPr lang="es-ES" sz="2400" dirty="0">
                <a:latin typeface="Arial" panose="020B0604020202020204" pitchFamily="34" charset="0"/>
                <a:ea typeface="Times New Roman" panose="02020603050405020304" pitchFamily="18" charset="0"/>
              </a:rPr>
              <a:t>de </a:t>
            </a:r>
            <a:r>
              <a:rPr lang="es-ES" sz="2400" dirty="0" smtClean="0">
                <a:latin typeface="Arial" panose="020B0604020202020204" pitchFamily="34" charset="0"/>
                <a:ea typeface="Times New Roman" panose="02020603050405020304" pitchFamily="18" charset="0"/>
              </a:rPr>
              <a:t>2018 </a:t>
            </a:r>
            <a:r>
              <a:rPr lang="es-ES" sz="2400" dirty="0">
                <a:latin typeface="Arial" panose="020B0604020202020204" pitchFamily="34" charset="0"/>
                <a:ea typeface="Times New Roman" panose="02020603050405020304" pitchFamily="18" charset="0"/>
              </a:rPr>
              <a:t>es el documento normativo mediante el cual se </a:t>
            </a:r>
            <a:r>
              <a:rPr lang="es-ES" sz="2400" dirty="0" smtClean="0">
                <a:latin typeface="Arial" panose="020B0604020202020204" pitchFamily="34" charset="0"/>
                <a:ea typeface="Times New Roman" panose="02020603050405020304" pitchFamily="18" charset="0"/>
              </a:rPr>
              <a:t>aprobó el Documento de Especificaciones Técnicas del Complemento </a:t>
            </a:r>
            <a:r>
              <a:rPr lang="es-ES" sz="2400" dirty="0" smtClean="0">
                <a:latin typeface="Arial" panose="020B0604020202020204" pitchFamily="34" charset="0"/>
                <a:ea typeface="Times New Roman" panose="02020603050405020304" pitchFamily="18" charset="0"/>
              </a:rPr>
              <a:t>Nutricional para la Adulta y el Adulto Mayor </a:t>
            </a:r>
            <a:r>
              <a:rPr lang="es-BO" sz="2400" dirty="0">
                <a:latin typeface="Arial" panose="020B0604020202020204" pitchFamily="34" charset="0"/>
                <a:ea typeface="Times New Roman" panose="02020603050405020304" pitchFamily="18" charset="0"/>
              </a:rPr>
              <a:t>Carmelo</a:t>
            </a:r>
            <a:r>
              <a:rPr lang="es-BO" sz="2400" dirty="0" smtClean="0">
                <a:latin typeface="Arial" panose="020B0604020202020204" pitchFamily="34" charset="0"/>
                <a:ea typeface="Times New Roman" panose="02020603050405020304" pitchFamily="18" charset="0"/>
              </a:rPr>
              <a:t>®.</a:t>
            </a:r>
            <a:endParaRPr lang="es-BO" sz="2400" dirty="0">
              <a:latin typeface="Arial" panose="020B0604020202020204" pitchFamily="34" charset="0"/>
              <a:ea typeface="Times New Roman" panose="02020603050405020304" pitchFamily="18" charset="0"/>
            </a:endParaRPr>
          </a:p>
        </p:txBody>
      </p:sp>
      <p:sp>
        <p:nvSpPr>
          <p:cNvPr id="5" name="Rectángulo 4">
            <a:extLst>
              <a:ext uri="{FF2B5EF4-FFF2-40B4-BE49-F238E27FC236}">
                <a16:creationId xmlns="" xmlns:a16="http://schemas.microsoft.com/office/drawing/2014/main" id="{9DDC4324-0620-4E3D-9287-AD2FB96CC3DF}"/>
              </a:ext>
            </a:extLst>
          </p:cNvPr>
          <p:cNvSpPr/>
          <p:nvPr/>
        </p:nvSpPr>
        <p:spPr>
          <a:xfrm>
            <a:off x="3357563" y="89173"/>
            <a:ext cx="8529636" cy="830997"/>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ES" sz="2400" b="1" dirty="0" smtClean="0">
                <a:ln w="9525">
                  <a:solidFill>
                    <a:prstClr val="white"/>
                  </a:solidFill>
                  <a:prstDash val="solid"/>
                </a:ln>
                <a:solidFill>
                  <a:prstClr val="black"/>
                </a:solidFill>
                <a:latin typeface="Arial Rounded MT Bold" panose="020F0704030504030204" pitchFamily="34" charset="0"/>
              </a:rPr>
              <a:t>MARCO </a:t>
            </a:r>
            <a:r>
              <a:rPr lang="es-ES" sz="2400" b="1" dirty="0">
                <a:ln w="9525">
                  <a:solidFill>
                    <a:prstClr val="white"/>
                  </a:solidFill>
                  <a:prstDash val="solid"/>
                </a:ln>
                <a:solidFill>
                  <a:prstClr val="black"/>
                </a:solidFill>
                <a:latin typeface="Arial Rounded MT Bold" panose="020F0704030504030204" pitchFamily="34" charset="0"/>
              </a:rPr>
              <a:t>LEGAL DEL COMPLEMENTO NUTRICIONAL PARA </a:t>
            </a:r>
            <a:r>
              <a:rPr lang="es-ES" sz="2400" b="1" dirty="0" smtClean="0">
                <a:ln w="9525">
                  <a:solidFill>
                    <a:prstClr val="white"/>
                  </a:solidFill>
                  <a:prstDash val="solid"/>
                </a:ln>
                <a:solidFill>
                  <a:prstClr val="black"/>
                </a:solidFill>
                <a:latin typeface="Arial Rounded MT Bold" panose="020F0704030504030204" pitchFamily="34" charset="0"/>
              </a:rPr>
              <a:t>EL ADULTO </a:t>
            </a:r>
            <a:r>
              <a:rPr lang="es-ES" sz="2400" b="1" dirty="0">
                <a:ln w="9525">
                  <a:solidFill>
                    <a:prstClr val="white"/>
                  </a:solidFill>
                  <a:prstDash val="solid"/>
                </a:ln>
                <a:solidFill>
                  <a:prstClr val="black"/>
                </a:solidFill>
                <a:latin typeface="Arial Rounded MT Bold" panose="020F0704030504030204" pitchFamily="34" charset="0"/>
              </a:rPr>
              <a:t>MAYOR </a:t>
            </a:r>
            <a:r>
              <a:rPr lang="es-ES" sz="2400" b="1" dirty="0" smtClean="0">
                <a:ln w="9525">
                  <a:solidFill>
                    <a:prstClr val="white"/>
                  </a:solidFill>
                  <a:prstDash val="solid"/>
                </a:ln>
                <a:solidFill>
                  <a:prstClr val="black"/>
                </a:solidFill>
                <a:latin typeface="Arial Rounded MT Bold" panose="020F0704030504030204" pitchFamily="34" charset="0"/>
              </a:rPr>
              <a:t>CARMELO</a:t>
            </a:r>
            <a:r>
              <a:rPr lang="es-BO" sz="2400" dirty="0" smtClean="0">
                <a:latin typeface="Arial" panose="020B0604020202020204" pitchFamily="34" charset="0"/>
                <a:ea typeface="Times New Roman" panose="02020603050405020304" pitchFamily="18" charset="0"/>
              </a:rPr>
              <a:t>®</a:t>
            </a:r>
            <a:endParaRPr lang="es-ES" sz="2400" b="1" dirty="0" smtClean="0">
              <a:ln w="9525">
                <a:solidFill>
                  <a:prstClr val="white"/>
                </a:solidFill>
                <a:prstDash val="solid"/>
              </a:ln>
              <a:solidFill>
                <a:prstClr val="black"/>
              </a:solidFill>
              <a:latin typeface="Arial Rounded MT Bold" panose="020F0704030504030204" pitchFamily="34" charset="0"/>
            </a:endParaRPr>
          </a:p>
        </p:txBody>
      </p:sp>
      <p:pic>
        <p:nvPicPr>
          <p:cNvPr id="4" name="Imagen 3"/>
          <p:cNvPicPr>
            <a:picLocks noChangeAspect="1"/>
          </p:cNvPicPr>
          <p:nvPr/>
        </p:nvPicPr>
        <p:blipFill>
          <a:blip r:embed="rId3"/>
          <a:stretch>
            <a:fillRect/>
          </a:stretch>
        </p:blipFill>
        <p:spPr>
          <a:xfrm>
            <a:off x="342900" y="204096"/>
            <a:ext cx="2890810" cy="716074"/>
          </a:xfrm>
          <a:prstGeom prst="rect">
            <a:avLst/>
          </a:prstGeom>
        </p:spPr>
      </p:pic>
    </p:spTree>
    <p:extLst>
      <p:ext uri="{BB962C8B-B14F-4D97-AF65-F5344CB8AC3E}">
        <p14:creationId xmlns:p14="http://schemas.microsoft.com/office/powerpoint/2010/main" val="265366592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707886"/>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BO" sz="2000" b="1" u="sng" dirty="0"/>
              <a:t>INSTRUCTIVO</a:t>
            </a:r>
            <a:endParaRPr lang="es-BO" sz="2000" dirty="0"/>
          </a:p>
          <a:p>
            <a:pPr algn="ctr"/>
            <a:r>
              <a:rPr lang="es-BO" sz="2000" b="1" dirty="0" err="1" smtClean="0"/>
              <a:t>MSyD</a:t>
            </a:r>
            <a:r>
              <a:rPr lang="es-BO" sz="2000" b="1" dirty="0" smtClean="0"/>
              <a:t>/</a:t>
            </a:r>
            <a:r>
              <a:rPr lang="es-BO" sz="2000" b="1" dirty="0" err="1" smtClean="0"/>
              <a:t>VPVEyMT</a:t>
            </a:r>
            <a:r>
              <a:rPr lang="es-BO" sz="2000" b="1" dirty="0" smtClean="0"/>
              <a:t>/DGPPS/UAN/IN/4/2024</a:t>
            </a:r>
            <a:endParaRPr lang="es-BO" sz="2000" dirty="0"/>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pic>
        <p:nvPicPr>
          <p:cNvPr id="7" name="Imagen 6"/>
          <p:cNvPicPr/>
          <p:nvPr/>
        </p:nvPicPr>
        <p:blipFill rotWithShape="1">
          <a:blip r:embed="rId4"/>
          <a:srcRect l="35048" t="23809" r="34868" b="7706"/>
          <a:stretch/>
        </p:blipFill>
        <p:spPr bwMode="auto">
          <a:xfrm>
            <a:off x="368968" y="1262060"/>
            <a:ext cx="3494371" cy="5253038"/>
          </a:xfrm>
          <a:prstGeom prst="rect">
            <a:avLst/>
          </a:prstGeom>
          <a:ln>
            <a:noFill/>
          </a:ln>
          <a:extLst>
            <a:ext uri="{53640926-AAD7-44D8-BBD7-CCE9431645EC}">
              <a14:shadowObscured xmlns:a14="http://schemas.microsoft.com/office/drawing/2010/main"/>
            </a:ext>
          </a:extLst>
        </p:spPr>
      </p:pic>
      <p:pic>
        <p:nvPicPr>
          <p:cNvPr id="8" name="Imagen 7"/>
          <p:cNvPicPr/>
          <p:nvPr/>
        </p:nvPicPr>
        <p:blipFill rotWithShape="1">
          <a:blip r:embed="rId5"/>
          <a:srcRect l="35349" t="24077" r="35620" b="9310"/>
          <a:stretch/>
        </p:blipFill>
        <p:spPr bwMode="auto">
          <a:xfrm>
            <a:off x="4098663" y="1262060"/>
            <a:ext cx="4294710" cy="5253038"/>
          </a:xfrm>
          <a:prstGeom prst="rect">
            <a:avLst/>
          </a:prstGeom>
          <a:ln>
            <a:noFill/>
          </a:ln>
          <a:extLst>
            <a:ext uri="{53640926-AAD7-44D8-BBD7-CCE9431645EC}">
              <a14:shadowObscured xmlns:a14="http://schemas.microsoft.com/office/drawing/2010/main"/>
            </a:ext>
          </a:extLst>
        </p:spPr>
      </p:pic>
      <p:pic>
        <p:nvPicPr>
          <p:cNvPr id="9" name="Imagen 8"/>
          <p:cNvPicPr/>
          <p:nvPr/>
        </p:nvPicPr>
        <p:blipFill rotWithShape="1">
          <a:blip r:embed="rId6"/>
          <a:srcRect l="35499" t="24344" r="34718" b="7972"/>
          <a:stretch/>
        </p:blipFill>
        <p:spPr bwMode="auto">
          <a:xfrm>
            <a:off x="8393373" y="1262060"/>
            <a:ext cx="3316406" cy="52530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4362670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707886"/>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BO" sz="2000" b="1" u="sng" dirty="0"/>
              <a:t>INSTRUCTIVO</a:t>
            </a:r>
            <a:endParaRPr lang="es-BO" sz="2000" dirty="0"/>
          </a:p>
          <a:p>
            <a:pPr algn="ctr"/>
            <a:r>
              <a:rPr lang="es-BO" sz="2000" b="1" dirty="0" err="1" smtClean="0"/>
              <a:t>MSyD</a:t>
            </a:r>
            <a:r>
              <a:rPr lang="es-BO" sz="2000" b="1" dirty="0" smtClean="0"/>
              <a:t>/</a:t>
            </a:r>
            <a:r>
              <a:rPr lang="es-BO" sz="2000" b="1" dirty="0" err="1" smtClean="0"/>
              <a:t>VPVEyMT</a:t>
            </a:r>
            <a:r>
              <a:rPr lang="es-BO" sz="2000" b="1" dirty="0" smtClean="0"/>
              <a:t>/DGPPS/UAN/IN/4/2024</a:t>
            </a:r>
            <a:endParaRPr lang="es-BO" sz="2000" dirty="0"/>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377350" y="1249650"/>
            <a:ext cx="11477767" cy="5201360"/>
          </a:xfrm>
          <a:prstGeom prst="rect">
            <a:avLst/>
          </a:prstGeom>
        </p:spPr>
        <p:txBody>
          <a:bodyPr wrap="square">
            <a:spAutoFit/>
          </a:bodyPr>
          <a:lstStyle/>
          <a:p>
            <a:pPr algn="just">
              <a:lnSpc>
                <a:spcPct val="115000"/>
              </a:lnSpc>
              <a:spcBef>
                <a:spcPts val="600"/>
              </a:spcBef>
              <a:spcAft>
                <a:spcPts val="600"/>
              </a:spcAft>
            </a:pPr>
            <a:r>
              <a:rPr lang="es-BO" sz="1700" dirty="0">
                <a:latin typeface="Arial" panose="020B0604020202020204" pitchFamily="34" charset="0"/>
                <a:ea typeface="Times New Roman" panose="02020603050405020304" pitchFamily="18" charset="0"/>
                <a:cs typeface="Times New Roman" panose="02020603050405020304" pitchFamily="18" charset="0"/>
              </a:rPr>
              <a:t>A fin de evitar la congestión de los</a:t>
            </a:r>
            <a:r>
              <a:rPr lang="es-MX" sz="1700" dirty="0">
                <a:latin typeface="Arial" panose="020B0604020202020204" pitchFamily="34" charset="0"/>
                <a:ea typeface="Times New Roman" panose="02020603050405020304" pitchFamily="18" charset="0"/>
                <a:cs typeface="Times New Roman" panose="02020603050405020304" pitchFamily="18" charset="0"/>
              </a:rPr>
              <a:t> establecimientos de salud, el personal de salud en función al movimiento de pacientes y a las actividades que realizan podrán asignar horarios específicos para la atención de personas adultas mayores a fin de prestar una atención con calidad y calidez para la dotación del Carmelo®. Si la persona adulta mayor necesita la atención de una especialidad específica, deberá adecuarse a los procedimientos establecidos por el establecimiento de salud.</a:t>
            </a:r>
            <a:endParaRPr lang="es-BO" sz="17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Bef>
                <a:spcPts val="600"/>
              </a:spcBef>
              <a:spcAft>
                <a:spcPts val="600"/>
              </a:spcAft>
            </a:pPr>
            <a:r>
              <a:rPr lang="es-MX" sz="1700" dirty="0">
                <a:latin typeface="Arial" panose="020B0604020202020204" pitchFamily="34" charset="0"/>
                <a:ea typeface="Times New Roman" panose="02020603050405020304" pitchFamily="18" charset="0"/>
                <a:cs typeface="Times New Roman" panose="02020603050405020304" pitchFamily="18" charset="0"/>
              </a:rPr>
              <a:t>Coordinar con el Programa SAFCI - MI SALUD </a:t>
            </a:r>
            <a:r>
              <a:rPr lang="es-ES" sz="1700" dirty="0">
                <a:latin typeface="Arial" panose="020B0604020202020204" pitchFamily="34" charset="0"/>
                <a:ea typeface="Times New Roman" panose="02020603050405020304" pitchFamily="18" charset="0"/>
                <a:cs typeface="Times New Roman" panose="02020603050405020304" pitchFamily="18" charset="0"/>
              </a:rPr>
              <a:t>para programar visitas domiciliarias a personas adultas mayores que presenten problemas de funcionalidad, discapacidad, degeneración cognitiva o que vivan en lugares alejados para realizar la atención médica correspondiente y entrega del Complemento Nutricional Carmelo®.</a:t>
            </a:r>
            <a:endParaRPr lang="es-BO" sz="1700" dirty="0">
              <a:latin typeface="Calibri" panose="020F0502020204030204" pitchFamily="34" charset="0"/>
              <a:ea typeface="Times New Roman" panose="02020603050405020304" pitchFamily="18" charset="0"/>
              <a:cs typeface="Times New Roman" panose="02020603050405020304" pitchFamily="18" charset="0"/>
            </a:endParaRPr>
          </a:p>
          <a:p>
            <a:pPr marL="6985" algn="just">
              <a:lnSpc>
                <a:spcPct val="115000"/>
              </a:lnSpc>
              <a:spcBef>
                <a:spcPts val="600"/>
              </a:spcBef>
              <a:spcAft>
                <a:spcPts val="600"/>
              </a:spcAft>
            </a:pPr>
            <a:r>
              <a:rPr lang="es-MX" sz="1700" dirty="0">
                <a:latin typeface="Arial" panose="020B0604020202020204" pitchFamily="34" charset="0"/>
                <a:ea typeface="Times New Roman" panose="02020603050405020304" pitchFamily="18" charset="0"/>
                <a:cs typeface="Times New Roman" panose="02020603050405020304" pitchFamily="18" charset="0"/>
              </a:rPr>
              <a:t>Para la entrega del complemento nutricional Carmelo®, las personas adultas mayores deberán estar adscritos al Sistema Único de Salud (SUS) o estar asegurados en un Ente Gestor de la Seguridad Social a Corto Plazo y presentar los siguientes documentos:</a:t>
            </a:r>
            <a:endParaRPr lang="es-BO" sz="17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Bef>
                <a:spcPts val="600"/>
              </a:spcBef>
              <a:spcAft>
                <a:spcPts val="600"/>
              </a:spcAft>
              <a:buFont typeface="Symbol" panose="05050102010706020507" pitchFamily="18" charset="2"/>
              <a:buChar char=""/>
            </a:pPr>
            <a:r>
              <a:rPr lang="es-MX" sz="1700" dirty="0">
                <a:latin typeface="Arial" panose="020B0604020202020204" pitchFamily="34" charset="0"/>
                <a:ea typeface="Times New Roman" panose="02020603050405020304" pitchFamily="18" charset="0"/>
                <a:cs typeface="Times New Roman" panose="02020603050405020304" pitchFamily="18" charset="0"/>
              </a:rPr>
              <a:t>Adscritos al SUS: Presentar cédula de identidad, Formulario 001 de Registro Único de Personas al Sistema Único de Salud y boleta de la renta dignidad.</a:t>
            </a:r>
            <a:endParaRPr lang="es-BO" sz="17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Bef>
                <a:spcPts val="600"/>
              </a:spcBef>
              <a:spcAft>
                <a:spcPts val="600"/>
              </a:spcAft>
              <a:buFont typeface="Symbol" panose="05050102010706020507" pitchFamily="18" charset="2"/>
              <a:buChar char=""/>
            </a:pPr>
            <a:r>
              <a:rPr lang="es-MX" sz="1700" dirty="0">
                <a:latin typeface="Arial" panose="020B0604020202020204" pitchFamily="34" charset="0"/>
                <a:ea typeface="Times New Roman" panose="02020603050405020304" pitchFamily="18" charset="0"/>
                <a:cs typeface="Times New Roman" panose="02020603050405020304" pitchFamily="18" charset="0"/>
              </a:rPr>
              <a:t>Afiliados a un Ente Gestor de la Seguridad Social a Corto Plazo: Las personas adultas mayores deberán presentar los documentos establecidos por su seguro de salud. </a:t>
            </a:r>
            <a:endParaRPr lang="es-BO" sz="17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06824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707886"/>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BO" sz="2000" b="1" u="sng" dirty="0"/>
              <a:t>INSTRUCTIVO</a:t>
            </a:r>
            <a:endParaRPr lang="es-BO" sz="2000" dirty="0"/>
          </a:p>
          <a:p>
            <a:pPr algn="ctr"/>
            <a:r>
              <a:rPr lang="es-BO" sz="2000" b="1" dirty="0" err="1" smtClean="0"/>
              <a:t>MSyD</a:t>
            </a:r>
            <a:r>
              <a:rPr lang="es-BO" sz="2000" b="1" dirty="0" smtClean="0"/>
              <a:t>/</a:t>
            </a:r>
            <a:r>
              <a:rPr lang="es-BO" sz="2000" b="1" dirty="0" err="1" smtClean="0"/>
              <a:t>VPVEyMT</a:t>
            </a:r>
            <a:r>
              <a:rPr lang="es-BO" sz="2000" b="1" dirty="0" smtClean="0"/>
              <a:t>/DGPPS/UAN/IN/4/2024</a:t>
            </a:r>
            <a:endParaRPr lang="es-BO" sz="2000" dirty="0"/>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sp>
        <p:nvSpPr>
          <p:cNvPr id="2" name="Rectángulo 1"/>
          <p:cNvSpPr/>
          <p:nvPr/>
        </p:nvSpPr>
        <p:spPr>
          <a:xfrm>
            <a:off x="377350" y="1249650"/>
            <a:ext cx="11496202" cy="4118820"/>
          </a:xfrm>
          <a:prstGeom prst="rect">
            <a:avLst/>
          </a:prstGeom>
        </p:spPr>
        <p:txBody>
          <a:bodyPr wrap="square">
            <a:spAutoFit/>
          </a:bodyPr>
          <a:lstStyle/>
          <a:p>
            <a:pPr marL="6985" algn="just">
              <a:lnSpc>
                <a:spcPct val="115000"/>
              </a:lnSpc>
              <a:spcBef>
                <a:spcPts val="600"/>
              </a:spcBef>
              <a:spcAft>
                <a:spcPts val="600"/>
              </a:spcAft>
            </a:pPr>
            <a:r>
              <a:rPr lang="es-ES" sz="2000" dirty="0" smtClean="0"/>
              <a:t>Si </a:t>
            </a:r>
            <a:r>
              <a:rPr lang="es-ES" sz="2000" dirty="0"/>
              <a:t>la persona adulta mayor presenta problemas de funcionalidad, discapacidad o degeneración cognitiva</a:t>
            </a:r>
            <a:r>
              <a:rPr lang="es-BO" sz="2000" dirty="0"/>
              <a:t> y </a:t>
            </a:r>
            <a:r>
              <a:rPr lang="es-ES" sz="2000" dirty="0"/>
              <a:t>no tiene programado una atención médica</a:t>
            </a:r>
            <a:r>
              <a:rPr lang="es-BO" sz="2000" dirty="0"/>
              <a:t>, un miembro de su familia podrá realizar el recojo del producto previa presentación del </a:t>
            </a:r>
            <a:r>
              <a:rPr lang="es-ES" sz="2000" dirty="0"/>
              <a:t>Carnet de Discapacidad o Documento Médico emitido por el establecimiento de salud donde se encuentre adscrito, el cual indique el problema de salud que presenta la persona adulta mayor (dependiendo del diagnóstico, no es necesario la extensión mensual del mismo). Asimismo, </a:t>
            </a:r>
            <a:r>
              <a:rPr lang="es-BO" sz="2000" dirty="0"/>
              <a:t>debe presentar los documentos establecidos como prerrequisitos del beneficiario según el ente al que se encuentre afiliado más la Cédula de Identidad del familiar que realice el recojo del producto. Los establecimientos de salud según corresponda son responsables de adecuar los procedimientos administrativos para que se efectivice la dotación del Carmelo</a:t>
            </a:r>
            <a:r>
              <a:rPr lang="es-MX" sz="2000" dirty="0"/>
              <a:t>®</a:t>
            </a:r>
            <a:r>
              <a:rPr lang="es-BO" sz="2000" dirty="0"/>
              <a:t> al familiar bajo las condiciones establecidas en el presente instructivo.</a:t>
            </a:r>
          </a:p>
          <a:p>
            <a:pPr marL="6985" algn="just">
              <a:lnSpc>
                <a:spcPct val="115000"/>
              </a:lnSpc>
              <a:spcBef>
                <a:spcPts val="600"/>
              </a:spcBef>
              <a:spcAft>
                <a:spcPts val="600"/>
              </a:spcAft>
            </a:pPr>
            <a:endParaRPr lang="es-BO"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51996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xmlns="" id="{9DDC4324-0620-4E3D-9287-AD2FB96CC3DF}"/>
              </a:ext>
            </a:extLst>
          </p:cNvPr>
          <p:cNvSpPr/>
          <p:nvPr/>
        </p:nvSpPr>
        <p:spPr>
          <a:xfrm>
            <a:off x="3259779" y="241513"/>
            <a:ext cx="8595338" cy="707886"/>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algn="ctr"/>
            <a:r>
              <a:rPr lang="es-BO" sz="2000" b="1" u="sng" dirty="0"/>
              <a:t>CIRCULAR</a:t>
            </a:r>
            <a:endParaRPr lang="es-BO" sz="2000" dirty="0"/>
          </a:p>
          <a:p>
            <a:pPr algn="ctr"/>
            <a:r>
              <a:rPr lang="es-BO" sz="2000" b="1" dirty="0" err="1" smtClean="0"/>
              <a:t>MSyD</a:t>
            </a:r>
            <a:r>
              <a:rPr lang="es-BO" sz="2000" b="1" dirty="0" smtClean="0"/>
              <a:t>/</a:t>
            </a:r>
            <a:r>
              <a:rPr lang="es-BO" sz="2000" b="1" dirty="0" err="1" smtClean="0"/>
              <a:t>VMPVEyMT</a:t>
            </a:r>
            <a:r>
              <a:rPr lang="es-BO" sz="2000" b="1" dirty="0" smtClean="0"/>
              <a:t>/DGPPS/UAN/CR/4/2024</a:t>
            </a:r>
            <a:endParaRPr lang="es-BO" sz="2000" dirty="0"/>
          </a:p>
        </p:txBody>
      </p:sp>
      <p:pic>
        <p:nvPicPr>
          <p:cNvPr id="4" name="Imagen 3"/>
          <p:cNvPicPr>
            <a:picLocks noChangeAspect="1"/>
          </p:cNvPicPr>
          <p:nvPr/>
        </p:nvPicPr>
        <p:blipFill>
          <a:blip r:embed="rId3"/>
          <a:stretch>
            <a:fillRect/>
          </a:stretch>
        </p:blipFill>
        <p:spPr>
          <a:xfrm>
            <a:off x="368969" y="53948"/>
            <a:ext cx="2890810" cy="716074"/>
          </a:xfrm>
          <a:prstGeom prst="rect">
            <a:avLst/>
          </a:prstGeom>
        </p:spPr>
      </p:pic>
      <p:pic>
        <p:nvPicPr>
          <p:cNvPr id="5" name="Imagen 4"/>
          <p:cNvPicPr/>
          <p:nvPr/>
        </p:nvPicPr>
        <p:blipFill rotWithShape="1">
          <a:blip r:embed="rId4"/>
          <a:srcRect l="35048" t="24612" r="35018" b="7705"/>
          <a:stretch/>
        </p:blipFill>
        <p:spPr bwMode="auto">
          <a:xfrm>
            <a:off x="4244454" y="1136964"/>
            <a:ext cx="4681182" cy="53593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1256108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 xmlns:a16="http://schemas.microsoft.com/office/drawing/2014/main" id="{9DDC4324-0620-4E3D-9287-AD2FB96CC3DF}"/>
              </a:ext>
            </a:extLst>
          </p:cNvPr>
          <p:cNvSpPr/>
          <p:nvPr/>
        </p:nvSpPr>
        <p:spPr>
          <a:xfrm>
            <a:off x="3171825" y="266559"/>
            <a:ext cx="8715374" cy="830997"/>
          </a:xfrm>
          <a:prstGeom prst="rect">
            <a:avLst/>
          </a:prstGeom>
          <a:solidFill>
            <a:srgbClr val="B2E8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lIns="91440" tIns="45720" rIns="91440" bIns="45720">
            <a:spAutoFit/>
          </a:bodyPr>
          <a:lstStyle/>
          <a:p>
            <a:pPr lvl="0" algn="ctr">
              <a:defRPr/>
            </a:pPr>
            <a:r>
              <a:rPr lang="es-BO" sz="2400" b="1" dirty="0" smtClean="0">
                <a:ln w="9525">
                  <a:solidFill>
                    <a:prstClr val="white"/>
                  </a:solidFill>
                  <a:prstDash val="solid"/>
                </a:ln>
                <a:solidFill>
                  <a:prstClr val="black"/>
                </a:solidFill>
                <a:latin typeface="Arial Rounded MT Bold" panose="020F0704030504030204" pitchFamily="34" charset="0"/>
              </a:rPr>
              <a:t>RECOMENDACIONES DE PREPARACIONES DEL </a:t>
            </a:r>
            <a:r>
              <a:rPr lang="es-ES" sz="2400" b="1" dirty="0" smtClean="0">
                <a:ln w="9525">
                  <a:solidFill>
                    <a:prstClr val="white"/>
                  </a:solidFill>
                  <a:prstDash val="solid"/>
                </a:ln>
                <a:solidFill>
                  <a:prstClr val="black"/>
                </a:solidFill>
                <a:latin typeface="Arial Rounded MT Bold" panose="020F0704030504030204" pitchFamily="34" charset="0"/>
              </a:rPr>
              <a:t>CARMELO® </a:t>
            </a:r>
          </a:p>
          <a:p>
            <a:pPr lvl="0" algn="ctr">
              <a:defRPr/>
            </a:pPr>
            <a:r>
              <a:rPr lang="es-ES" sz="2400" b="1" dirty="0" smtClean="0">
                <a:ln w="9525">
                  <a:solidFill>
                    <a:prstClr val="white"/>
                  </a:solidFill>
                  <a:prstDash val="solid"/>
                </a:ln>
                <a:solidFill>
                  <a:prstClr val="black"/>
                </a:solidFill>
                <a:latin typeface="Arial Rounded MT Bold" panose="020F0704030504030204" pitchFamily="34" charset="0"/>
              </a:rPr>
              <a:t>EN FUNCIÓN A PATOLOGÍAS ESPECÍFICAS</a:t>
            </a:r>
          </a:p>
        </p:txBody>
      </p:sp>
      <p:graphicFrame>
        <p:nvGraphicFramePr>
          <p:cNvPr id="5" name="Tabla 4"/>
          <p:cNvGraphicFramePr>
            <a:graphicFrameLocks noGrp="1"/>
          </p:cNvGraphicFramePr>
          <p:nvPr>
            <p:extLst>
              <p:ext uri="{D42A27DB-BD31-4B8C-83A1-F6EECF244321}">
                <p14:modId xmlns:p14="http://schemas.microsoft.com/office/powerpoint/2010/main" val="3383594550"/>
              </p:ext>
            </p:extLst>
          </p:nvPr>
        </p:nvGraphicFramePr>
        <p:xfrm>
          <a:off x="353959" y="1253618"/>
          <a:ext cx="11533239" cy="5312582"/>
        </p:xfrm>
        <a:graphic>
          <a:graphicData uri="http://schemas.openxmlformats.org/drawingml/2006/table">
            <a:tbl>
              <a:tblPr firstRow="1" firstCol="1" lastRow="1" lastCol="1" bandRow="1" bandCol="1"/>
              <a:tblGrid>
                <a:gridCol w="4252748">
                  <a:extLst>
                    <a:ext uri="{9D8B030D-6E8A-4147-A177-3AD203B41FA5}">
                      <a16:colId xmlns="" xmlns:a16="http://schemas.microsoft.com/office/drawing/2014/main" val="1715793049"/>
                    </a:ext>
                  </a:extLst>
                </a:gridCol>
                <a:gridCol w="4252748">
                  <a:extLst>
                    <a:ext uri="{9D8B030D-6E8A-4147-A177-3AD203B41FA5}">
                      <a16:colId xmlns="" xmlns:a16="http://schemas.microsoft.com/office/drawing/2014/main" val="1787974534"/>
                    </a:ext>
                  </a:extLst>
                </a:gridCol>
                <a:gridCol w="3027743">
                  <a:extLst>
                    <a:ext uri="{9D8B030D-6E8A-4147-A177-3AD203B41FA5}">
                      <a16:colId xmlns="" xmlns:a16="http://schemas.microsoft.com/office/drawing/2014/main" val="2796299465"/>
                    </a:ext>
                  </a:extLst>
                </a:gridCol>
              </a:tblGrid>
              <a:tr h="594700">
                <a:tc>
                  <a:txBody>
                    <a:bodyPr/>
                    <a:lstStyle/>
                    <a:p>
                      <a:pPr marL="320675" algn="l">
                        <a:spcBef>
                          <a:spcPts val="970"/>
                        </a:spcBef>
                        <a:spcAft>
                          <a:spcPts val="0"/>
                        </a:spcAft>
                      </a:pPr>
                      <a:r>
                        <a:rPr lang="es-ES" sz="2000" b="1" dirty="0">
                          <a:solidFill>
                            <a:srgbClr val="FFFFFF"/>
                          </a:solidFill>
                          <a:effectLst/>
                          <a:latin typeface="Arial" panose="020B0604020202020204" pitchFamily="34" charset="0"/>
                          <a:ea typeface="Arial MT"/>
                          <a:cs typeface="Arial MT"/>
                        </a:rPr>
                        <a:t>BENEFICIARIO</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1F497D"/>
                    </a:solidFill>
                  </a:tcPr>
                </a:tc>
                <a:tc>
                  <a:txBody>
                    <a:bodyPr/>
                    <a:lstStyle/>
                    <a:p>
                      <a:pPr marL="581025" marR="563245" indent="45720" algn="l">
                        <a:lnSpc>
                          <a:spcPct val="103000"/>
                        </a:lnSpc>
                        <a:spcBef>
                          <a:spcPts val="310"/>
                        </a:spcBef>
                        <a:spcAft>
                          <a:spcPts val="0"/>
                        </a:spcAft>
                      </a:pPr>
                      <a:r>
                        <a:rPr lang="es-ES" sz="2000" b="1" dirty="0">
                          <a:solidFill>
                            <a:srgbClr val="FFFFFF"/>
                          </a:solidFill>
                          <a:effectLst/>
                          <a:latin typeface="Arial" panose="020B0604020202020204" pitchFamily="34" charset="0"/>
                          <a:ea typeface="Arial MT"/>
                          <a:cs typeface="Arial MT"/>
                        </a:rPr>
                        <a:t>RECOMENDACIÓN</a:t>
                      </a:r>
                      <a:r>
                        <a:rPr lang="es-ES" sz="2000" b="1" spc="5" dirty="0">
                          <a:solidFill>
                            <a:srgbClr val="FFFFFF"/>
                          </a:solidFill>
                          <a:effectLst/>
                          <a:latin typeface="Arial" panose="020B0604020202020204" pitchFamily="34" charset="0"/>
                          <a:ea typeface="Arial MT"/>
                          <a:cs typeface="Arial MT"/>
                        </a:rPr>
                        <a:t> </a:t>
                      </a:r>
                      <a:r>
                        <a:rPr lang="es-ES" sz="2000" b="1" spc="-10" dirty="0">
                          <a:solidFill>
                            <a:srgbClr val="FFFFFF"/>
                          </a:solidFill>
                          <a:effectLst/>
                          <a:latin typeface="Arial" panose="020B0604020202020204" pitchFamily="34" charset="0"/>
                          <a:ea typeface="Arial MT"/>
                          <a:cs typeface="Arial MT"/>
                        </a:rPr>
                        <a:t>PARA</a:t>
                      </a:r>
                      <a:r>
                        <a:rPr lang="es-ES" sz="2000" b="1" spc="-65" dirty="0">
                          <a:solidFill>
                            <a:srgbClr val="FFFFFF"/>
                          </a:solidFill>
                          <a:effectLst/>
                          <a:latin typeface="Arial" panose="020B0604020202020204" pitchFamily="34" charset="0"/>
                          <a:ea typeface="Arial MT"/>
                          <a:cs typeface="Arial MT"/>
                        </a:rPr>
                        <a:t> </a:t>
                      </a:r>
                      <a:r>
                        <a:rPr lang="es-ES" sz="2000" b="1" spc="-5" dirty="0">
                          <a:solidFill>
                            <a:srgbClr val="FFFFFF"/>
                          </a:solidFill>
                          <a:effectLst/>
                          <a:latin typeface="Arial" panose="020B0604020202020204" pitchFamily="34" charset="0"/>
                          <a:ea typeface="Arial MT"/>
                          <a:cs typeface="Arial MT"/>
                        </a:rPr>
                        <a:t>EL</a:t>
                      </a:r>
                      <a:r>
                        <a:rPr lang="es-ES" sz="2000" b="1" spc="-45" dirty="0">
                          <a:solidFill>
                            <a:srgbClr val="FFFFFF"/>
                          </a:solidFill>
                          <a:effectLst/>
                          <a:latin typeface="Arial" panose="020B0604020202020204" pitchFamily="34" charset="0"/>
                          <a:ea typeface="Arial MT"/>
                          <a:cs typeface="Arial MT"/>
                        </a:rPr>
                        <a:t> </a:t>
                      </a:r>
                      <a:r>
                        <a:rPr lang="es-ES" sz="2000" b="1" spc="-5" dirty="0">
                          <a:solidFill>
                            <a:srgbClr val="FFFFFF"/>
                          </a:solidFill>
                          <a:effectLst/>
                          <a:latin typeface="Arial" panose="020B0604020202020204" pitchFamily="34" charset="0"/>
                          <a:ea typeface="Arial MT"/>
                          <a:cs typeface="Arial MT"/>
                        </a:rPr>
                        <a:t>CONSUMO</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1F497D"/>
                    </a:solidFill>
                  </a:tcPr>
                </a:tc>
                <a:tc>
                  <a:txBody>
                    <a:bodyPr/>
                    <a:lstStyle/>
                    <a:p>
                      <a:pPr marL="667385" marR="662940" algn="ctr">
                        <a:spcBef>
                          <a:spcPts val="970"/>
                        </a:spcBef>
                        <a:spcAft>
                          <a:spcPts val="0"/>
                        </a:spcAft>
                      </a:pPr>
                      <a:r>
                        <a:rPr lang="es-ES" sz="2000" b="1" dirty="0">
                          <a:solidFill>
                            <a:srgbClr val="FFFFFF"/>
                          </a:solidFill>
                          <a:effectLst/>
                          <a:latin typeface="Arial" panose="020B0604020202020204" pitchFamily="34" charset="0"/>
                          <a:ea typeface="Arial MT"/>
                          <a:cs typeface="Arial MT"/>
                        </a:rPr>
                        <a:t>DOSIS</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1F497D"/>
                    </a:solidFill>
                  </a:tcPr>
                </a:tc>
                <a:extLst>
                  <a:ext uri="{0D108BD9-81ED-4DB2-BD59-A6C34878D82A}">
                    <a16:rowId xmlns="" xmlns:a16="http://schemas.microsoft.com/office/drawing/2014/main" val="1787864131"/>
                  </a:ext>
                </a:extLst>
              </a:tr>
              <a:tr h="349386">
                <a:tc>
                  <a:txBody>
                    <a:bodyPr/>
                    <a:lstStyle/>
                    <a:p>
                      <a:pPr marL="50800" algn="l">
                        <a:spcBef>
                          <a:spcPts val="310"/>
                        </a:spcBef>
                        <a:spcAft>
                          <a:spcPts val="0"/>
                        </a:spcAft>
                      </a:pPr>
                      <a:r>
                        <a:rPr lang="es-ES" sz="2000" dirty="0">
                          <a:solidFill>
                            <a:srgbClr val="231F20"/>
                          </a:solidFill>
                          <a:effectLst/>
                          <a:latin typeface="Arial MT"/>
                          <a:ea typeface="Arial MT"/>
                          <a:cs typeface="Arial MT"/>
                        </a:rPr>
                        <a:t>Sin</a:t>
                      </a:r>
                      <a:r>
                        <a:rPr lang="es-ES" sz="2000" spc="-2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patología</a:t>
                      </a:r>
                      <a:r>
                        <a:rPr lang="es-ES" sz="2000" spc="-2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a:t>
                      </a:r>
                      <a:r>
                        <a:rPr lang="es-ES" sz="2000" spc="-2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base</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0165" algn="l">
                        <a:spcBef>
                          <a:spcPts val="310"/>
                        </a:spcBef>
                        <a:spcAft>
                          <a:spcPts val="0"/>
                        </a:spcAft>
                      </a:pPr>
                      <a:r>
                        <a:rPr lang="es-ES" sz="2000" dirty="0" smtClean="0">
                          <a:solidFill>
                            <a:srgbClr val="231F20"/>
                          </a:solidFill>
                          <a:effectLst/>
                          <a:latin typeface="Arial MT"/>
                          <a:ea typeface="Arial MT"/>
                          <a:cs typeface="Arial MT"/>
                        </a:rPr>
                        <a:t>30</a:t>
                      </a:r>
                      <a:r>
                        <a:rPr lang="es-ES" sz="2000" baseline="0" dirty="0" smtClean="0">
                          <a:solidFill>
                            <a:srgbClr val="231F20"/>
                          </a:solidFill>
                          <a:effectLst/>
                          <a:latin typeface="Arial MT"/>
                          <a:ea typeface="Arial MT"/>
                          <a:cs typeface="Arial MT"/>
                        </a:rPr>
                        <a:t> </a:t>
                      </a:r>
                      <a:r>
                        <a:rPr lang="es-ES" sz="2000" dirty="0" smtClean="0">
                          <a:solidFill>
                            <a:srgbClr val="231F20"/>
                          </a:solidFill>
                          <a:effectLst/>
                          <a:latin typeface="Arial MT"/>
                          <a:ea typeface="Arial MT"/>
                          <a:cs typeface="Arial MT"/>
                        </a:rPr>
                        <a:t>g</a:t>
                      </a:r>
                      <a:r>
                        <a:rPr lang="es-ES" sz="2000" spc="-20" dirty="0" smtClean="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del</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producto</a:t>
                      </a:r>
                      <a:r>
                        <a:rPr lang="es-ES" sz="2000" spc="-2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en</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200</a:t>
                      </a:r>
                      <a:r>
                        <a:rPr lang="es-ES" sz="2000" spc="-2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ml</a:t>
                      </a:r>
                      <a:r>
                        <a:rPr lang="es-ES" sz="2000" spc="-1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a:t>
                      </a:r>
                      <a:r>
                        <a:rPr lang="es-ES" sz="2000" spc="-2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agua.</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0165" algn="l">
                        <a:spcBef>
                          <a:spcPts val="310"/>
                        </a:spcBef>
                        <a:spcAft>
                          <a:spcPts val="0"/>
                        </a:spcAft>
                      </a:pPr>
                      <a:r>
                        <a:rPr lang="es-ES" sz="2000">
                          <a:solidFill>
                            <a:srgbClr val="231F20"/>
                          </a:solidFill>
                          <a:effectLst/>
                          <a:latin typeface="Arial MT"/>
                          <a:ea typeface="Arial MT"/>
                          <a:cs typeface="Arial MT"/>
                        </a:rPr>
                        <a:t>1</a:t>
                      </a:r>
                      <a:r>
                        <a:rPr lang="es-ES" sz="2000" spc="-10">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toma</a:t>
                      </a:r>
                      <a:r>
                        <a:rPr lang="es-ES" sz="2000" spc="-5">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al</a:t>
                      </a:r>
                      <a:r>
                        <a:rPr lang="es-ES" sz="2000" spc="-10">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día</a:t>
                      </a:r>
                      <a:endParaRPr lang="es-BO" sz="200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 xmlns:a16="http://schemas.microsoft.com/office/drawing/2014/main" val="3556477540"/>
                  </a:ext>
                </a:extLst>
              </a:tr>
              <a:tr h="594700">
                <a:tc rowSpan="2">
                  <a:txBody>
                    <a:bodyPr/>
                    <a:lstStyle/>
                    <a:p>
                      <a:pPr marL="50800" algn="l">
                        <a:spcBef>
                          <a:spcPts val="310"/>
                        </a:spcBef>
                        <a:spcAft>
                          <a:spcPts val="0"/>
                        </a:spcAft>
                      </a:pPr>
                      <a:r>
                        <a:rPr lang="es-ES" sz="2000" dirty="0">
                          <a:effectLst/>
                          <a:latin typeface="Arial MT"/>
                          <a:ea typeface="Arial MT"/>
                          <a:cs typeface="Arial MT"/>
                        </a:rPr>
                        <a:t> </a:t>
                      </a:r>
                      <a:endParaRPr lang="es-BO" sz="2000" dirty="0">
                        <a:effectLst/>
                        <a:latin typeface="Arial MT"/>
                        <a:ea typeface="Arial MT"/>
                        <a:cs typeface="Arial MT"/>
                      </a:endParaRPr>
                    </a:p>
                    <a:p>
                      <a:pPr marL="50800" algn="l">
                        <a:spcBef>
                          <a:spcPts val="10"/>
                        </a:spcBef>
                        <a:spcAft>
                          <a:spcPts val="0"/>
                        </a:spcAft>
                      </a:pPr>
                      <a:r>
                        <a:rPr lang="es-ES" sz="2000" dirty="0">
                          <a:effectLst/>
                          <a:latin typeface="Arial MT"/>
                          <a:ea typeface="Arial MT"/>
                          <a:cs typeface="Arial MT"/>
                        </a:rPr>
                        <a:t> </a:t>
                      </a:r>
                      <a:r>
                        <a:rPr lang="es-ES" sz="2000" dirty="0" smtClean="0">
                          <a:solidFill>
                            <a:srgbClr val="231F20"/>
                          </a:solidFill>
                          <a:effectLst/>
                          <a:latin typeface="Arial MT"/>
                          <a:ea typeface="Arial MT"/>
                          <a:cs typeface="Arial MT"/>
                        </a:rPr>
                        <a:t>Con</a:t>
                      </a:r>
                      <a:r>
                        <a:rPr lang="es-ES" sz="2000" spc="-40" dirty="0" smtClean="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desnutrición</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0165" algn="l">
                        <a:spcBef>
                          <a:spcPts val="970"/>
                        </a:spcBef>
                        <a:spcAft>
                          <a:spcPts val="0"/>
                        </a:spcAft>
                      </a:pPr>
                      <a:r>
                        <a:rPr lang="es-ES" sz="2000" dirty="0" smtClean="0">
                          <a:solidFill>
                            <a:srgbClr val="231F20"/>
                          </a:solidFill>
                          <a:effectLst/>
                          <a:latin typeface="Arial MT"/>
                          <a:ea typeface="Arial MT"/>
                          <a:cs typeface="Arial MT"/>
                        </a:rPr>
                        <a:t>15</a:t>
                      </a:r>
                      <a:r>
                        <a:rPr lang="es-ES" sz="2000" spc="-20" dirty="0" smtClean="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g</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del</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producto</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en</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200</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ml</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agua</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6515" marR="259715" indent="-6350" algn="l">
                        <a:lnSpc>
                          <a:spcPct val="103000"/>
                        </a:lnSpc>
                        <a:spcBef>
                          <a:spcPts val="310"/>
                        </a:spcBef>
                        <a:spcAft>
                          <a:spcPts val="0"/>
                        </a:spcAft>
                      </a:pPr>
                      <a:r>
                        <a:rPr lang="es-ES" sz="2000">
                          <a:solidFill>
                            <a:srgbClr val="231F20"/>
                          </a:solidFill>
                          <a:effectLst/>
                          <a:latin typeface="Arial MT"/>
                          <a:ea typeface="Arial MT"/>
                          <a:cs typeface="Arial MT"/>
                        </a:rPr>
                        <a:t>1 toma al día durante la</a:t>
                      </a:r>
                      <a:r>
                        <a:rPr lang="es-ES" sz="2000" spc="-300">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primera</a:t>
                      </a:r>
                      <a:r>
                        <a:rPr lang="es-ES" sz="2000" spc="-10">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semana</a:t>
                      </a:r>
                      <a:endParaRPr lang="es-BO" sz="200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 xmlns:a16="http://schemas.microsoft.com/office/drawing/2014/main" val="1056999980"/>
                  </a:ext>
                </a:extLst>
              </a:tr>
              <a:tr h="594700">
                <a:tc vMerge="1">
                  <a:txBody>
                    <a:bodyPr/>
                    <a:lstStyle/>
                    <a:p>
                      <a:endParaRPr lang="es-BO"/>
                    </a:p>
                  </a:txBody>
                  <a:tcPr/>
                </a:tc>
                <a:tc>
                  <a:txBody>
                    <a:bodyPr/>
                    <a:lstStyle/>
                    <a:p>
                      <a:pPr marL="50165" algn="l">
                        <a:spcBef>
                          <a:spcPts val="970"/>
                        </a:spcBef>
                        <a:spcAft>
                          <a:spcPts val="0"/>
                        </a:spcAft>
                      </a:pPr>
                      <a:r>
                        <a:rPr lang="es-ES" sz="2000" spc="0" dirty="0" smtClean="0">
                          <a:solidFill>
                            <a:srgbClr val="231F20"/>
                          </a:solidFill>
                          <a:effectLst/>
                          <a:latin typeface="Arial MT"/>
                          <a:ea typeface="Arial MT"/>
                          <a:cs typeface="Arial MT"/>
                        </a:rPr>
                        <a:t>30</a:t>
                      </a:r>
                      <a:r>
                        <a:rPr lang="es-ES" sz="2000" spc="-15" dirty="0" smtClean="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g</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del</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producto</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en</a:t>
                      </a:r>
                      <a:r>
                        <a:rPr lang="es-ES" sz="2000" spc="-1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200</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ml</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6515" marR="104775" indent="-6350" algn="l">
                        <a:lnSpc>
                          <a:spcPct val="103000"/>
                        </a:lnSpc>
                        <a:spcBef>
                          <a:spcPts val="310"/>
                        </a:spcBef>
                        <a:spcAft>
                          <a:spcPts val="0"/>
                        </a:spcAft>
                      </a:pPr>
                      <a:r>
                        <a:rPr lang="es-ES" sz="2000">
                          <a:solidFill>
                            <a:srgbClr val="231F20"/>
                          </a:solidFill>
                          <a:effectLst/>
                          <a:latin typeface="Arial MT"/>
                          <a:ea typeface="Arial MT"/>
                          <a:cs typeface="Arial MT"/>
                        </a:rPr>
                        <a:t>1 toma al día a partir de la</a:t>
                      </a:r>
                      <a:r>
                        <a:rPr lang="es-ES" sz="2000" spc="-300">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segunda semana</a:t>
                      </a:r>
                      <a:endParaRPr lang="es-BO" sz="200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 xmlns:a16="http://schemas.microsoft.com/office/drawing/2014/main" val="2664301580"/>
                  </a:ext>
                </a:extLst>
              </a:tr>
              <a:tr h="594700">
                <a:tc>
                  <a:txBody>
                    <a:bodyPr/>
                    <a:lstStyle/>
                    <a:p>
                      <a:pPr marL="57150" marR="558800" indent="-6350" algn="l">
                        <a:lnSpc>
                          <a:spcPct val="103000"/>
                        </a:lnSpc>
                        <a:spcBef>
                          <a:spcPts val="310"/>
                        </a:spcBef>
                        <a:spcAft>
                          <a:spcPts val="0"/>
                        </a:spcAft>
                      </a:pPr>
                      <a:r>
                        <a:rPr lang="es-ES" sz="2000" dirty="0">
                          <a:solidFill>
                            <a:srgbClr val="231F20"/>
                          </a:solidFill>
                          <a:effectLst/>
                          <a:latin typeface="Arial MT"/>
                          <a:ea typeface="Arial MT"/>
                          <a:cs typeface="Arial MT"/>
                        </a:rPr>
                        <a:t>Con</a:t>
                      </a:r>
                      <a:r>
                        <a:rPr lang="es-ES" sz="2000" spc="-4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sobre</a:t>
                      </a:r>
                      <a:r>
                        <a:rPr lang="es-ES" sz="2000" spc="-35" dirty="0">
                          <a:solidFill>
                            <a:srgbClr val="231F20"/>
                          </a:solidFill>
                          <a:effectLst/>
                          <a:latin typeface="Arial MT"/>
                          <a:ea typeface="Arial MT"/>
                          <a:cs typeface="Arial MT"/>
                        </a:rPr>
                        <a:t> </a:t>
                      </a:r>
                      <a:r>
                        <a:rPr lang="es-ES" sz="2000" dirty="0" smtClean="0">
                          <a:solidFill>
                            <a:srgbClr val="231F20"/>
                          </a:solidFill>
                          <a:effectLst/>
                          <a:latin typeface="Arial MT"/>
                          <a:ea typeface="Arial MT"/>
                          <a:cs typeface="Arial MT"/>
                        </a:rPr>
                        <a:t>peso</a:t>
                      </a:r>
                      <a:r>
                        <a:rPr lang="es-ES" sz="2000" baseline="0" dirty="0" smtClean="0">
                          <a:solidFill>
                            <a:srgbClr val="231F20"/>
                          </a:solidFill>
                          <a:effectLst/>
                          <a:latin typeface="Arial MT"/>
                          <a:ea typeface="Arial MT"/>
                          <a:cs typeface="Arial MT"/>
                        </a:rPr>
                        <a:t> u</a:t>
                      </a:r>
                      <a:r>
                        <a:rPr lang="es-ES" sz="2000" spc="-290" dirty="0" smtClean="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obesidad</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0165" algn="l">
                        <a:spcBef>
                          <a:spcPts val="970"/>
                        </a:spcBef>
                        <a:spcAft>
                          <a:spcPts val="0"/>
                        </a:spcAft>
                      </a:pPr>
                      <a:r>
                        <a:rPr lang="es-ES" sz="2000" spc="0" dirty="0" smtClean="0">
                          <a:solidFill>
                            <a:srgbClr val="231F20"/>
                          </a:solidFill>
                          <a:effectLst/>
                          <a:latin typeface="Arial MT"/>
                          <a:ea typeface="Arial MT"/>
                          <a:cs typeface="Arial MT"/>
                        </a:rPr>
                        <a:t>30</a:t>
                      </a:r>
                      <a:r>
                        <a:rPr lang="es-ES" sz="2000" spc="-20" dirty="0" smtClean="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g</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del</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producto</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en</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200</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ml</a:t>
                      </a:r>
                      <a:r>
                        <a:rPr lang="es-ES" sz="2000" spc="-1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de</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agua.</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6515" marR="217170" indent="-6350" algn="l">
                        <a:lnSpc>
                          <a:spcPct val="103000"/>
                        </a:lnSpc>
                        <a:spcBef>
                          <a:spcPts val="310"/>
                        </a:spcBef>
                        <a:spcAft>
                          <a:spcPts val="0"/>
                        </a:spcAft>
                      </a:pPr>
                      <a:r>
                        <a:rPr lang="es-ES" sz="2000" dirty="0">
                          <a:solidFill>
                            <a:srgbClr val="231F20"/>
                          </a:solidFill>
                          <a:effectLst/>
                          <a:latin typeface="Arial MT"/>
                          <a:ea typeface="Arial MT"/>
                          <a:cs typeface="Arial MT"/>
                        </a:rPr>
                        <a:t>1 toma al día a media</a:t>
                      </a:r>
                      <a:r>
                        <a:rPr lang="es-ES" sz="2000" spc="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mañana</a:t>
                      </a:r>
                      <a:r>
                        <a:rPr lang="es-ES" sz="2000" spc="-2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o</a:t>
                      </a:r>
                      <a:r>
                        <a:rPr lang="es-ES" sz="2000" spc="-2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a</a:t>
                      </a:r>
                      <a:r>
                        <a:rPr lang="es-ES" sz="2000" spc="-2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media</a:t>
                      </a:r>
                      <a:r>
                        <a:rPr lang="es-ES" sz="2000" spc="-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tarde</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 xmlns:a16="http://schemas.microsoft.com/office/drawing/2014/main" val="1223191931"/>
                  </a:ext>
                </a:extLst>
              </a:tr>
              <a:tr h="349386">
                <a:tc rowSpan="2">
                  <a:txBody>
                    <a:bodyPr/>
                    <a:lstStyle/>
                    <a:p>
                      <a:pPr marL="50800" algn="l">
                        <a:spcBef>
                          <a:spcPts val="10"/>
                        </a:spcBef>
                        <a:spcAft>
                          <a:spcPts val="0"/>
                        </a:spcAft>
                      </a:pPr>
                      <a:r>
                        <a:rPr lang="es-ES" sz="2000" dirty="0">
                          <a:effectLst/>
                          <a:latin typeface="Arial MT"/>
                          <a:ea typeface="Arial MT"/>
                          <a:cs typeface="Arial MT"/>
                        </a:rPr>
                        <a:t> </a:t>
                      </a:r>
                      <a:r>
                        <a:rPr lang="es-ES" sz="2000" dirty="0" smtClean="0">
                          <a:solidFill>
                            <a:srgbClr val="231F20"/>
                          </a:solidFill>
                          <a:effectLst/>
                          <a:latin typeface="Arial MT"/>
                          <a:ea typeface="Arial MT"/>
                          <a:cs typeface="Arial MT"/>
                        </a:rPr>
                        <a:t>Con</a:t>
                      </a:r>
                      <a:r>
                        <a:rPr lang="es-ES" sz="2000" spc="-40" dirty="0" smtClean="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hipertensión</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rowSpan="2">
                  <a:txBody>
                    <a:bodyPr/>
                    <a:lstStyle/>
                    <a:p>
                      <a:pPr marL="56515" marR="408305" indent="-6350" algn="l">
                        <a:lnSpc>
                          <a:spcPct val="103000"/>
                        </a:lnSpc>
                        <a:spcBef>
                          <a:spcPts val="615"/>
                        </a:spcBef>
                        <a:spcAft>
                          <a:spcPts val="0"/>
                        </a:spcAft>
                      </a:pPr>
                      <a:r>
                        <a:rPr lang="es-ES" sz="2000" dirty="0" smtClean="0">
                          <a:solidFill>
                            <a:srgbClr val="231F20"/>
                          </a:solidFill>
                          <a:effectLst/>
                          <a:latin typeface="Arial MT"/>
                          <a:ea typeface="Arial MT"/>
                          <a:cs typeface="Arial MT"/>
                        </a:rPr>
                        <a:t>15 </a:t>
                      </a:r>
                      <a:r>
                        <a:rPr lang="es-ES" sz="2000" dirty="0">
                          <a:solidFill>
                            <a:srgbClr val="231F20"/>
                          </a:solidFill>
                          <a:effectLst/>
                          <a:latin typeface="Arial MT"/>
                          <a:ea typeface="Arial MT"/>
                          <a:cs typeface="Arial MT"/>
                        </a:rPr>
                        <a:t>g del producto en 200 ml de</a:t>
                      </a:r>
                      <a:r>
                        <a:rPr lang="es-ES" sz="2000" spc="-30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agua.</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0165" algn="l">
                        <a:spcBef>
                          <a:spcPts val="310"/>
                        </a:spcBef>
                        <a:spcAft>
                          <a:spcPts val="0"/>
                        </a:spcAft>
                      </a:pPr>
                      <a:r>
                        <a:rPr lang="es-ES" sz="2000">
                          <a:solidFill>
                            <a:srgbClr val="231F20"/>
                          </a:solidFill>
                          <a:effectLst/>
                          <a:latin typeface="Arial MT"/>
                          <a:ea typeface="Arial MT"/>
                          <a:cs typeface="Arial MT"/>
                        </a:rPr>
                        <a:t>1ra</a:t>
                      </a:r>
                      <a:r>
                        <a:rPr lang="es-ES" sz="2000" spc="115">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toma a</a:t>
                      </a:r>
                      <a:r>
                        <a:rPr lang="es-ES" sz="2000" spc="-5">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media</a:t>
                      </a:r>
                      <a:r>
                        <a:rPr lang="es-ES" sz="2000" spc="-5">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mañana</a:t>
                      </a:r>
                      <a:endParaRPr lang="es-BO" sz="200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 xmlns:a16="http://schemas.microsoft.com/office/drawing/2014/main" val="1266275607"/>
                  </a:ext>
                </a:extLst>
              </a:tr>
              <a:tr h="349386">
                <a:tc vMerge="1">
                  <a:txBody>
                    <a:bodyPr/>
                    <a:lstStyle/>
                    <a:p>
                      <a:endParaRPr lang="es-BO"/>
                    </a:p>
                  </a:txBody>
                  <a:tcPr/>
                </a:tc>
                <a:tc vMerge="1">
                  <a:txBody>
                    <a:bodyPr/>
                    <a:lstStyle/>
                    <a:p>
                      <a:endParaRPr lang="es-BO"/>
                    </a:p>
                  </a:txBody>
                  <a:tcPr/>
                </a:tc>
                <a:tc>
                  <a:txBody>
                    <a:bodyPr/>
                    <a:lstStyle/>
                    <a:p>
                      <a:pPr marL="50165" algn="l">
                        <a:spcBef>
                          <a:spcPts val="310"/>
                        </a:spcBef>
                        <a:spcAft>
                          <a:spcPts val="0"/>
                        </a:spcAft>
                      </a:pPr>
                      <a:r>
                        <a:rPr lang="es-ES" sz="2000">
                          <a:solidFill>
                            <a:srgbClr val="231F20"/>
                          </a:solidFill>
                          <a:effectLst/>
                          <a:latin typeface="Arial MT"/>
                          <a:ea typeface="Arial MT"/>
                          <a:cs typeface="Arial MT"/>
                        </a:rPr>
                        <a:t>2da</a:t>
                      </a:r>
                      <a:r>
                        <a:rPr lang="es-ES" sz="2000" spc="-10">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toma a</a:t>
                      </a:r>
                      <a:r>
                        <a:rPr lang="es-ES" sz="2000" spc="-10">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media</a:t>
                      </a:r>
                      <a:r>
                        <a:rPr lang="es-ES" sz="2000" spc="-5">
                          <a:solidFill>
                            <a:srgbClr val="231F20"/>
                          </a:solidFill>
                          <a:effectLst/>
                          <a:latin typeface="Arial MT"/>
                          <a:ea typeface="Arial MT"/>
                          <a:cs typeface="Arial MT"/>
                        </a:rPr>
                        <a:t> </a:t>
                      </a:r>
                      <a:r>
                        <a:rPr lang="es-ES" sz="2000">
                          <a:solidFill>
                            <a:srgbClr val="231F20"/>
                          </a:solidFill>
                          <a:effectLst/>
                          <a:latin typeface="Arial MT"/>
                          <a:ea typeface="Arial MT"/>
                          <a:cs typeface="Arial MT"/>
                        </a:rPr>
                        <a:t>tarde</a:t>
                      </a:r>
                      <a:endParaRPr lang="es-BO" sz="200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 xmlns:a16="http://schemas.microsoft.com/office/drawing/2014/main" val="2298504438"/>
                  </a:ext>
                </a:extLst>
              </a:tr>
              <a:tr h="349386">
                <a:tc rowSpan="2">
                  <a:txBody>
                    <a:bodyPr/>
                    <a:lstStyle/>
                    <a:p>
                      <a:pPr marL="50800" algn="l">
                        <a:spcBef>
                          <a:spcPts val="10"/>
                        </a:spcBef>
                        <a:spcAft>
                          <a:spcPts val="0"/>
                        </a:spcAft>
                      </a:pPr>
                      <a:r>
                        <a:rPr lang="es-ES" sz="2000" dirty="0">
                          <a:effectLst/>
                          <a:latin typeface="Arial MT"/>
                          <a:ea typeface="Arial MT"/>
                          <a:cs typeface="Arial MT"/>
                        </a:rPr>
                        <a:t> </a:t>
                      </a:r>
                      <a:r>
                        <a:rPr lang="es-ES" sz="2000" dirty="0" smtClean="0">
                          <a:solidFill>
                            <a:srgbClr val="231F20"/>
                          </a:solidFill>
                          <a:effectLst/>
                          <a:latin typeface="Arial MT"/>
                          <a:ea typeface="Arial MT"/>
                          <a:cs typeface="Arial MT"/>
                        </a:rPr>
                        <a:t>Con</a:t>
                      </a:r>
                      <a:r>
                        <a:rPr lang="es-ES" sz="2000" spc="-30" dirty="0" smtClean="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diabetes</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rowSpan="2">
                  <a:txBody>
                    <a:bodyPr/>
                    <a:lstStyle/>
                    <a:p>
                      <a:pPr marL="56515" marR="408305" indent="-6350" algn="l">
                        <a:lnSpc>
                          <a:spcPct val="103000"/>
                        </a:lnSpc>
                        <a:spcBef>
                          <a:spcPts val="615"/>
                        </a:spcBef>
                        <a:spcAft>
                          <a:spcPts val="0"/>
                        </a:spcAft>
                      </a:pPr>
                      <a:r>
                        <a:rPr lang="es-ES" sz="2000" dirty="0" smtClean="0">
                          <a:solidFill>
                            <a:srgbClr val="231F20"/>
                          </a:solidFill>
                          <a:effectLst/>
                          <a:latin typeface="Arial MT"/>
                          <a:ea typeface="Arial MT"/>
                          <a:cs typeface="Arial MT"/>
                        </a:rPr>
                        <a:t>15 </a:t>
                      </a:r>
                      <a:r>
                        <a:rPr lang="es-ES" sz="2000" dirty="0">
                          <a:solidFill>
                            <a:srgbClr val="231F20"/>
                          </a:solidFill>
                          <a:effectLst/>
                          <a:latin typeface="Arial MT"/>
                          <a:ea typeface="Arial MT"/>
                          <a:cs typeface="Arial MT"/>
                        </a:rPr>
                        <a:t>g del producto en 200 ml de</a:t>
                      </a:r>
                      <a:r>
                        <a:rPr lang="es-ES" sz="2000" spc="-30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agua.</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marL="50165" algn="l">
                        <a:spcBef>
                          <a:spcPts val="310"/>
                        </a:spcBef>
                        <a:spcAft>
                          <a:spcPts val="0"/>
                        </a:spcAft>
                      </a:pPr>
                      <a:r>
                        <a:rPr lang="es-ES" sz="2000" dirty="0">
                          <a:solidFill>
                            <a:srgbClr val="231F20"/>
                          </a:solidFill>
                          <a:effectLst/>
                          <a:latin typeface="Arial MT"/>
                          <a:ea typeface="Arial MT"/>
                          <a:cs typeface="Arial MT"/>
                        </a:rPr>
                        <a:t>1ra</a:t>
                      </a:r>
                      <a:r>
                        <a:rPr lang="es-ES" sz="2000" spc="11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toma a</a:t>
                      </a:r>
                      <a:r>
                        <a:rPr lang="es-ES" sz="2000" spc="-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media</a:t>
                      </a:r>
                      <a:r>
                        <a:rPr lang="es-ES" sz="2000" spc="-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mañana</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 xmlns:a16="http://schemas.microsoft.com/office/drawing/2014/main" val="309790767"/>
                  </a:ext>
                </a:extLst>
              </a:tr>
              <a:tr h="349386">
                <a:tc vMerge="1">
                  <a:txBody>
                    <a:bodyPr/>
                    <a:lstStyle/>
                    <a:p>
                      <a:endParaRPr lang="es-BO"/>
                    </a:p>
                  </a:txBody>
                  <a:tcPr/>
                </a:tc>
                <a:tc vMerge="1">
                  <a:txBody>
                    <a:bodyPr/>
                    <a:lstStyle/>
                    <a:p>
                      <a:endParaRPr lang="es-BO"/>
                    </a:p>
                  </a:txBody>
                  <a:tcPr/>
                </a:tc>
                <a:tc>
                  <a:txBody>
                    <a:bodyPr/>
                    <a:lstStyle/>
                    <a:p>
                      <a:pPr marL="50165" algn="l">
                        <a:spcBef>
                          <a:spcPts val="310"/>
                        </a:spcBef>
                        <a:spcAft>
                          <a:spcPts val="0"/>
                        </a:spcAft>
                      </a:pPr>
                      <a:r>
                        <a:rPr lang="es-ES" sz="2000" dirty="0">
                          <a:solidFill>
                            <a:srgbClr val="231F20"/>
                          </a:solidFill>
                          <a:effectLst/>
                          <a:latin typeface="Arial MT"/>
                          <a:ea typeface="Arial MT"/>
                          <a:cs typeface="Arial MT"/>
                        </a:rPr>
                        <a:t>2da</a:t>
                      </a:r>
                      <a:r>
                        <a:rPr lang="es-ES" sz="2000" spc="-1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toma a</a:t>
                      </a:r>
                      <a:r>
                        <a:rPr lang="es-ES" sz="2000" spc="-10"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media</a:t>
                      </a:r>
                      <a:r>
                        <a:rPr lang="es-ES" sz="2000" spc="-5" dirty="0">
                          <a:solidFill>
                            <a:srgbClr val="231F20"/>
                          </a:solidFill>
                          <a:effectLst/>
                          <a:latin typeface="Arial MT"/>
                          <a:ea typeface="Arial MT"/>
                          <a:cs typeface="Arial MT"/>
                        </a:rPr>
                        <a:t> </a:t>
                      </a:r>
                      <a:r>
                        <a:rPr lang="es-ES" sz="2000" dirty="0">
                          <a:solidFill>
                            <a:srgbClr val="231F20"/>
                          </a:solidFill>
                          <a:effectLst/>
                          <a:latin typeface="Arial MT"/>
                          <a:ea typeface="Arial MT"/>
                          <a:cs typeface="Arial MT"/>
                        </a:rPr>
                        <a:t>tarde</a:t>
                      </a:r>
                      <a:endParaRPr lang="es-BO" sz="2000" dirty="0">
                        <a:effectLst/>
                        <a:latin typeface="Arial MT"/>
                        <a:ea typeface="Arial MT"/>
                        <a:cs typeface="Arial MT"/>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 xmlns:a16="http://schemas.microsoft.com/office/drawing/2014/main" val="952526720"/>
                  </a:ext>
                </a:extLst>
              </a:tr>
              <a:tr h="1050948">
                <a:tc gridSpan="3">
                  <a:txBody>
                    <a:bodyPr/>
                    <a:lstStyle/>
                    <a:p>
                      <a:pPr marL="50800" algn="l">
                        <a:spcBef>
                          <a:spcPts val="310"/>
                        </a:spcBef>
                        <a:spcAft>
                          <a:spcPts val="0"/>
                        </a:spcAft>
                      </a:pPr>
                      <a:r>
                        <a:rPr lang="es-ES" sz="2000" b="1" dirty="0">
                          <a:solidFill>
                            <a:srgbClr val="FFFFFF"/>
                          </a:solidFill>
                          <a:effectLst/>
                          <a:latin typeface="Arial" panose="020B0604020202020204" pitchFamily="34" charset="0"/>
                          <a:ea typeface="Arial MT"/>
                          <a:cs typeface="Arial MT"/>
                        </a:rPr>
                        <a:t>CONTRAINDICADO:</a:t>
                      </a:r>
                      <a:endParaRPr lang="es-BO" sz="2000" dirty="0">
                        <a:effectLst/>
                        <a:latin typeface="Arial MT"/>
                        <a:ea typeface="Arial MT"/>
                        <a:cs typeface="Arial MT"/>
                      </a:endParaRPr>
                    </a:p>
                    <a:p>
                      <a:pPr marL="3671888" lvl="0" indent="-342900" algn="l">
                        <a:spcBef>
                          <a:spcPts val="605"/>
                        </a:spcBef>
                        <a:spcAft>
                          <a:spcPts val="0"/>
                        </a:spcAft>
                        <a:buClr>
                          <a:srgbClr val="FFFFFF"/>
                        </a:buClr>
                        <a:buSzPts val="1100"/>
                        <a:buFont typeface="Calibri" panose="020F0502020204030204" pitchFamily="34" charset="0"/>
                        <a:buAutoNum type="arabicParenR"/>
                        <a:tabLst>
                          <a:tab pos="1269365" algn="l"/>
                        </a:tabLst>
                      </a:pPr>
                      <a:r>
                        <a:rPr lang="es-ES" sz="2000" b="1" dirty="0">
                          <a:solidFill>
                            <a:srgbClr val="FFFFFF"/>
                          </a:solidFill>
                          <a:effectLst/>
                          <a:latin typeface="Arial" panose="020B0604020202020204" pitchFamily="34" charset="0"/>
                          <a:ea typeface="Calibri" panose="020F0502020204030204" pitchFamily="34" charset="0"/>
                          <a:cs typeface="Arial MT"/>
                        </a:rPr>
                        <a:t>INSUFICIENCIA</a:t>
                      </a:r>
                      <a:r>
                        <a:rPr lang="es-ES" sz="2000" b="1" spc="-60" dirty="0">
                          <a:solidFill>
                            <a:srgbClr val="FFFFFF"/>
                          </a:solidFill>
                          <a:effectLst/>
                          <a:latin typeface="Arial" panose="020B0604020202020204" pitchFamily="34" charset="0"/>
                          <a:ea typeface="Calibri" panose="020F0502020204030204" pitchFamily="34" charset="0"/>
                          <a:cs typeface="Arial MT"/>
                        </a:rPr>
                        <a:t> </a:t>
                      </a:r>
                      <a:r>
                        <a:rPr lang="es-ES" sz="2000" b="1" dirty="0">
                          <a:solidFill>
                            <a:srgbClr val="FFFFFF"/>
                          </a:solidFill>
                          <a:effectLst/>
                          <a:latin typeface="Arial" panose="020B0604020202020204" pitchFamily="34" charset="0"/>
                          <a:ea typeface="Calibri" panose="020F0502020204030204" pitchFamily="34" charset="0"/>
                          <a:cs typeface="Arial MT"/>
                        </a:rPr>
                        <a:t>RENAL</a:t>
                      </a:r>
                      <a:r>
                        <a:rPr lang="es-ES" sz="2000" b="1" spc="-75" dirty="0">
                          <a:solidFill>
                            <a:srgbClr val="FFFFFF"/>
                          </a:solidFill>
                          <a:effectLst/>
                          <a:latin typeface="Arial" panose="020B0604020202020204" pitchFamily="34" charset="0"/>
                          <a:ea typeface="Calibri" panose="020F0502020204030204" pitchFamily="34" charset="0"/>
                          <a:cs typeface="Arial MT"/>
                        </a:rPr>
                        <a:t> </a:t>
                      </a:r>
                      <a:r>
                        <a:rPr lang="es-ES" sz="2000" b="1" dirty="0">
                          <a:solidFill>
                            <a:srgbClr val="FFFFFF"/>
                          </a:solidFill>
                          <a:effectLst/>
                          <a:latin typeface="Arial" panose="020B0604020202020204" pitchFamily="34" charset="0"/>
                          <a:ea typeface="Calibri" panose="020F0502020204030204" pitchFamily="34" charset="0"/>
                          <a:cs typeface="Arial MT"/>
                        </a:rPr>
                        <a:t>AGUDA</a:t>
                      </a:r>
                      <a:r>
                        <a:rPr lang="es-ES" sz="2000" b="1" spc="-75" dirty="0">
                          <a:solidFill>
                            <a:srgbClr val="FFFFFF"/>
                          </a:solidFill>
                          <a:effectLst/>
                          <a:latin typeface="Arial" panose="020B0604020202020204" pitchFamily="34" charset="0"/>
                          <a:ea typeface="Calibri" panose="020F0502020204030204" pitchFamily="34" charset="0"/>
                          <a:cs typeface="Arial MT"/>
                        </a:rPr>
                        <a:t> </a:t>
                      </a:r>
                      <a:r>
                        <a:rPr lang="es-ES" sz="2000" b="1" dirty="0">
                          <a:solidFill>
                            <a:srgbClr val="FFFFFF"/>
                          </a:solidFill>
                          <a:effectLst/>
                          <a:latin typeface="Arial" panose="020B0604020202020204" pitchFamily="34" charset="0"/>
                          <a:ea typeface="Calibri" panose="020F0502020204030204" pitchFamily="34" charset="0"/>
                          <a:cs typeface="Arial MT"/>
                        </a:rPr>
                        <a:t>Y</a:t>
                      </a:r>
                      <a:r>
                        <a:rPr lang="es-ES" sz="2000" b="1" spc="-35" dirty="0">
                          <a:solidFill>
                            <a:srgbClr val="FFFFFF"/>
                          </a:solidFill>
                          <a:effectLst/>
                          <a:latin typeface="Arial" panose="020B0604020202020204" pitchFamily="34" charset="0"/>
                          <a:ea typeface="Calibri" panose="020F0502020204030204" pitchFamily="34" charset="0"/>
                          <a:cs typeface="Arial MT"/>
                        </a:rPr>
                        <a:t> </a:t>
                      </a:r>
                      <a:r>
                        <a:rPr lang="es-ES" sz="2000" b="1" dirty="0">
                          <a:solidFill>
                            <a:srgbClr val="FFFFFF"/>
                          </a:solidFill>
                          <a:effectLst/>
                          <a:latin typeface="Arial" panose="020B0604020202020204" pitchFamily="34" charset="0"/>
                          <a:ea typeface="Calibri" panose="020F0502020204030204" pitchFamily="34" charset="0"/>
                          <a:cs typeface="Arial MT"/>
                        </a:rPr>
                        <a:t>/O</a:t>
                      </a:r>
                      <a:r>
                        <a:rPr lang="es-ES" sz="2000" b="1" spc="-10" dirty="0">
                          <a:solidFill>
                            <a:srgbClr val="FFFFFF"/>
                          </a:solidFill>
                          <a:effectLst/>
                          <a:latin typeface="Arial" panose="020B0604020202020204" pitchFamily="34" charset="0"/>
                          <a:ea typeface="Calibri" panose="020F0502020204030204" pitchFamily="34" charset="0"/>
                          <a:cs typeface="Arial MT"/>
                        </a:rPr>
                        <a:t> </a:t>
                      </a:r>
                      <a:r>
                        <a:rPr lang="es-ES" sz="2000" b="1" dirty="0">
                          <a:solidFill>
                            <a:srgbClr val="FFFFFF"/>
                          </a:solidFill>
                          <a:effectLst/>
                          <a:latin typeface="Arial" panose="020B0604020202020204" pitchFamily="34" charset="0"/>
                          <a:ea typeface="Calibri" panose="020F0502020204030204" pitchFamily="34" charset="0"/>
                          <a:cs typeface="Arial MT"/>
                        </a:rPr>
                        <a:t>CRÓNICA</a:t>
                      </a:r>
                      <a:endParaRPr lang="es-BO" sz="2000" dirty="0">
                        <a:effectLst/>
                        <a:latin typeface="Arial MT"/>
                        <a:ea typeface="Calibri" panose="020F0502020204030204" pitchFamily="34" charset="0"/>
                        <a:cs typeface="Calibri" panose="020F0502020204030204" pitchFamily="34" charset="0"/>
                      </a:endParaRPr>
                    </a:p>
                    <a:p>
                      <a:pPr marL="3671888" lvl="0" indent="-342900" algn="l">
                        <a:spcBef>
                          <a:spcPts val="545"/>
                        </a:spcBef>
                        <a:spcAft>
                          <a:spcPts val="0"/>
                        </a:spcAft>
                        <a:buClr>
                          <a:srgbClr val="FFFFFF"/>
                        </a:buClr>
                        <a:buSzPts val="1100"/>
                        <a:buFont typeface="Calibri" panose="020F0502020204030204" pitchFamily="34" charset="0"/>
                        <a:buAutoNum type="arabicParenR"/>
                        <a:tabLst>
                          <a:tab pos="1269365" algn="l"/>
                        </a:tabLst>
                      </a:pPr>
                      <a:r>
                        <a:rPr lang="es-ES" sz="2000" b="1" spc="-5" dirty="0">
                          <a:solidFill>
                            <a:srgbClr val="FFFFFF"/>
                          </a:solidFill>
                          <a:effectLst/>
                          <a:latin typeface="Arial" panose="020B0604020202020204" pitchFamily="34" charset="0"/>
                          <a:ea typeface="Calibri" panose="020F0502020204030204" pitchFamily="34" charset="0"/>
                          <a:cs typeface="Arial MT"/>
                        </a:rPr>
                        <a:t>INSUFICIENCIA</a:t>
                      </a:r>
                      <a:r>
                        <a:rPr lang="es-ES" sz="2000" b="1" spc="-45" dirty="0">
                          <a:solidFill>
                            <a:srgbClr val="FFFFFF"/>
                          </a:solidFill>
                          <a:effectLst/>
                          <a:latin typeface="Arial" panose="020B0604020202020204" pitchFamily="34" charset="0"/>
                          <a:ea typeface="Calibri" panose="020F0502020204030204" pitchFamily="34" charset="0"/>
                          <a:cs typeface="Arial MT"/>
                        </a:rPr>
                        <a:t> </a:t>
                      </a:r>
                      <a:r>
                        <a:rPr lang="es-ES" sz="2000" b="1" spc="-5" dirty="0">
                          <a:solidFill>
                            <a:srgbClr val="FFFFFF"/>
                          </a:solidFill>
                          <a:effectLst/>
                          <a:latin typeface="Arial" panose="020B0604020202020204" pitchFamily="34" charset="0"/>
                          <a:ea typeface="Calibri" panose="020F0502020204030204" pitchFamily="34" charset="0"/>
                          <a:cs typeface="Arial MT"/>
                        </a:rPr>
                        <a:t>HEPÁTICA</a:t>
                      </a:r>
                      <a:r>
                        <a:rPr lang="es-ES" sz="2000" b="1" spc="-80" dirty="0">
                          <a:solidFill>
                            <a:srgbClr val="FFFFFF"/>
                          </a:solidFill>
                          <a:effectLst/>
                          <a:latin typeface="Arial" panose="020B0604020202020204" pitchFamily="34" charset="0"/>
                          <a:ea typeface="Calibri" panose="020F0502020204030204" pitchFamily="34" charset="0"/>
                          <a:cs typeface="Arial MT"/>
                        </a:rPr>
                        <a:t> </a:t>
                      </a:r>
                      <a:r>
                        <a:rPr lang="es-ES" sz="2000" b="1" dirty="0">
                          <a:solidFill>
                            <a:srgbClr val="FFFFFF"/>
                          </a:solidFill>
                          <a:effectLst/>
                          <a:latin typeface="Arial" panose="020B0604020202020204" pitchFamily="34" charset="0"/>
                          <a:ea typeface="Calibri" panose="020F0502020204030204" pitchFamily="34" charset="0"/>
                          <a:cs typeface="Arial MT"/>
                        </a:rPr>
                        <a:t>AGUDA</a:t>
                      </a:r>
                      <a:r>
                        <a:rPr lang="es-ES" sz="2000" b="1" spc="-65" dirty="0">
                          <a:solidFill>
                            <a:srgbClr val="FFFFFF"/>
                          </a:solidFill>
                          <a:effectLst/>
                          <a:latin typeface="Arial" panose="020B0604020202020204" pitchFamily="34" charset="0"/>
                          <a:ea typeface="Calibri" panose="020F0502020204030204" pitchFamily="34" charset="0"/>
                          <a:cs typeface="Arial MT"/>
                        </a:rPr>
                        <a:t> </a:t>
                      </a:r>
                      <a:r>
                        <a:rPr lang="es-ES" sz="2000" b="1" dirty="0">
                          <a:solidFill>
                            <a:srgbClr val="FFFFFF"/>
                          </a:solidFill>
                          <a:effectLst/>
                          <a:latin typeface="Arial" panose="020B0604020202020204" pitchFamily="34" charset="0"/>
                          <a:ea typeface="Calibri" panose="020F0502020204030204" pitchFamily="34" charset="0"/>
                          <a:cs typeface="Arial MT"/>
                        </a:rPr>
                        <a:t>Y/O</a:t>
                      </a:r>
                      <a:r>
                        <a:rPr lang="es-ES" sz="2000" b="1" spc="5" dirty="0">
                          <a:solidFill>
                            <a:srgbClr val="FFFFFF"/>
                          </a:solidFill>
                          <a:effectLst/>
                          <a:latin typeface="Arial" panose="020B0604020202020204" pitchFamily="34" charset="0"/>
                          <a:ea typeface="Calibri" panose="020F0502020204030204" pitchFamily="34" charset="0"/>
                          <a:cs typeface="Arial MT"/>
                        </a:rPr>
                        <a:t> </a:t>
                      </a:r>
                      <a:r>
                        <a:rPr lang="es-ES" sz="2000" b="1" dirty="0">
                          <a:solidFill>
                            <a:srgbClr val="FFFFFF"/>
                          </a:solidFill>
                          <a:effectLst/>
                          <a:latin typeface="Arial" panose="020B0604020202020204" pitchFamily="34" charset="0"/>
                          <a:ea typeface="Calibri" panose="020F0502020204030204" pitchFamily="34" charset="0"/>
                          <a:cs typeface="Arial MT"/>
                        </a:rPr>
                        <a:t>CRÓNICA</a:t>
                      </a:r>
                      <a:endParaRPr lang="es-BO" sz="2000" dirty="0">
                        <a:effectLst/>
                        <a:latin typeface="Arial MT"/>
                        <a:ea typeface="Calibri" panose="020F0502020204030204" pitchFamily="34" charset="0"/>
                        <a:cs typeface="Calibri" panose="020F0502020204030204" pitchFamily="34" charset="0"/>
                      </a:endParaRPr>
                    </a:p>
                  </a:txBody>
                  <a:tcPr marL="0" marR="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1F497D"/>
                    </a:solidFill>
                  </a:tcPr>
                </a:tc>
                <a:tc hMerge="1">
                  <a:txBody>
                    <a:bodyPr/>
                    <a:lstStyle/>
                    <a:p>
                      <a:endParaRPr lang="es-BO"/>
                    </a:p>
                  </a:txBody>
                  <a:tcPr/>
                </a:tc>
                <a:tc hMerge="1">
                  <a:txBody>
                    <a:bodyPr/>
                    <a:lstStyle/>
                    <a:p>
                      <a:endParaRPr lang="es-BO"/>
                    </a:p>
                  </a:txBody>
                  <a:tcPr/>
                </a:tc>
                <a:extLst>
                  <a:ext uri="{0D108BD9-81ED-4DB2-BD59-A6C34878D82A}">
                    <a16:rowId xmlns="" xmlns:a16="http://schemas.microsoft.com/office/drawing/2014/main" val="3404143254"/>
                  </a:ext>
                </a:extLst>
              </a:tr>
            </a:tbl>
          </a:graphicData>
        </a:graphic>
      </p:graphicFrame>
      <p:pic>
        <p:nvPicPr>
          <p:cNvPr id="4" name="Imagen 3"/>
          <p:cNvPicPr>
            <a:picLocks noChangeAspect="1"/>
          </p:cNvPicPr>
          <p:nvPr/>
        </p:nvPicPr>
        <p:blipFill>
          <a:blip r:embed="rId2"/>
          <a:stretch>
            <a:fillRect/>
          </a:stretch>
        </p:blipFill>
        <p:spPr>
          <a:xfrm>
            <a:off x="281015" y="324020"/>
            <a:ext cx="2890810" cy="716074"/>
          </a:xfrm>
          <a:prstGeom prst="rect">
            <a:avLst/>
          </a:prstGeom>
        </p:spPr>
      </p:pic>
    </p:spTree>
    <p:extLst>
      <p:ext uri="{BB962C8B-B14F-4D97-AF65-F5344CB8AC3E}">
        <p14:creationId xmlns:p14="http://schemas.microsoft.com/office/powerpoint/2010/main" val="41738508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964274" y="4199825"/>
            <a:ext cx="5703534" cy="1717072"/>
          </a:xfrm>
          <a:prstGeom prst="rect">
            <a:avLst/>
          </a:prstGeom>
        </p:spPr>
        <p:txBody>
          <a:bodyPr vert="horz" wrap="square" lIns="0" tIns="15049" rIns="0" bIns="0" rtlCol="0">
            <a:spAutoFit/>
          </a:bodyPr>
          <a:lstStyle/>
          <a:p>
            <a:pPr marL="14332" marR="0" lvl="0" indent="0" algn="l" defTabSz="914400" rtl="0" eaLnBrk="1" fontAlgn="auto" latinLnBrk="0" hangingPunct="1">
              <a:lnSpc>
                <a:spcPct val="100000"/>
              </a:lnSpc>
              <a:spcBef>
                <a:spcPts val="118"/>
              </a:spcBef>
              <a:spcAft>
                <a:spcPts val="0"/>
              </a:spcAft>
              <a:buClrTx/>
              <a:buSzTx/>
              <a:buFontTx/>
              <a:buNone/>
              <a:tabLst/>
              <a:defRPr/>
            </a:pPr>
            <a:r>
              <a:rPr kumimoji="0" sz="11059" b="0" i="0" u="none" strike="noStrike" kern="1200" cap="none" spc="-1021" normalizeH="0" baseline="0" noProof="0" dirty="0">
                <a:ln>
                  <a:noFill/>
                </a:ln>
                <a:solidFill>
                  <a:srgbClr val="FFFFFF"/>
                </a:solidFill>
                <a:effectLst/>
                <a:uLnTx/>
                <a:uFillTx/>
                <a:latin typeface="Roboto" panose="02000000000000000000" pitchFamily="2" charset="0"/>
                <a:ea typeface="Roboto" panose="02000000000000000000" pitchFamily="2" charset="0"/>
                <a:cs typeface="Arial MT"/>
              </a:rPr>
              <a:t>GRACIAS!</a:t>
            </a:r>
            <a:endParaRPr kumimoji="0" sz="11059"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MT"/>
            </a:endParaRPr>
          </a:p>
        </p:txBody>
      </p:sp>
      <p:pic>
        <p:nvPicPr>
          <p:cNvPr id="1026" name="Picture 2" descr="Los 15 tipos de lactancia (y sus benefici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9346" y="5455231"/>
            <a:ext cx="5712713" cy="954107"/>
          </a:xfrm>
          <a:prstGeom prst="rect">
            <a:avLst/>
          </a:prstGeom>
          <a:noFill/>
        </p:spPr>
        <p:txBody>
          <a:bodyPr wrap="square" lIns="91440" tIns="45720" rIns="91440" bIns="45720">
            <a:spAutoFit/>
          </a:bodyPr>
          <a:lstStyle/>
          <a:p>
            <a:pPr algn="ctr"/>
            <a:r>
              <a:rPr lang="es-ES" sz="5600" b="0" cap="none" spc="0" dirty="0" smtClean="0">
                <a:ln w="0"/>
                <a:solidFill>
                  <a:schemeClr val="tx1"/>
                </a:solidFill>
                <a:effectLst>
                  <a:outerShdw blurRad="38100" dist="19050" dir="2700000" algn="tl" rotWithShape="0">
                    <a:schemeClr val="dk1">
                      <a:alpha val="40000"/>
                    </a:schemeClr>
                  </a:outerShdw>
                </a:effectLst>
              </a:rPr>
              <a:t>¡Muchas Gracias</a:t>
            </a:r>
            <a:r>
              <a:rPr lang="es-ES" sz="5600" b="0" cap="none" spc="0" dirty="0" smtClean="0">
                <a:ln w="0"/>
                <a:solidFill>
                  <a:schemeClr val="tx1"/>
                </a:solidFill>
                <a:effectLst>
                  <a:outerShdw blurRad="38100" dist="19050" dir="2700000" algn="tl" rotWithShape="0">
                    <a:schemeClr val="dk1">
                      <a:alpha val="40000"/>
                    </a:schemeClr>
                  </a:outerShdw>
                </a:effectLst>
              </a:rPr>
              <a:t>!</a:t>
            </a:r>
            <a:endParaRPr lang="es-ES" sz="5600" b="0" cap="none" spc="0" dirty="0">
              <a:ln w="0"/>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3795</TotalTime>
  <Words>2715</Words>
  <Application>Microsoft Office PowerPoint</Application>
  <PresentationFormat>Panorámica</PresentationFormat>
  <Paragraphs>161</Paragraphs>
  <Slides>25</Slides>
  <Notes>17</Notes>
  <HiddenSlides>0</HiddenSlides>
  <MMClips>0</MMClips>
  <ScaleCrop>false</ScaleCrop>
  <HeadingPairs>
    <vt:vector size="6" baseType="variant">
      <vt:variant>
        <vt:lpstr>Fuentes usadas</vt:lpstr>
      </vt:variant>
      <vt:variant>
        <vt:i4>14</vt:i4>
      </vt:variant>
      <vt:variant>
        <vt:lpstr>Tema</vt:lpstr>
      </vt:variant>
      <vt:variant>
        <vt:i4>2</vt:i4>
      </vt:variant>
      <vt:variant>
        <vt:lpstr>Títulos de diapositiva</vt:lpstr>
      </vt:variant>
      <vt:variant>
        <vt:i4>25</vt:i4>
      </vt:variant>
    </vt:vector>
  </HeadingPairs>
  <TitlesOfParts>
    <vt:vector size="41" baseType="lpstr">
      <vt:lpstr>Agency FB</vt:lpstr>
      <vt:lpstr>Arial</vt:lpstr>
      <vt:lpstr>Arial MT</vt:lpstr>
      <vt:lpstr>Arial Rounded MT Bold</vt:lpstr>
      <vt:lpstr>Bauhaus 93</vt:lpstr>
      <vt:lpstr>Calibri</vt:lpstr>
      <vt:lpstr>Calibri Light</vt:lpstr>
      <vt:lpstr>Candara</vt:lpstr>
      <vt:lpstr>Roboto</vt:lpstr>
      <vt:lpstr>Simplified Arabic</vt:lpstr>
      <vt:lpstr>Symbol</vt:lpstr>
      <vt:lpstr>Tahoma</vt:lpstr>
      <vt:lpstr>Times New Roman</vt:lpstr>
      <vt:lpstr>Wingdings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SUPLEMENTO NUTRICIONAL  PARA MUJERES EN ETAPA DE  GESTACIÓN Y LACTANCIA</dc:title>
  <dc:creator>USUARIO</dc:creator>
  <cp:lastModifiedBy>Luz</cp:lastModifiedBy>
  <cp:revision>147</cp:revision>
  <dcterms:created xsi:type="dcterms:W3CDTF">2022-05-01T23:17:40Z</dcterms:created>
  <dcterms:modified xsi:type="dcterms:W3CDTF">2025-07-08T18:26:07Z</dcterms:modified>
</cp:coreProperties>
</file>