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sldIdLst>
    <p:sldId id="473" r:id="rId3"/>
    <p:sldId id="557" r:id="rId4"/>
    <p:sldId id="558" r:id="rId5"/>
    <p:sldId id="559" r:id="rId6"/>
    <p:sldId id="560" r:id="rId7"/>
    <p:sldId id="561" r:id="rId8"/>
    <p:sldId id="562" r:id="rId9"/>
    <p:sldId id="564" r:id="rId10"/>
    <p:sldId id="567" r:id="rId11"/>
    <p:sldId id="568" r:id="rId12"/>
    <p:sldId id="566" r:id="rId13"/>
    <p:sldId id="257" r:id="rId14"/>
    <p:sldId id="565" r:id="rId15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2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217B32EB-F8F9-E746-92EC-DF1C0C19E62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90CF225-2F27-DE45-9CF8-9CAD498895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805" y="165797"/>
            <a:ext cx="5832231" cy="12783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1401" y="103031"/>
            <a:ext cx="6361090" cy="83712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BO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7591"/>
            <a:ext cx="10515600" cy="5141846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565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217B32EB-F8F9-E746-92EC-DF1C0C19E62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90CF225-2F27-DE45-9CF8-9CAD498895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805" y="165797"/>
            <a:ext cx="5832231" cy="12783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1DA1871-6F5E-BA49-BEC5-B57326532B45}" type="datetimeFigureOut">
              <a:rPr lang="es-BO" smtClean="0"/>
              <a:t>1/7/2025</a:t>
            </a:fld>
            <a:endParaRPr lang="es-B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B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7F16912-EC08-AB45-B6B7-2CFC90F6E9E3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81380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1DA1871-6F5E-BA49-BEC5-B57326532B45}" type="datetimeFigureOut">
              <a:rPr lang="es-BO" smtClean="0"/>
              <a:t>1/7/2025</a:t>
            </a:fld>
            <a:endParaRPr lang="es-B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B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7F16912-EC08-AB45-B6B7-2CFC90F6E9E3}" type="slidenum">
              <a:rPr lang="es-BO" smtClean="0"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44948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6237" y="365126"/>
            <a:ext cx="6684136" cy="446244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864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66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064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7175"/>
            <a:ext cx="3932237" cy="530226"/>
          </a:xfrm>
        </p:spPr>
        <p:txBody>
          <a:bodyPr anchor="b"/>
          <a:lstStyle>
            <a:lvl1pPr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09570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A64662-2DFF-7CBF-55CE-3F1FD7D2A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2D71E-DB4A-0DF7-BA89-38EB266C0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6A19E0-A7AD-9555-E1C3-A52E09937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1262F8-64C9-82AD-92EF-1FC2C459A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E44092-7A4E-6AAC-6D1E-19E65AD72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6676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73692-510F-1153-0C3C-2B5F17D2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1EC641-5C84-4C10-A963-4C0807155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D0364D-F78C-FADE-AE60-060E4864D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F946F2-F4BB-04EC-3FF8-AF5606139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A1FEB8-FB15-CEAA-CEC6-1C9E5B4F7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68325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840CB-CDAC-5A1F-C375-AA9E28212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779100-94FD-B03C-6735-BBA67CEC2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217026-542E-956D-CF16-48091898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8C0F83-9B8E-27D4-6BF1-CE1499C6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0B0A21-DDBD-B9B0-A246-93667B8EA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19564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3EB29-44EC-DAFF-E825-F6D570CF5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714841-E68D-3C1A-019B-253DA31252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D2235E-9B61-A950-55A1-C3E7D0A95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1FB521-7013-04BE-4794-872CB153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21BF00-911F-3385-3B37-47E4E15B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9771DE-8467-20F9-5A19-FC2EA12F3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35997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69AFAF-31CC-A07B-0AAE-1C755AF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1CC363-B9FB-68DE-0F37-EE0465D2D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66A60D-19A4-5DDE-240B-9A49A2CD8D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6AAFA5-1E88-644F-E65E-66732BFB45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5676ECB-2F71-04B8-CC80-23579EE9CB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90757F7-C06E-F1B7-A92B-EA349DCEE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D41C598-4D63-CCCA-19D3-2C914E90A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D69598-3970-CF54-32E7-896F183D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2563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BB9776-76AC-B4FF-0651-5B82C6767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0A532F4-B222-1BEC-9B0B-6F6B8C479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FDFFF3-A5CD-E603-82CC-B24EB79AB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D5ADB2-526F-8B51-CA1B-4E78BAF2C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290349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003A8F5-BA51-5F07-A2D6-A5E5BE97E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0007FF0-3F65-1762-ECB5-F22EF4BE0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F83F77-78EC-D817-8DBF-EEA85DACA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15617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905E8-869D-DD3E-6DFC-6F443475C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92CA5F-7743-B2F9-C5A6-BD08F471C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86FBAF-7498-389C-D89D-8D6E8007C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F61F77-1D07-1FB8-C299-74D21BDEC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240B94-47EC-AC1C-AE69-18BC692F3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C12F28-2ACB-4942-2E00-6A950FD0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58057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11253-5FFE-EE8F-C84E-3C97167E3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C99725-F10F-2A62-969D-61DD3AF95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860F2C-06A0-3E99-CA3A-07F71F69D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64C061-ADCC-D48A-C5E0-22959D41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4794F1-E144-1005-E8AA-B42A7368C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DCD59F-B4A6-BC27-0B8C-A2503829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24260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BC06D-2543-8A4C-52B4-96838B9D9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92C2B3-90C6-2123-62B9-3E79C44E4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B53CB7-C503-5A36-5610-4E7863B8E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CC3C4E-03D4-C002-56A5-FA77BA2C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325C6A-31C9-19E9-FD20-0CB259BB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17199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4988492-E3B1-EED9-5A61-A6F1D3E87C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19E8E3-C65D-42C3-B0BF-9D2696AC7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838099-FE0F-181E-255A-FE7BD06A8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528500-57E6-1AB9-43EF-03C09916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29D5E-5560-1175-B6D6-EA5A465A3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26519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1400" y="90153"/>
            <a:ext cx="6850487" cy="8500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771" y="1207439"/>
            <a:ext cx="11602791" cy="5373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B1AAC8-4A53-1B7D-692B-864A1DB3E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168FC1-BDAB-B17D-40E3-FE791EAF0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D8A695-4053-AA3D-CD85-7F03A9A3C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BC5731-6662-4D18-B46D-44F5E25FFB37}" type="datetimeFigureOut">
              <a:rPr lang="es-BO" smtClean="0"/>
              <a:t>1/7/2025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E43ADB-4856-2D91-A2D2-9B57A2755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37B3-117E-3A7F-271E-FDA69AB6E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1B5170-EBED-436B-BA48-C2853C8472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39808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217B32EB-F8F9-E746-92EC-DF1C0C19E628}"/>
              </a:ext>
            </a:extLst>
          </p:cNvPr>
          <p:cNvSpPr/>
          <p:nvPr/>
        </p:nvSpPr>
        <p:spPr>
          <a:xfrm>
            <a:off x="978587" y="-12469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90CF225-2F27-DE45-9CF8-9CAD4988958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805" y="165797"/>
            <a:ext cx="5832231" cy="127839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E43F0E8-B959-FD4A-92F2-FE13FFDAD31D}"/>
              </a:ext>
            </a:extLst>
          </p:cNvPr>
          <p:cNvSpPr txBox="1">
            <a:spLocks/>
          </p:cNvSpPr>
          <p:nvPr/>
        </p:nvSpPr>
        <p:spPr>
          <a:xfrm>
            <a:off x="2382787" y="5318652"/>
            <a:ext cx="7620268" cy="653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BO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E52607F1-5439-8343-952B-EB5CAE7F4977}"/>
              </a:ext>
            </a:extLst>
          </p:cNvPr>
          <p:cNvSpPr txBox="1"/>
          <p:nvPr/>
        </p:nvSpPr>
        <p:spPr>
          <a:xfrm>
            <a:off x="4870939" y="2027205"/>
            <a:ext cx="6099254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 NACIONAL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VACUNACIÓN CONTRA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 SARAMPIÓN</a:t>
            </a:r>
            <a:endParaRPr kumimoji="0" lang="es-BO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41A92B-2760-4EEC-9527-3CD0DA33E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20" y="1444193"/>
            <a:ext cx="3421299" cy="4670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05" y="230983"/>
            <a:ext cx="1249788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2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B9ADCA-71CD-4074-9CE0-15EA921FD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535" y="2611316"/>
            <a:ext cx="10670931" cy="304581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BO" sz="2400" kern="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Aptos"/>
                <a:cs typeface="Times New Roman" panose="02020603050405020304" pitchFamily="18" charset="0"/>
              </a:rPr>
              <a:t>Interrumpir la transmisión del virus del sarampión en el país mediante la implementación de estrategias de vacunación en los grupos poblacionales priorizados y vulnerables, asegurando una respuesta equitativa, oportuna y coordinada en todo el territorio nacional.</a:t>
            </a:r>
            <a:endParaRPr lang="es-BO" sz="2400" kern="100" dirty="0">
              <a:solidFill>
                <a:schemeClr val="tx1"/>
              </a:solidFill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0C50A2A-E940-4EF5-BF95-8E89124AAEF1}"/>
              </a:ext>
            </a:extLst>
          </p:cNvPr>
          <p:cNvSpPr/>
          <p:nvPr/>
        </p:nvSpPr>
        <p:spPr>
          <a:xfrm>
            <a:off x="611066" y="1552565"/>
            <a:ext cx="4980842" cy="6242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OBJETIVO GENERAL</a:t>
            </a:r>
            <a:endParaRPr lang="es-BO" sz="28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72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4402ED-9F27-4797-8A01-20E71AF5D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54" y="1781168"/>
            <a:ext cx="10515600" cy="4918570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BO" sz="1600" kern="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Intensificar la cobertura vacunal en niñas y niños de 1 a 4 años, con la administración de dos dosis de la vacuna SRP con esquema acortado.</a:t>
            </a:r>
            <a:endParaRPr lang="es-BO" sz="1600" kern="100" dirty="0">
              <a:solidFill>
                <a:schemeClr val="tx1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BO" sz="1600" kern="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Disminuir las brechas de inmunización en la población de 5 a 9 años, a través de la vacunación indiscriminada con una dosis de SRP.</a:t>
            </a:r>
            <a:endParaRPr lang="es-BO" sz="1600" kern="100" dirty="0">
              <a:solidFill>
                <a:schemeClr val="tx1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BO" sz="1600" kern="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Disminuir las brechas de vacunación  en la población de 10 a 19 años, a través de la vacunación indiscriminada con una dosis de SR.</a:t>
            </a:r>
            <a:endParaRPr lang="es-BO" sz="1600" kern="100" dirty="0">
              <a:solidFill>
                <a:schemeClr val="tx1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BO" sz="1600" kern="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Proteger al personal de salud de todos los niveles de atención:  públicos, privados y la seguridad social con dos dosis de SR.</a:t>
            </a:r>
            <a:endParaRPr lang="es-BO" sz="1600" kern="100" dirty="0">
              <a:solidFill>
                <a:schemeClr val="tx1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BO" sz="1600" kern="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Vacunación con una dosis de SR a grupos laborales, (educación, turismo, fuerzas armadas, transporte, migración, servidores públicos, transporte y población de colonias menonitas, rusas y otros), con alta exposición y riesgo de transmisión.</a:t>
            </a:r>
            <a:endParaRPr lang="es-BO" sz="1600" kern="100" dirty="0">
              <a:solidFill>
                <a:schemeClr val="tx1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BO" sz="1600" kern="1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Interrumpir la cadena de transmisión secundaria mediante la vacunación oportuna a contactos de casos confirmados de sarampión, entre los 6 meses y 40 años con una dosis de SRP/SR de acuerdo con la edad.</a:t>
            </a:r>
            <a:endParaRPr lang="es-BO" sz="1600" kern="100" dirty="0">
              <a:solidFill>
                <a:schemeClr val="tx1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2232CE4-BECE-4140-837E-83012EE7941A}"/>
              </a:ext>
            </a:extLst>
          </p:cNvPr>
          <p:cNvSpPr/>
          <p:nvPr/>
        </p:nvSpPr>
        <p:spPr>
          <a:xfrm>
            <a:off x="662354" y="1156914"/>
            <a:ext cx="4980842" cy="6242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OBJETIVO ESPECIFICO</a:t>
            </a:r>
            <a:endParaRPr lang="es-BO" sz="28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893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4D91C97-7063-4FB7-B968-E48F46E13B59}"/>
              </a:ext>
            </a:extLst>
          </p:cNvPr>
          <p:cNvSpPr txBox="1"/>
          <p:nvPr/>
        </p:nvSpPr>
        <p:spPr>
          <a:xfrm>
            <a:off x="577728" y="2114753"/>
            <a:ext cx="11036543" cy="3277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lvl="0" indent="-360363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BO" sz="1600" kern="100" dirty="0"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7. Coordinación intersectorial y comunitaria, con los sectores de educación, gobiernos autónomos departamentales, municipales y organizaciones sociales, para garantizar el acceso universal a la vacunación y la movilización comunitaria efectiva.</a:t>
            </a:r>
          </a:p>
          <a:p>
            <a:pPr marL="360363" lvl="0" indent="-360363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BO" sz="1600" kern="100" dirty="0"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8. </a:t>
            </a:r>
            <a:r>
              <a:rPr lang="es-BO" sz="1600" kern="100" dirty="0"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Asegurar la logística operativa para la disponibilidad de biológicos, insumos y equipamiento de cadena de frío, así como la conformación y despliegue de brigadas de vacunación.</a:t>
            </a:r>
          </a:p>
          <a:p>
            <a:pPr marL="360363" lvl="0" indent="-360363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BO" sz="1600" kern="100" dirty="0"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9. Monitoreo diario, a través del Registro Nominal de Vacunación Electrónica (</a:t>
            </a:r>
            <a:r>
              <a:rPr lang="es-BO" sz="1600" kern="100" dirty="0" err="1"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RNVe</a:t>
            </a:r>
            <a:r>
              <a:rPr lang="es-BO" sz="1600" kern="100" dirty="0"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 2.0), para evaluar el progreso de la campaña, identificar brechas territoriales y ajustar rápidamente las intervenciones.</a:t>
            </a:r>
          </a:p>
          <a:p>
            <a:pPr marL="360363" lvl="0" indent="-360363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BO" sz="1600" kern="100" dirty="0">
                <a:effectLst/>
                <a:latin typeface="Century Gothic" panose="020B0502020202020204" pitchFamily="34" charset="0"/>
                <a:ea typeface="Aptos" panose="02110004020202020204"/>
                <a:cs typeface="Times New Roman" panose="02020603050405020304" pitchFamily="18" charset="0"/>
              </a:rPr>
              <a:t>10. Implementar estrategias de comunicación de riesgo, movilización social y educación comunitaria, que promueva la importancia y beneficios de las vacunas, incentive la participación de la población y fortalezca el rol de los líderes comunitarios, medios de comunicación y redes sociales como aliados en la lucha contra el sarampión.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EFA7D3D-F263-4A6B-A145-08DED7CAC841}"/>
              </a:ext>
            </a:extLst>
          </p:cNvPr>
          <p:cNvSpPr/>
          <p:nvPr/>
        </p:nvSpPr>
        <p:spPr>
          <a:xfrm>
            <a:off x="662354" y="1156914"/>
            <a:ext cx="4980842" cy="6242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OBJETIVO ESPECIFICO</a:t>
            </a:r>
            <a:endParaRPr lang="es-BO" sz="28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999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137D8-005C-47D3-8744-A4C23786B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6039" y="251307"/>
            <a:ext cx="6222022" cy="496040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BO" sz="1800" b="1" kern="1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Implementación por etapas de la campaña de vacunación</a:t>
            </a:r>
            <a:endParaRPr lang="es-BO" sz="1800" kern="100" dirty="0">
              <a:solidFill>
                <a:schemeClr val="bg1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es-BO" sz="1800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92A039-5F95-46E8-9EA8-E0C02841DCA5}"/>
              </a:ext>
            </a:extLst>
          </p:cNvPr>
          <p:cNvSpPr txBox="1"/>
          <p:nvPr/>
        </p:nvSpPr>
        <p:spPr>
          <a:xfrm>
            <a:off x="518984" y="1722409"/>
            <a:ext cx="5022362" cy="4412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47675" indent="-447675">
              <a:lnSpc>
                <a:spcPct val="107000"/>
              </a:lnSpc>
              <a:spcBef>
                <a:spcPts val="400"/>
              </a:spcBef>
              <a:spcAft>
                <a:spcPts val="200"/>
              </a:spcAft>
            </a:pPr>
            <a:r>
              <a:rPr lang="es-BO" sz="1400" b="1" i="1" kern="100" dirty="0">
                <a:solidFill>
                  <a:srgbClr val="0F4761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4.3.a  En municipios con transmisión comunitaria de sarampión</a:t>
            </a:r>
            <a:endParaRPr lang="es-BO" sz="1400" b="1" i="1" kern="100" dirty="0">
              <a:solidFill>
                <a:srgbClr val="0F4761"/>
              </a:solidFill>
              <a:effectLst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BO" sz="14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Vacunación indiscriminada hasta los 40 años con una dosis de SRP o SR con verificación de MRV, “Barrido documentado”.</a:t>
            </a:r>
            <a:endParaRPr lang="es-BO" sz="14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BO" sz="14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Vacunación a contactos directos de </a:t>
            </a:r>
            <a:r>
              <a:rPr lang="es-BO" sz="1400" b="1" i="1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casos sospechosos</a:t>
            </a:r>
            <a:r>
              <a:rPr lang="es-BO" sz="14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6 meses a 40 años.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BO" sz="1400" kern="100" dirty="0">
                <a:solidFill>
                  <a:srgbClr val="262626"/>
                </a:solidFill>
                <a:latin typeface="Century Gothic" panose="020B0502020202020204" pitchFamily="34" charset="0"/>
                <a:ea typeface="Aptos" panose="02110004020202020204"/>
                <a:cs typeface="Arial" panose="020B0604020202020204" pitchFamily="34" charset="0"/>
              </a:rPr>
              <a:t>Los niños de 6 meses se vacunaran con una dosis de SRP como dosis cero y se registrara como excepcional.</a:t>
            </a:r>
            <a:endParaRPr lang="es-BO" sz="14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BO" sz="14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Intensificación de vacunación a menores de 5 años para iniciar o completar el esquema de vacunación de dos dosis de la vacuna SRP, de acuerdo con la edad y antecedente vacunal.</a:t>
            </a:r>
            <a:endParaRPr lang="es-BO" sz="14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AE05356-A32B-4CDB-BD03-64CCED18E8B9}"/>
              </a:ext>
            </a:extLst>
          </p:cNvPr>
          <p:cNvSpPr txBox="1"/>
          <p:nvPr/>
        </p:nvSpPr>
        <p:spPr>
          <a:xfrm>
            <a:off x="6096000" y="1722409"/>
            <a:ext cx="5022362" cy="264245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447675" indent="-447675">
              <a:lnSpc>
                <a:spcPct val="107000"/>
              </a:lnSpc>
              <a:spcBef>
                <a:spcPts val="400"/>
              </a:spcBef>
              <a:spcAft>
                <a:spcPts val="200"/>
              </a:spcAft>
            </a:pPr>
            <a:r>
              <a:rPr lang="es-BO" sz="1400" b="1" i="1" kern="100" dirty="0">
                <a:solidFill>
                  <a:srgbClr val="0F4761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4.3.b En municipios con casos esporádicos y sin casos</a:t>
            </a:r>
            <a:endParaRPr lang="es-BO" sz="1400" b="1" i="1" kern="100" dirty="0">
              <a:solidFill>
                <a:srgbClr val="0F4761"/>
              </a:solidFill>
              <a:effectLst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BO" sz="14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Vacunación indiscriminada de contactos directos de </a:t>
            </a:r>
            <a:r>
              <a:rPr lang="es-BO" sz="1400" b="1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 meses a 40 años</a:t>
            </a:r>
            <a:r>
              <a:rPr lang="es-BO" sz="14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en un radio de hasta 121 manzanos e indirectos según la ruta de exposición o lugares de alta concentración poblacional.</a:t>
            </a:r>
            <a:endParaRPr lang="es-BO" sz="14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BO" sz="14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Intensificación de vacunación a menores de 5 años para iniciar o completar el esquema de vacunación de dos dosis de la vacuna SRP, de acuerdo con la edad y antecedente vacunal.</a:t>
            </a:r>
            <a:endParaRPr lang="es-BO" sz="14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8965B1-921B-407F-A3EF-7764C856339D}"/>
              </a:ext>
            </a:extLst>
          </p:cNvPr>
          <p:cNvSpPr txBox="1"/>
          <p:nvPr/>
        </p:nvSpPr>
        <p:spPr>
          <a:xfrm>
            <a:off x="717307" y="1213907"/>
            <a:ext cx="6097464" cy="373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BO" b="1" i="0" u="none" strike="noStrike" kern="100" cap="none" spc="0" normalizeH="0" baseline="0" noProof="0" dirty="0">
                <a:ln>
                  <a:noFill/>
                </a:ln>
                <a:solidFill>
                  <a:srgbClr val="0F4761"/>
                </a:solidFill>
                <a:effectLst/>
                <a:uLnTx/>
                <a:uFillTx/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4.3 Primera etapa</a:t>
            </a:r>
            <a:endParaRPr kumimoji="0" lang="es-BO" b="1" i="0" u="none" strike="noStrike" kern="100" cap="none" spc="0" normalizeH="0" baseline="0" noProof="0" dirty="0">
              <a:ln>
                <a:noFill/>
              </a:ln>
              <a:solidFill>
                <a:srgbClr val="0F4761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77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62DE0C98-8877-48CB-B8C6-AB7D176555B8}"/>
              </a:ext>
            </a:extLst>
          </p:cNvPr>
          <p:cNvSpPr txBox="1"/>
          <p:nvPr/>
        </p:nvSpPr>
        <p:spPr>
          <a:xfrm>
            <a:off x="544464" y="1082642"/>
            <a:ext cx="8162923" cy="759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s-BO" sz="1600" b="1" kern="100" dirty="0">
                <a:solidFill>
                  <a:srgbClr val="0F476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4.2 </a:t>
            </a:r>
            <a:r>
              <a:rPr lang="es-BO" sz="1600" b="1" kern="100" dirty="0">
                <a:solidFill>
                  <a:srgbClr val="0F4761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Segunda etapa</a:t>
            </a:r>
            <a:endParaRPr lang="es-BO" sz="1600" b="1" kern="100" dirty="0">
              <a:solidFill>
                <a:srgbClr val="0F4761"/>
              </a:solidFill>
              <a:effectLst/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s-BO" sz="1600" b="1" kern="100" dirty="0">
                <a:solidFill>
                  <a:srgbClr val="0F476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4.2.1. Vacunación fuera y dentro de servicio</a:t>
            </a:r>
            <a:endParaRPr lang="es-BO" sz="1600" b="1" kern="100" dirty="0">
              <a:solidFill>
                <a:srgbClr val="0F4761"/>
              </a:solidFill>
              <a:effectLst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D6A774A-6585-4849-8CF9-E5EE77AE3FBE}"/>
              </a:ext>
            </a:extLst>
          </p:cNvPr>
          <p:cNvSpPr txBox="1"/>
          <p:nvPr/>
        </p:nvSpPr>
        <p:spPr>
          <a:xfrm>
            <a:off x="311395" y="2352012"/>
            <a:ext cx="2190505" cy="346505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BO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Primera Fase:</a:t>
            </a:r>
            <a:r>
              <a:rPr lang="es-BO" sz="1400" kern="100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BO" sz="1100" b="1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 a 4 años 11 meses y 29 días </a:t>
            </a:r>
            <a:r>
              <a:rPr lang="es-BO" sz="11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acuerdo a esquema de vacunación, reduciendo el intervalo entre dosis, la 2da dosis al mes de la primera dosis.  </a:t>
            </a:r>
            <a:endParaRPr lang="es-BO" sz="1100" kern="100" dirty="0">
              <a:latin typeface="Aptos" panose="02110004020202020204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BO" sz="1100" b="1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Niños de 5 a 9 años </a:t>
            </a:r>
            <a:r>
              <a:rPr lang="es-BO" sz="11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aplicará una dosis de forma indiscriminada, para la vacunación a este grupo etario, se utilizará la vacuna SRP, registrar como SRP campaña 2025 en el (</a:t>
            </a:r>
            <a:r>
              <a:rPr lang="es-BO" sz="1100" kern="100" dirty="0" err="1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RNVe</a:t>
            </a:r>
            <a:r>
              <a:rPr lang="es-BO" sz="11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BO" sz="1100" kern="100" dirty="0">
              <a:latin typeface="Aptos" panose="02110004020202020204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11C2FB8-BA5A-44B0-BC30-9540604BB697}"/>
              </a:ext>
            </a:extLst>
          </p:cNvPr>
          <p:cNvSpPr txBox="1"/>
          <p:nvPr/>
        </p:nvSpPr>
        <p:spPr>
          <a:xfrm>
            <a:off x="2683372" y="2367418"/>
            <a:ext cx="2404623" cy="239969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177800" marR="0" lvl="0" indent="-1588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4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Segunda Fase: (De acuerdo a disponibilidad de vacuna</a:t>
            </a:r>
            <a:r>
              <a:rPr lang="es-BO" sz="1400" b="1" kern="1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e insumo)</a:t>
            </a:r>
            <a:endParaRPr kumimoji="0" lang="es-BO" sz="1400" b="0" i="0" u="none" strike="noStrike" kern="1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88900" marR="0" lvl="1" indent="-8890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BO" sz="1100" b="1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10 a 14 años </a:t>
            </a:r>
            <a:r>
              <a:rPr kumimoji="0" lang="es-BO" sz="11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aplicará una dosis de forma indiscriminada para la vacunación a este grupo etario en todos los municipios, se utilizará la vacuna SR.</a:t>
            </a:r>
            <a:endParaRPr kumimoji="0" lang="es-BO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34F93A8-3735-427A-A066-CD1539016AA0}"/>
              </a:ext>
            </a:extLst>
          </p:cNvPr>
          <p:cNvSpPr txBox="1"/>
          <p:nvPr/>
        </p:nvSpPr>
        <p:spPr>
          <a:xfrm>
            <a:off x="5320267" y="2352012"/>
            <a:ext cx="2812418" cy="134120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lvl="1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BO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Tercera Fase:</a:t>
            </a:r>
            <a:r>
              <a:rPr lang="es-BO" sz="1400" kern="100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BO" sz="1400" kern="1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1" indent="-17145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BO" sz="1100" b="1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15 a 19 años </a:t>
            </a:r>
            <a:r>
              <a:rPr kumimoji="0" lang="es-BO" sz="11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aplicará una dosis de forma indiscriminada para la vacunación a este grupo etario, se utilizará la vacuna SR.</a:t>
            </a:r>
            <a:endParaRPr lang="es-BO" sz="1100" kern="100" dirty="0">
              <a:solidFill>
                <a:srgbClr val="262626"/>
              </a:solidFill>
              <a:effectLst/>
              <a:latin typeface="Century Gothic" panose="020B0502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B6ED9D0-3E76-4E78-BDB3-B25D7704C734}"/>
              </a:ext>
            </a:extLst>
          </p:cNvPr>
          <p:cNvSpPr txBox="1"/>
          <p:nvPr/>
        </p:nvSpPr>
        <p:spPr>
          <a:xfrm>
            <a:off x="544464" y="1938295"/>
            <a:ext cx="10229187" cy="264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1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vacunación será de manera progresiva. De acuerdo a la disponibilidad de las vacunas en el país, vacunando de acuerdo a fases:</a:t>
            </a:r>
            <a:endParaRPr kumimoji="0" lang="es-BO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29782A-2A0D-4108-8605-3B14DAF74670}"/>
              </a:ext>
            </a:extLst>
          </p:cNvPr>
          <p:cNvSpPr txBox="1"/>
          <p:nvPr/>
        </p:nvSpPr>
        <p:spPr>
          <a:xfrm>
            <a:off x="8491487" y="2364696"/>
            <a:ext cx="3173218" cy="284994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lvl="1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BO" sz="1400" b="1" kern="1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Cuarta</a:t>
            </a:r>
            <a:r>
              <a:rPr lang="es-BO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Fase:</a:t>
            </a:r>
            <a:r>
              <a:rPr lang="es-BO" sz="1400" kern="100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BO" sz="1400" kern="1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77800" lvl="1" indent="-1778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BO" sz="1100" b="1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Otros grupos de edad </a:t>
            </a:r>
            <a:r>
              <a:rPr lang="es-BO" sz="1100" kern="100" dirty="0">
                <a:solidFill>
                  <a:srgbClr val="262626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aplicará una dosis de forma indiscriminada para la vacunación con la vacuna SR.</a:t>
            </a: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BO" sz="1200" kern="100" dirty="0"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Instituciones públicas y privadas, servidores públicos, cuarteles militares, policías, recintos penitenciarios, hoteles, gremialistas, choferes, otras áreas de turismo y otros </a:t>
            </a:r>
            <a:r>
              <a:rPr lang="es-BO" sz="1200" b="1" kern="100" dirty="0"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entre 20 a 40 años </a:t>
            </a:r>
            <a:r>
              <a:rPr lang="es-BO" sz="12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edad y se aplicará una dosis de la vacuna SR de forma indiscriminada. </a:t>
            </a:r>
            <a:r>
              <a:rPr lang="es-BO" sz="1200" kern="100" dirty="0"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43151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619D3C4A-AC5D-4D76-A17D-BF3D0E849255}"/>
              </a:ext>
            </a:extLst>
          </p:cNvPr>
          <p:cNvSpPr txBox="1"/>
          <p:nvPr/>
        </p:nvSpPr>
        <p:spPr>
          <a:xfrm>
            <a:off x="1111495" y="1993547"/>
            <a:ext cx="6517298" cy="21725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s-BO" sz="1600" b="1" kern="100" dirty="0">
                <a:solidFill>
                  <a:srgbClr val="0F4761"/>
                </a:solidFill>
                <a:effectLst/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Vacunación del personal de salud</a:t>
            </a:r>
            <a:r>
              <a:rPr lang="es-BO" sz="1600" b="1" kern="100" dirty="0">
                <a:solidFill>
                  <a:srgbClr val="0F476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BO" sz="1600" b="1" kern="100" dirty="0">
              <a:solidFill>
                <a:srgbClr val="0F4761"/>
              </a:solidFill>
              <a:effectLst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</a:tabLst>
            </a:pPr>
            <a:r>
              <a:rPr lang="es-BO" sz="1600" kern="100" dirty="0"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El personal de salud debe estar vacunado con </a:t>
            </a:r>
            <a:r>
              <a:rPr lang="es-BO" sz="1600" b="1" u="sng" kern="100" dirty="0"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BO" sz="1600" b="1" u="sng" kern="100" dirty="0"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dosis de SR </a:t>
            </a: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tabLst>
                <a:tab pos="457200" algn="l"/>
                <a:tab pos="914400" algn="l"/>
              </a:tabLst>
            </a:pPr>
            <a:r>
              <a:rPr lang="es-BO" sz="1600" kern="100" dirty="0">
                <a:effectLst/>
                <a:latin typeface="Century Gothic" panose="020B0502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constituye en un grupo prioritario para la vacunación contra el sarampión por las siguientes razones: alta exposición al riesgo de contagio por estar en contacto frecuente con pacientes en período de incubación, casos sospechosos o confirmados.</a:t>
            </a:r>
            <a:endParaRPr lang="es-BO" sz="16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695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7044F43-E926-4FA4-A528-8E2BF67D4AAE}"/>
              </a:ext>
            </a:extLst>
          </p:cNvPr>
          <p:cNvSpPr txBox="1"/>
          <p:nvPr/>
        </p:nvSpPr>
        <p:spPr>
          <a:xfrm>
            <a:off x="2408849" y="1358762"/>
            <a:ext cx="6097464" cy="373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s-BO" b="1" kern="100" dirty="0">
                <a:solidFill>
                  <a:srgbClr val="0F476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POBLACIÓN OBJETIVO</a:t>
            </a:r>
            <a:endParaRPr lang="es-BO" b="1" kern="100" dirty="0">
              <a:solidFill>
                <a:srgbClr val="0F4761"/>
              </a:solidFill>
              <a:effectLst/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2CC0CE1-C12D-489C-80EF-C5628E8BA59F}"/>
              </a:ext>
            </a:extLst>
          </p:cNvPr>
          <p:cNvSpPr txBox="1"/>
          <p:nvPr/>
        </p:nvSpPr>
        <p:spPr>
          <a:xfrm>
            <a:off x="1164249" y="1972255"/>
            <a:ext cx="6543675" cy="291349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176213" marR="0" lvl="0" indent="-176213" algn="l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BO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Vacunación de contactos directos y control de brotes (6 meses a 40 años).</a:t>
            </a:r>
          </a:p>
          <a:p>
            <a:pPr marL="176213" indent="-176213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s-BO" kern="1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BO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a 4 años </a:t>
            </a:r>
          </a:p>
          <a:p>
            <a:pPr marL="285750" indent="-285750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  <a:buFontTx/>
              <a:buChar char="-"/>
            </a:pPr>
            <a:r>
              <a:rPr lang="es-BO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a 19 años</a:t>
            </a:r>
          </a:p>
          <a:p>
            <a:pPr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s-BO" kern="1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Personal de salud</a:t>
            </a:r>
            <a:endParaRPr lang="es-BO" kern="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s-BO" kern="100" dirty="0"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 Otros grupos de edad </a:t>
            </a:r>
            <a:r>
              <a:rPr lang="es-BO" kern="100" dirty="0">
                <a:effectLst/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con mayor riesgo de exposición </a:t>
            </a:r>
            <a:endParaRPr lang="es-BO" kern="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endParaRPr lang="es-BO" kern="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829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092" y="1088967"/>
            <a:ext cx="9867206" cy="566928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750734" y="60698"/>
            <a:ext cx="706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>
                    <a:lumMod val="95000"/>
                  </a:schemeClr>
                </a:solidFill>
              </a:rPr>
              <a:t>ESQUEMA DE VACUNACION CONTRA EL SARAMPIÓN/RUBEOLA  POR BROTE EPIDEMICO                                                                                                                                                                                                       (VACUNA SRP </a:t>
            </a:r>
            <a:r>
              <a:rPr lang="es-ES" b="1" dirty="0" err="1">
                <a:solidFill>
                  <a:schemeClr val="bg1">
                    <a:lumMod val="95000"/>
                  </a:schemeClr>
                </a:solidFill>
              </a:rPr>
              <a:t>Sarampion</a:t>
            </a:r>
            <a:r>
              <a:rPr lang="es-ES" b="1" dirty="0">
                <a:solidFill>
                  <a:schemeClr val="bg1">
                    <a:lumMod val="95000"/>
                  </a:schemeClr>
                </a:solidFill>
              </a:rPr>
              <a:t>, Rubeola y Paperas, SR Sarampión y Rubeola)						</a:t>
            </a:r>
          </a:p>
        </p:txBody>
      </p:sp>
    </p:spTree>
    <p:extLst>
      <p:ext uri="{BB962C8B-B14F-4D97-AF65-F5344CB8AC3E}">
        <p14:creationId xmlns:p14="http://schemas.microsoft.com/office/powerpoint/2010/main" val="3913457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CONTRAINDICACIONES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CONTRAINDICACIONES SR</a:t>
            </a:r>
            <a:endParaRPr lang="es-ES" dirty="0"/>
          </a:p>
          <a:p>
            <a:r>
              <a:rPr lang="es-ES" sz="1800" dirty="0" smtClean="0"/>
              <a:t>EMBARAZADAS</a:t>
            </a:r>
          </a:p>
          <a:p>
            <a:r>
              <a:rPr lang="es-ES" sz="1800" dirty="0" smtClean="0"/>
              <a:t>PACIENTES CON FIEBRE </a:t>
            </a:r>
          </a:p>
          <a:p>
            <a:r>
              <a:rPr lang="es-ES" sz="1800" dirty="0" smtClean="0"/>
              <a:t>LEUCEMIAS</a:t>
            </a:r>
          </a:p>
          <a:p>
            <a:r>
              <a:rPr lang="es-ES" sz="1800" dirty="0" smtClean="0"/>
              <a:t>ANEMIA SEVERA</a:t>
            </a:r>
          </a:p>
          <a:p>
            <a:r>
              <a:rPr lang="es-ES" sz="1800" dirty="0" smtClean="0"/>
              <a:t>ENFERMEDADES CARDIACAS DESCONPENSADAS</a:t>
            </a:r>
          </a:p>
          <a:p>
            <a:r>
              <a:rPr lang="es-ES" sz="1800" dirty="0" smtClean="0"/>
              <a:t>ENFERMEDAD RENAL CRONICA</a:t>
            </a:r>
          </a:p>
          <a:p>
            <a:r>
              <a:rPr lang="es-ES" sz="1800" dirty="0" smtClean="0"/>
              <a:t>ONCOLOGICOS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b="1" dirty="0">
                <a:solidFill>
                  <a:srgbClr val="00B050"/>
                </a:solidFill>
              </a:rPr>
              <a:t>LA VACUNA SRP  ESTA CONTRAINDICADO A PARTIR DE 10 AÑOS</a:t>
            </a:r>
          </a:p>
          <a:p>
            <a:r>
              <a:rPr lang="es-ES" b="1" dirty="0">
                <a:solidFill>
                  <a:srgbClr val="00B050"/>
                </a:solidFill>
              </a:rPr>
              <a:t>REALIZAR SEGUIMIENTO A  ESAVIS</a:t>
            </a: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118" y="1557576"/>
            <a:ext cx="1529809" cy="21114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74742"/>
            <a:ext cx="2628900" cy="174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1374" y="3394967"/>
            <a:ext cx="2157255" cy="1208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3129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BFD88D-634D-44E2-BBF3-2E3144DBE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7591"/>
            <a:ext cx="10515600" cy="4658709"/>
          </a:xfrm>
        </p:spPr>
        <p:txBody>
          <a:bodyPr/>
          <a:lstStyle/>
          <a:p>
            <a:pPr marL="0" indent="0">
              <a:buNone/>
            </a:pPr>
            <a:r>
              <a:rPr lang="es-419" dirty="0"/>
              <a:t>Campañas masivas</a:t>
            </a:r>
          </a:p>
          <a:p>
            <a:pPr marL="0" indent="0">
              <a:buNone/>
            </a:pPr>
            <a:endParaRPr lang="es-419" dirty="0"/>
          </a:p>
          <a:p>
            <a:pPr>
              <a:buFontTx/>
              <a:buChar char="-"/>
            </a:pPr>
            <a:r>
              <a:rPr lang="es-419" dirty="0"/>
              <a:t>1994: vacunación de 1 a 14 años (31 a 44  años)</a:t>
            </a:r>
          </a:p>
          <a:p>
            <a:pPr>
              <a:buFontTx/>
              <a:buChar char="-"/>
            </a:pPr>
            <a:r>
              <a:rPr lang="es-419" dirty="0"/>
              <a:t>2000: Vacunación de 1 a 4 años (26 a 29 años)</a:t>
            </a:r>
          </a:p>
          <a:p>
            <a:pPr>
              <a:buFontTx/>
              <a:buChar char="-"/>
            </a:pPr>
            <a:r>
              <a:rPr lang="es-419" dirty="0"/>
              <a:t>2006: Vacunación de 15 a 39 años (34 a 58 años)</a:t>
            </a:r>
          </a:p>
          <a:p>
            <a:pPr>
              <a:buFontTx/>
              <a:buChar char="-"/>
            </a:pPr>
            <a:r>
              <a:rPr lang="es-419" dirty="0"/>
              <a:t>2007: Vacunación de 1 a 14 años (18 a 32 años)</a:t>
            </a:r>
          </a:p>
          <a:p>
            <a:pPr>
              <a:buFontTx/>
              <a:buChar char="-"/>
            </a:pPr>
            <a:r>
              <a:rPr lang="es-419" dirty="0"/>
              <a:t>2010: Vacunación de 1 a 4 años (16 a 19 años)</a:t>
            </a:r>
          </a:p>
          <a:p>
            <a:pPr>
              <a:buFontTx/>
              <a:buChar char="-"/>
            </a:pP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80006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66B36F-8810-E754-3628-F6DC44D32E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"/>
          <a:stretch/>
        </p:blipFill>
        <p:spPr bwMode="auto">
          <a:xfrm>
            <a:off x="134982" y="1200276"/>
            <a:ext cx="11554098" cy="5059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9A1795A-7856-4F53-7B76-A4E17F62C88B}"/>
              </a:ext>
            </a:extLst>
          </p:cNvPr>
          <p:cNvSpPr txBox="1"/>
          <p:nvPr/>
        </p:nvSpPr>
        <p:spPr>
          <a:xfrm>
            <a:off x="1112107" y="298269"/>
            <a:ext cx="10725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989965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800" b="1" i="1" u="none" strike="noStrike" kern="1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Bolivia 1946-2024 Impacto de la vacunación con SRP a niños de 1 año y sostenibilidad de la eliminación</a:t>
            </a:r>
          </a:p>
        </p:txBody>
      </p:sp>
    </p:spTree>
    <p:extLst>
      <p:ext uri="{BB962C8B-B14F-4D97-AF65-F5344CB8AC3E}">
        <p14:creationId xmlns:p14="http://schemas.microsoft.com/office/powerpoint/2010/main" val="3372198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8CB225-AA90-4307-BC00-5849DE058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7408" y="3583591"/>
            <a:ext cx="10515600" cy="1837495"/>
          </a:xfrm>
        </p:spPr>
        <p:txBody>
          <a:bodyPr/>
          <a:lstStyle/>
          <a:p>
            <a:pPr marL="0" indent="0">
              <a:buNone/>
            </a:pPr>
            <a:r>
              <a:rPr lang="es-419" dirty="0"/>
              <a:t>GRACIAS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666023218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1033</Words>
  <Application>Microsoft Office PowerPoint</Application>
  <PresentationFormat>Panorámica</PresentationFormat>
  <Paragraphs>71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Century Gothic</vt:lpstr>
      <vt:lpstr>Courier New</vt:lpstr>
      <vt:lpstr>Symbol</vt:lpstr>
      <vt:lpstr>Times New Roman</vt:lpstr>
      <vt:lpstr>2_Tema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CONTRAINDICACIONES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Teresa</dc:creator>
  <cp:lastModifiedBy>PAICALIDADrv</cp:lastModifiedBy>
  <cp:revision>21</cp:revision>
  <dcterms:created xsi:type="dcterms:W3CDTF">2025-06-27T16:14:46Z</dcterms:created>
  <dcterms:modified xsi:type="dcterms:W3CDTF">2025-07-01T20:46:27Z</dcterms:modified>
</cp:coreProperties>
</file>