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4"/>
  </p:notesMasterIdLst>
  <p:sldIdLst>
    <p:sldId id="256" r:id="rId2"/>
    <p:sldId id="282" r:id="rId3"/>
    <p:sldId id="283" r:id="rId4"/>
    <p:sldId id="284" r:id="rId5"/>
    <p:sldId id="280" r:id="rId6"/>
    <p:sldId id="285" r:id="rId7"/>
    <p:sldId id="286" r:id="rId8"/>
    <p:sldId id="281" r:id="rId9"/>
    <p:sldId id="287" r:id="rId10"/>
    <p:sldId id="309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8" r:id="rId21"/>
    <p:sldId id="299" r:id="rId22"/>
    <p:sldId id="300" r:id="rId23"/>
    <p:sldId id="301" r:id="rId24"/>
    <p:sldId id="302" r:id="rId25"/>
    <p:sldId id="304" r:id="rId26"/>
    <p:sldId id="305" r:id="rId27"/>
    <p:sldId id="279" r:id="rId28"/>
    <p:sldId id="306" r:id="rId29"/>
    <p:sldId id="267" r:id="rId30"/>
    <p:sldId id="307" r:id="rId31"/>
    <p:sldId id="259" r:id="rId32"/>
    <p:sldId id="277" r:id="rId33"/>
  </p:sldIdLst>
  <p:sldSz cx="18288000" cy="10287000"/>
  <p:notesSz cx="6858000" cy="9144000"/>
  <p:embeddedFontLst>
    <p:embeddedFont>
      <p:font typeface="Arial Black" panose="020B0A04020102020204" pitchFamily="34" charset="0"/>
      <p:bold r:id="rId35"/>
    </p:embeddedFont>
    <p:embeddedFont>
      <p:font typeface="Bahnschrift" panose="020B0502040204020203" pitchFamily="34" charset="0"/>
      <p:regular r:id="rId36"/>
      <p:bold r:id="rId37"/>
    </p:embeddedFont>
    <p:embeddedFont>
      <p:font typeface="Bahnschrift SemiBold" panose="020B0502040204020203" pitchFamily="34" charset="0"/>
      <p:bold r:id="rId38"/>
    </p:embeddedFont>
    <p:embeddedFont>
      <p:font typeface="Book Antiqua" panose="02040602050305030304" pitchFamily="18" charset="0"/>
      <p:regular r:id="rId39"/>
      <p:bold r:id="rId40"/>
      <p:italic r:id="rId41"/>
      <p:boldItalic r:id="rId42"/>
    </p:embeddedFont>
    <p:embeddedFont>
      <p:font typeface="Calibri" panose="020F0502020204030204" pitchFamily="34" charset="0"/>
      <p:regular r:id="rId43"/>
      <p:bold r:id="rId44"/>
      <p:italic r:id="rId45"/>
      <p:boldItalic r:id="rId46"/>
    </p:embeddedFont>
    <p:embeddedFont>
      <p:font typeface="Coco Gothic" panose="020B0604020202020204" charset="0"/>
      <p:regular r:id="rId47"/>
    </p:embeddedFont>
    <p:embeddedFont>
      <p:font typeface="Coco Gothic Bold" panose="020B0604020202020204" charset="0"/>
      <p:regular r:id="rId48"/>
    </p:embeddedFont>
    <p:embeddedFont>
      <p:font typeface="Doppio One" panose="020B0604020202020204" charset="0"/>
      <p:regular r:id="rId49"/>
    </p:embeddedFont>
    <p:embeddedFont>
      <p:font typeface="Handelson Four" panose="020B0604020202020204" charset="0"/>
      <p:regular r:id="rId50"/>
    </p:embeddedFont>
    <p:embeddedFont>
      <p:font typeface="High Tower Text" panose="02040502050506030303" pitchFamily="18" charset="0"/>
      <p:regular r:id="rId51"/>
      <p:italic r:id="rId52"/>
    </p:embeddedFont>
    <p:embeddedFont>
      <p:font typeface="Microsoft Yi Baiti" panose="03000500000000000000" pitchFamily="66" charset="0"/>
      <p:regular r:id="rId5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59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50" Type="http://schemas.openxmlformats.org/officeDocument/2006/relationships/font" Target="fonts/font16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3" Type="http://schemas.openxmlformats.org/officeDocument/2006/relationships/font" Target="fonts/font19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font" Target="fonts/font14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20" Type="http://schemas.openxmlformats.org/officeDocument/2006/relationships/slide" Target="slides/slide19.xml"/><Relationship Id="rId41" Type="http://schemas.openxmlformats.org/officeDocument/2006/relationships/font" Target="fonts/font7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49" Type="http://schemas.openxmlformats.org/officeDocument/2006/relationships/font" Target="fonts/font15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0.fntdata"/><Relationship Id="rId52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904061-1EEB-4BE6-A23C-BDE7C93621BD}" type="datetimeFigureOut">
              <a:rPr lang="es-MX" smtClean="0"/>
              <a:t>30/09/2025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B610C7-B077-46A8-AF22-9244CB934B8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9749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610C7-B077-46A8-AF22-9244CB934B8C}" type="slidenum">
              <a:rPr lang="es-MX" smtClean="0"/>
              <a:t>17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97803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.svg"/><Relationship Id="rId7" Type="http://schemas.openxmlformats.org/officeDocument/2006/relationships/image" Target="../media/image18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7.svg"/><Relationship Id="rId10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1.svg"/><Relationship Id="rId10" Type="http://schemas.openxmlformats.org/officeDocument/2006/relationships/image" Target="../media/image52.png"/><Relationship Id="rId4" Type="http://schemas.openxmlformats.org/officeDocument/2006/relationships/image" Target="../media/image50.png"/><Relationship Id="rId9" Type="http://schemas.openxmlformats.org/officeDocument/2006/relationships/image" Target="../media/image20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svg"/><Relationship Id="rId4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9494503" cy="13601700"/>
          </a:xfrm>
          <a:custGeom>
            <a:avLst/>
            <a:gdLst/>
            <a:ahLst/>
            <a:cxnLst/>
            <a:rect l="l" t="t" r="r" b="b"/>
            <a:pathLst>
              <a:path w="19494503" h="13677900">
                <a:moveTo>
                  <a:pt x="0" y="0"/>
                </a:moveTo>
                <a:lnTo>
                  <a:pt x="19494503" y="0"/>
                </a:lnTo>
                <a:lnTo>
                  <a:pt x="19494503" y="13677900"/>
                </a:lnTo>
                <a:lnTo>
                  <a:pt x="0" y="136779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 rot="360000">
            <a:off x="8175695" y="4312722"/>
            <a:ext cx="10472214" cy="2373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60"/>
              </a:lnSpc>
            </a:pPr>
            <a:r>
              <a:rPr lang="en-US" sz="14400" dirty="0">
                <a:solidFill>
                  <a:srgbClr val="2741CC"/>
                </a:solidFill>
                <a:latin typeface="Handelson Four"/>
                <a:ea typeface="Handelson Four"/>
                <a:cs typeface="Handelson Four"/>
                <a:sym typeface="Handelson Four"/>
              </a:rPr>
              <a:t>….AIPEO</a:t>
            </a:r>
          </a:p>
        </p:txBody>
      </p:sp>
      <p:sp>
        <p:nvSpPr>
          <p:cNvPr id="5" name="TextBox 5"/>
          <p:cNvSpPr txBox="1"/>
          <p:nvPr/>
        </p:nvSpPr>
        <p:spPr>
          <a:xfrm rot="21250789">
            <a:off x="1108052" y="2493814"/>
            <a:ext cx="13944599" cy="15224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58"/>
              </a:lnSpc>
            </a:pPr>
            <a:r>
              <a:rPr lang="en-US" sz="6000" b="1" dirty="0">
                <a:solidFill>
                  <a:srgbClr val="2741CC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ANTICONCEPCIÓN INMEDIATA POST-EVENTO OBSTÉTRICO</a:t>
            </a:r>
          </a:p>
        </p:txBody>
      </p:sp>
      <p:sp>
        <p:nvSpPr>
          <p:cNvPr id="6" name="TextBox 4"/>
          <p:cNvSpPr txBox="1"/>
          <p:nvPr/>
        </p:nvSpPr>
        <p:spPr>
          <a:xfrm>
            <a:off x="3886200" y="6527876"/>
            <a:ext cx="10472214" cy="203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6600" dirty="0" err="1">
                <a:solidFill>
                  <a:srgbClr val="2741CC"/>
                </a:solidFill>
                <a:latin typeface="Handelson Four"/>
                <a:ea typeface="Handelson Four"/>
                <a:cs typeface="Handelson Four"/>
                <a:sym typeface="Handelson Four"/>
              </a:rPr>
              <a:t>Dra</a:t>
            </a:r>
            <a:r>
              <a:rPr lang="en-US" sz="6600" dirty="0">
                <a:solidFill>
                  <a:srgbClr val="2741CC"/>
                </a:solidFill>
                <a:latin typeface="Handelson Four"/>
                <a:ea typeface="Handelson Four"/>
                <a:cs typeface="Handelson Four"/>
                <a:sym typeface="Handelson Four"/>
              </a:rPr>
              <a:t>. Daniela Gómez </a:t>
            </a:r>
            <a:r>
              <a:rPr lang="en-US" sz="6600" dirty="0" err="1">
                <a:solidFill>
                  <a:srgbClr val="2741CC"/>
                </a:solidFill>
                <a:latin typeface="Handelson Four"/>
                <a:ea typeface="Handelson Four"/>
                <a:cs typeface="Handelson Four"/>
                <a:sym typeface="Handelson Four"/>
              </a:rPr>
              <a:t>Díaz</a:t>
            </a:r>
            <a:endParaRPr lang="en-US" sz="6600" dirty="0">
              <a:solidFill>
                <a:srgbClr val="2741CC"/>
              </a:solidFill>
              <a:latin typeface="Handelson Four"/>
              <a:ea typeface="Handelson Four"/>
              <a:cs typeface="Handelson Four"/>
              <a:sym typeface="Handelson Four"/>
            </a:endParaRPr>
          </a:p>
          <a:p>
            <a:pPr algn="l"/>
            <a:r>
              <a:rPr lang="en-US" sz="6600" dirty="0">
                <a:solidFill>
                  <a:srgbClr val="2741CC"/>
                </a:solidFill>
                <a:latin typeface="Handelson Four"/>
                <a:ea typeface="Handelson Four"/>
                <a:cs typeface="Handelson Four"/>
                <a:sym typeface="Handelson Four"/>
              </a:rPr>
              <a:t>GINECOLOGA – OBSTETRA HSJDD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0" y="419100"/>
            <a:ext cx="18996782" cy="952277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782" y="2933188"/>
            <a:ext cx="8541236" cy="4761389"/>
          </a:xfrm>
          <a:prstGeom prst="rect">
            <a:avLst/>
          </a:prstGeom>
        </p:spPr>
      </p:pic>
      <p:sp>
        <p:nvSpPr>
          <p:cNvPr id="4" name="Freeform 2"/>
          <p:cNvSpPr/>
          <p:nvPr/>
        </p:nvSpPr>
        <p:spPr>
          <a:xfrm>
            <a:off x="6248400" y="1009218"/>
            <a:ext cx="9274045" cy="1801673"/>
          </a:xfrm>
          <a:custGeom>
            <a:avLst/>
            <a:gdLst/>
            <a:ahLst/>
            <a:cxnLst/>
            <a:rect l="l" t="t" r="r" b="b"/>
            <a:pathLst>
              <a:path w="9274045" h="1801673">
                <a:moveTo>
                  <a:pt x="0" y="0"/>
                </a:moveTo>
                <a:lnTo>
                  <a:pt x="9274045" y="0"/>
                </a:lnTo>
                <a:lnTo>
                  <a:pt x="9274045" y="1801673"/>
                </a:lnTo>
                <a:lnTo>
                  <a:pt x="0" y="18016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16"/>
          <p:cNvSpPr txBox="1"/>
          <p:nvPr/>
        </p:nvSpPr>
        <p:spPr>
          <a:xfrm>
            <a:off x="6553200" y="1164535"/>
            <a:ext cx="7010400" cy="15132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781"/>
              </a:lnSpc>
            </a:pPr>
            <a:r>
              <a:rPr lang="en-US" sz="8415" dirty="0">
                <a:solidFill>
                  <a:srgbClr val="2741CC"/>
                </a:solidFill>
                <a:latin typeface="Handelson Four"/>
                <a:ea typeface="Handelson Four"/>
                <a:cs typeface="Handelson Four"/>
                <a:sym typeface="Handelson Four"/>
              </a:rPr>
              <a:t>¿QÚE ES AIPEO</a:t>
            </a:r>
            <a:r>
              <a:rPr lang="en-US" sz="8000" dirty="0">
                <a:solidFill>
                  <a:srgbClr val="2741CC"/>
                </a:solidFill>
                <a:latin typeface="Handelson Four"/>
                <a:ea typeface="Handelson Four"/>
                <a:cs typeface="Handelson Four"/>
                <a:sym typeface="Handelson Four"/>
              </a:rPr>
              <a:t>?</a:t>
            </a:r>
            <a:endParaRPr lang="en-US" sz="8415" dirty="0">
              <a:solidFill>
                <a:srgbClr val="2741CC"/>
              </a:solidFill>
              <a:latin typeface="Handelson Four"/>
              <a:ea typeface="Handelson Four"/>
              <a:cs typeface="Handelson Four"/>
              <a:sym typeface="Handelson Four"/>
            </a:endParaRPr>
          </a:p>
        </p:txBody>
      </p:sp>
      <p:sp>
        <p:nvSpPr>
          <p:cNvPr id="7" name="Freeform 4"/>
          <p:cNvSpPr/>
          <p:nvPr/>
        </p:nvSpPr>
        <p:spPr>
          <a:xfrm>
            <a:off x="5136910" y="2968748"/>
            <a:ext cx="650872" cy="703259"/>
          </a:xfrm>
          <a:custGeom>
            <a:avLst/>
            <a:gdLst/>
            <a:ahLst/>
            <a:cxnLst/>
            <a:rect l="l" t="t" r="r" b="b"/>
            <a:pathLst>
              <a:path w="650872" h="703259">
                <a:moveTo>
                  <a:pt x="0" y="0"/>
                </a:moveTo>
                <a:lnTo>
                  <a:pt x="650872" y="0"/>
                </a:lnTo>
                <a:lnTo>
                  <a:pt x="650872" y="703260"/>
                </a:lnTo>
                <a:lnTo>
                  <a:pt x="0" y="7032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002348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8597" y="891035"/>
            <a:ext cx="18414997" cy="9388345"/>
          </a:xfrm>
          <a:custGeom>
            <a:avLst/>
            <a:gdLst/>
            <a:ahLst/>
            <a:cxnLst/>
            <a:rect l="l" t="t" r="r" b="b"/>
            <a:pathLst>
              <a:path w="18414997" h="9388345">
                <a:moveTo>
                  <a:pt x="0" y="0"/>
                </a:moveTo>
                <a:lnTo>
                  <a:pt x="18414997" y="0"/>
                </a:lnTo>
                <a:lnTo>
                  <a:pt x="18414997" y="9388345"/>
                </a:lnTo>
                <a:lnTo>
                  <a:pt x="0" y="93883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825497" y="723900"/>
            <a:ext cx="17221199" cy="1795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264"/>
              </a:lnSpc>
            </a:pPr>
            <a:endParaRPr lang="en-US" sz="10241" dirty="0">
              <a:solidFill>
                <a:srgbClr val="2741CC"/>
              </a:solidFill>
              <a:latin typeface="Handelson Four"/>
              <a:ea typeface="Handelson Four"/>
              <a:cs typeface="Handelson Four"/>
              <a:sym typeface="Handelson Four"/>
            </a:endParaRPr>
          </a:p>
          <a:p>
            <a:pPr algn="ctr">
              <a:lnSpc>
                <a:spcPts val="8719"/>
              </a:lnSpc>
            </a:pPr>
            <a:r>
              <a:rPr lang="en-US" sz="8000" b="1" dirty="0">
                <a:solidFill>
                  <a:srgbClr val="2741CC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¿POR QUÉ ES IMPORTANTE?</a:t>
            </a:r>
          </a:p>
        </p:txBody>
      </p:sp>
      <p:sp>
        <p:nvSpPr>
          <p:cNvPr id="6" name="Elipse 5"/>
          <p:cNvSpPr/>
          <p:nvPr/>
        </p:nvSpPr>
        <p:spPr>
          <a:xfrm>
            <a:off x="3835396" y="2519263"/>
            <a:ext cx="11201400" cy="3886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>
                <a:solidFill>
                  <a:srgbClr val="7030A0"/>
                </a:solidFill>
              </a:rPr>
              <a:t>Se estima que en todo el mundo 830 mujeres mueren cada día por causas prevenibles relacionadas con el embarazo, parto y/o puerperio. Una gran proporción de esas muertes maternas son debido a necesidades insatisfechas en anticoncepción (OMS 2019ª).</a:t>
            </a:r>
          </a:p>
        </p:txBody>
      </p:sp>
    </p:spTree>
    <p:extLst>
      <p:ext uri="{BB962C8B-B14F-4D97-AF65-F5344CB8AC3E}">
        <p14:creationId xmlns:p14="http://schemas.microsoft.com/office/powerpoint/2010/main" val="3832990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8597" y="936755"/>
            <a:ext cx="18414997" cy="9388345"/>
          </a:xfrm>
          <a:custGeom>
            <a:avLst/>
            <a:gdLst/>
            <a:ahLst/>
            <a:cxnLst/>
            <a:rect l="l" t="t" r="r" b="b"/>
            <a:pathLst>
              <a:path w="18414997" h="9388345">
                <a:moveTo>
                  <a:pt x="0" y="0"/>
                </a:moveTo>
                <a:lnTo>
                  <a:pt x="18414997" y="0"/>
                </a:lnTo>
                <a:lnTo>
                  <a:pt x="18414997" y="9388345"/>
                </a:lnTo>
                <a:lnTo>
                  <a:pt x="0" y="93883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825497" y="723900"/>
            <a:ext cx="17221199" cy="1795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264"/>
              </a:lnSpc>
            </a:pPr>
            <a:endParaRPr lang="en-US" sz="10241" dirty="0">
              <a:solidFill>
                <a:srgbClr val="2741CC"/>
              </a:solidFill>
              <a:latin typeface="Handelson Four"/>
              <a:ea typeface="Handelson Four"/>
              <a:cs typeface="Handelson Four"/>
              <a:sym typeface="Handelson Four"/>
            </a:endParaRPr>
          </a:p>
          <a:p>
            <a:pPr algn="ctr">
              <a:lnSpc>
                <a:spcPts val="8719"/>
              </a:lnSpc>
            </a:pPr>
            <a:r>
              <a:rPr lang="en-US" sz="8000" b="1" dirty="0">
                <a:solidFill>
                  <a:srgbClr val="2741CC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¿POR QUÉ ES IMPORTANTE?</a:t>
            </a:r>
          </a:p>
        </p:txBody>
      </p:sp>
      <p:sp>
        <p:nvSpPr>
          <p:cNvPr id="4" name="Rectángulo redondeado 3"/>
          <p:cNvSpPr/>
          <p:nvPr/>
        </p:nvSpPr>
        <p:spPr>
          <a:xfrm>
            <a:off x="520695" y="2706718"/>
            <a:ext cx="8915400" cy="7592982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800" dirty="0">
                <a:solidFill>
                  <a:schemeClr val="accent2">
                    <a:lumMod val="75000"/>
                  </a:schemeClr>
                </a:solidFill>
              </a:rPr>
              <a:t> Según un análisis de datos en una encuesta demográfica y de salud de 27 países, el 95% de las mujeres que cursan el periodo de 0 a 12 meses postparto desean evitar un nuevo embarazo en los 24 siguientes meses, pero el 70% de ellas no usan métodos anticonceptivos.</a:t>
            </a:r>
          </a:p>
          <a:p>
            <a:endParaRPr lang="es-MX" sz="2800" dirty="0">
              <a:solidFill>
                <a:schemeClr val="accent2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800" dirty="0"/>
              <a:t> </a:t>
            </a:r>
            <a:r>
              <a:rPr lang="es-MX" sz="3200" b="1" dirty="0">
                <a:solidFill>
                  <a:srgbClr val="FF0000"/>
                </a:solidFill>
              </a:rPr>
              <a:t>La planificación familiar puede evitar más del 30% de la mortalidad materna y del 10% de la mortalidad infantil si las parejas logran espaciar  los embarazos con intervalos de mas de 2 años (OMS 2014)</a:t>
            </a:r>
          </a:p>
        </p:txBody>
      </p:sp>
      <p:sp>
        <p:nvSpPr>
          <p:cNvPr id="7" name="Rectángulo redondeado 6"/>
          <p:cNvSpPr/>
          <p:nvPr/>
        </p:nvSpPr>
        <p:spPr>
          <a:xfrm>
            <a:off x="9753600" y="2547203"/>
            <a:ext cx="4808220" cy="7592982"/>
          </a:xfrm>
          <a:prstGeom prst="roundRect">
            <a:avLst/>
          </a:prstGeom>
          <a:blipFill>
            <a:blip r:embed="rId5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MX" sz="2800" dirty="0">
              <a:solidFill>
                <a:schemeClr val="accent2">
                  <a:lumMod val="75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MX" sz="2800" dirty="0">
                <a:solidFill>
                  <a:schemeClr val="tx1"/>
                </a:solidFill>
              </a:rPr>
              <a:t>Establecer el asesoramiento y la entrega de anticonceptivos como una parte rutinaria  de la atención durante el parto o aborto, aumenta el acceso a los cuidados de los anticonceptivos, convirtiéndose en la estrategia clave para disminuir la morbilidad materno-infantil relacionado con embarazos no intencionados.</a:t>
            </a:r>
            <a:endParaRPr lang="es-MX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813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819400" y="2476500"/>
            <a:ext cx="2438400" cy="674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3" name="CuadroTexto 2"/>
          <p:cNvSpPr txBox="1"/>
          <p:nvPr/>
        </p:nvSpPr>
        <p:spPr>
          <a:xfrm>
            <a:off x="8001000" y="2476500"/>
            <a:ext cx="3429000" cy="1043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3187" y="607314"/>
            <a:ext cx="8620491" cy="9910571"/>
          </a:xfrm>
          <a:prstGeom prst="rect">
            <a:avLst/>
          </a:prstGeom>
        </p:spPr>
      </p:pic>
      <p:pic>
        <p:nvPicPr>
          <p:cNvPr id="1026" name="Picture 2" descr="Criterios médicos de elegibilidad para el uso de anticonceptiv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562" y="2171699"/>
            <a:ext cx="10010775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reeform 2"/>
          <p:cNvSpPr/>
          <p:nvPr/>
        </p:nvSpPr>
        <p:spPr>
          <a:xfrm>
            <a:off x="562562" y="677367"/>
            <a:ext cx="9274045" cy="1801673"/>
          </a:xfrm>
          <a:custGeom>
            <a:avLst/>
            <a:gdLst/>
            <a:ahLst/>
            <a:cxnLst/>
            <a:rect l="l" t="t" r="r" b="b"/>
            <a:pathLst>
              <a:path w="9274045" h="1801673">
                <a:moveTo>
                  <a:pt x="0" y="0"/>
                </a:moveTo>
                <a:lnTo>
                  <a:pt x="9274045" y="0"/>
                </a:lnTo>
                <a:lnTo>
                  <a:pt x="9274045" y="1801673"/>
                </a:lnTo>
                <a:lnTo>
                  <a:pt x="0" y="18016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CuadroTexto 6"/>
          <p:cNvSpPr txBox="1"/>
          <p:nvPr/>
        </p:nvSpPr>
        <p:spPr>
          <a:xfrm>
            <a:off x="547322" y="912114"/>
            <a:ext cx="84442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dirty="0">
                <a:solidFill>
                  <a:srgbClr val="FFC000"/>
                </a:solidFill>
                <a:latin typeface="Bahnschrift SemiBold" panose="020B0502040204020203" pitchFamily="34" charset="0"/>
              </a:rPr>
              <a:t>Criterios de elegibilidad OMS</a:t>
            </a:r>
          </a:p>
        </p:txBody>
      </p:sp>
    </p:spTree>
    <p:extLst>
      <p:ext uri="{BB962C8B-B14F-4D97-AF65-F5344CB8AC3E}">
        <p14:creationId xmlns:p14="http://schemas.microsoft.com/office/powerpoint/2010/main" val="1393901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8362" y="765115"/>
            <a:ext cx="18996650" cy="9521885"/>
          </a:xfrm>
          <a:custGeom>
            <a:avLst/>
            <a:gdLst/>
            <a:ahLst/>
            <a:cxnLst/>
            <a:rect l="l" t="t" r="r" b="b"/>
            <a:pathLst>
              <a:path w="18996650" h="9521885">
                <a:moveTo>
                  <a:pt x="0" y="0"/>
                </a:moveTo>
                <a:lnTo>
                  <a:pt x="18996650" y="0"/>
                </a:lnTo>
                <a:lnTo>
                  <a:pt x="18996650" y="9521885"/>
                </a:lnTo>
                <a:lnTo>
                  <a:pt x="0" y="95218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752064" y="1109028"/>
            <a:ext cx="12420600" cy="1795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6600" dirty="0">
                <a:solidFill>
                  <a:srgbClr val="2741CC"/>
                </a:solidFill>
                <a:latin typeface="Handelson Four"/>
                <a:ea typeface="Handelson Four"/>
                <a:cs typeface="Handelson Four"/>
                <a:sym typeface="Handelson Four"/>
              </a:rPr>
              <a:t>ANTICONCEPCION POSTPARTO</a:t>
            </a:r>
          </a:p>
          <a:p>
            <a:pPr algn="ctr">
              <a:lnSpc>
                <a:spcPts val="6999"/>
              </a:lnSpc>
            </a:pPr>
            <a:r>
              <a:rPr lang="en-US" sz="6600" dirty="0">
                <a:solidFill>
                  <a:srgbClr val="2741CC"/>
                </a:solidFill>
                <a:latin typeface="Handelson Four"/>
                <a:ea typeface="Handelson Four"/>
                <a:cs typeface="Handelson Four"/>
                <a:sym typeface="Handelson Four"/>
              </a:rPr>
              <a:t> POSTCESÁREA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27402" y="7369254"/>
            <a:ext cx="10978772" cy="1346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7"/>
              </a:lnSpc>
            </a:pPr>
            <a:r>
              <a:rPr lang="en-US" sz="2962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En </a:t>
            </a:r>
            <a:r>
              <a:rPr lang="en-US" sz="2962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las</a:t>
            </a:r>
            <a:r>
              <a:rPr lang="en-US" sz="2962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mujeres </a:t>
            </a:r>
            <a:r>
              <a:rPr lang="en-US" sz="2962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lactantes</a:t>
            </a:r>
            <a:r>
              <a:rPr lang="en-US" sz="2962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se </a:t>
            </a:r>
            <a:r>
              <a:rPr lang="en-US" sz="2962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extiende</a:t>
            </a:r>
            <a:r>
              <a:rPr lang="en-US" sz="2962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el periodo de no </a:t>
            </a:r>
            <a:r>
              <a:rPr lang="en-US" sz="2962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ovulación</a:t>
            </a:r>
            <a:r>
              <a:rPr lang="en-US" sz="2962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2962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por</a:t>
            </a:r>
            <a:r>
              <a:rPr lang="en-US" sz="2962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2962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secreción</a:t>
            </a:r>
            <a:r>
              <a:rPr lang="en-US" sz="2962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2962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constante</a:t>
            </a:r>
            <a:r>
              <a:rPr lang="en-US" sz="2962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de </a:t>
            </a:r>
            <a:r>
              <a:rPr lang="en-US" sz="2962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prolactina</a:t>
            </a:r>
            <a:r>
              <a:rPr lang="en-US" sz="2962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, lo </a:t>
            </a:r>
            <a:r>
              <a:rPr lang="en-US" sz="2962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cual</a:t>
            </a:r>
            <a:r>
              <a:rPr lang="en-US" sz="2962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2962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suprime</a:t>
            </a:r>
            <a:r>
              <a:rPr lang="en-US" sz="2962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la GNRH y </a:t>
            </a:r>
            <a:r>
              <a:rPr lang="en-US" sz="2962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consecuentemente</a:t>
            </a:r>
            <a:r>
              <a:rPr lang="en-US" sz="2962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el </a:t>
            </a:r>
            <a:r>
              <a:rPr lang="en-US" sz="2962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ciclo</a:t>
            </a:r>
            <a:r>
              <a:rPr lang="en-US" sz="2962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2962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ovárico</a:t>
            </a:r>
            <a:r>
              <a:rPr lang="en-US" sz="2962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54850" y="3182264"/>
            <a:ext cx="11126914" cy="1346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7"/>
              </a:lnSpc>
            </a:pPr>
            <a:r>
              <a:rPr lang="en-US" sz="2962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Posterior al parto los </a:t>
            </a:r>
            <a:r>
              <a:rPr lang="en-US" sz="2962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niveles</a:t>
            </a:r>
            <a:r>
              <a:rPr lang="en-US" sz="2962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de </a:t>
            </a:r>
            <a:r>
              <a:rPr lang="en-US" sz="2962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estrógenos</a:t>
            </a:r>
            <a:r>
              <a:rPr lang="en-US" sz="2962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y </a:t>
            </a:r>
            <a:r>
              <a:rPr lang="en-US" sz="2962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progesterona</a:t>
            </a:r>
            <a:r>
              <a:rPr lang="en-US" sz="2962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2962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disminuyen</a:t>
            </a:r>
            <a:r>
              <a:rPr lang="en-US" sz="2962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y la </a:t>
            </a:r>
            <a:r>
              <a:rPr lang="en-US" sz="2962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actividad</a:t>
            </a:r>
            <a:r>
              <a:rPr lang="en-US" sz="2962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2962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pulsátil</a:t>
            </a:r>
            <a:r>
              <a:rPr lang="en-US" sz="2962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de la </a:t>
            </a:r>
            <a:r>
              <a:rPr lang="en-US" sz="2962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glándula</a:t>
            </a:r>
            <a:r>
              <a:rPr lang="en-US" sz="2962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2962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hipófisis</a:t>
            </a:r>
            <a:r>
              <a:rPr lang="en-US" sz="2962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 </a:t>
            </a:r>
            <a:r>
              <a:rPr lang="en-US" sz="2962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comienza</a:t>
            </a:r>
            <a:r>
              <a:rPr lang="en-US" sz="2962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a </a:t>
            </a:r>
            <a:r>
              <a:rPr lang="en-US" sz="2962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actuar</a:t>
            </a:r>
            <a:r>
              <a:rPr lang="en-US" sz="2962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2962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liberando</a:t>
            </a:r>
            <a:r>
              <a:rPr lang="en-US" sz="2962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 FSH y LH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13007" y="5275755"/>
            <a:ext cx="11824097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7"/>
              </a:lnSpc>
            </a:pPr>
            <a:r>
              <a:rPr lang="en-US" sz="2962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En las mujeres no </a:t>
            </a:r>
            <a:r>
              <a:rPr lang="en-US" sz="2962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lactantes</a:t>
            </a:r>
            <a:r>
              <a:rPr lang="en-US" sz="2962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, la </a:t>
            </a:r>
            <a:r>
              <a:rPr lang="en-US" sz="2962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ovulación</a:t>
            </a:r>
            <a:r>
              <a:rPr lang="en-US" sz="2962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2962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puede</a:t>
            </a:r>
            <a:r>
              <a:rPr lang="en-US" sz="2962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2962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presentarse</a:t>
            </a:r>
            <a:r>
              <a:rPr lang="en-US" sz="2962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2962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nuevamente</a:t>
            </a:r>
            <a:r>
              <a:rPr lang="en-US" sz="2962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a los 45 </a:t>
            </a:r>
            <a:r>
              <a:rPr lang="en-US" sz="2962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días</a:t>
            </a:r>
            <a:r>
              <a:rPr lang="en-US" sz="2962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2962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postparto</a:t>
            </a:r>
            <a:r>
              <a:rPr lang="en-US" sz="2962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03979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8362" y="765115"/>
            <a:ext cx="18996650" cy="9521885"/>
          </a:xfrm>
          <a:custGeom>
            <a:avLst/>
            <a:gdLst/>
            <a:ahLst/>
            <a:cxnLst/>
            <a:rect l="l" t="t" r="r" b="b"/>
            <a:pathLst>
              <a:path w="18996650" h="9521885">
                <a:moveTo>
                  <a:pt x="0" y="0"/>
                </a:moveTo>
                <a:lnTo>
                  <a:pt x="18996650" y="0"/>
                </a:lnTo>
                <a:lnTo>
                  <a:pt x="18996650" y="9521885"/>
                </a:lnTo>
                <a:lnTo>
                  <a:pt x="0" y="95218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723161" y="298233"/>
            <a:ext cx="12420600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endParaRPr lang="en-US" sz="6600" dirty="0">
              <a:solidFill>
                <a:srgbClr val="2741CC"/>
              </a:solidFill>
              <a:latin typeface="Handelson Four"/>
              <a:ea typeface="Handelson Four"/>
              <a:cs typeface="Handelson Four"/>
              <a:sym typeface="Handelson Four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3211" y="2857500"/>
            <a:ext cx="116205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215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6551" y="772525"/>
            <a:ext cx="9274045" cy="1801673"/>
          </a:xfrm>
          <a:custGeom>
            <a:avLst/>
            <a:gdLst/>
            <a:ahLst/>
            <a:cxnLst/>
            <a:rect l="l" t="t" r="r" b="b"/>
            <a:pathLst>
              <a:path w="9274045" h="1801673">
                <a:moveTo>
                  <a:pt x="0" y="0"/>
                </a:moveTo>
                <a:lnTo>
                  <a:pt x="9274045" y="0"/>
                </a:lnTo>
                <a:lnTo>
                  <a:pt x="9274045" y="1801673"/>
                </a:lnTo>
                <a:lnTo>
                  <a:pt x="0" y="18016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35164" y="4123934"/>
            <a:ext cx="650872" cy="703259"/>
          </a:xfrm>
          <a:custGeom>
            <a:avLst/>
            <a:gdLst/>
            <a:ahLst/>
            <a:cxnLst/>
            <a:rect l="l" t="t" r="r" b="b"/>
            <a:pathLst>
              <a:path w="650872" h="703259">
                <a:moveTo>
                  <a:pt x="0" y="0"/>
                </a:moveTo>
                <a:lnTo>
                  <a:pt x="650872" y="0"/>
                </a:lnTo>
                <a:lnTo>
                  <a:pt x="650872" y="703260"/>
                </a:lnTo>
                <a:lnTo>
                  <a:pt x="0" y="7032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35164" y="5190134"/>
            <a:ext cx="650872" cy="703259"/>
          </a:xfrm>
          <a:custGeom>
            <a:avLst/>
            <a:gdLst/>
            <a:ahLst/>
            <a:cxnLst/>
            <a:rect l="l" t="t" r="r" b="b"/>
            <a:pathLst>
              <a:path w="650872" h="703259">
                <a:moveTo>
                  <a:pt x="0" y="0"/>
                </a:moveTo>
                <a:lnTo>
                  <a:pt x="650872" y="0"/>
                </a:lnTo>
                <a:lnTo>
                  <a:pt x="650872" y="703260"/>
                </a:lnTo>
                <a:lnTo>
                  <a:pt x="0" y="7032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35164" y="6256334"/>
            <a:ext cx="650872" cy="703259"/>
          </a:xfrm>
          <a:custGeom>
            <a:avLst/>
            <a:gdLst/>
            <a:ahLst/>
            <a:cxnLst/>
            <a:rect l="l" t="t" r="r" b="b"/>
            <a:pathLst>
              <a:path w="650872" h="703259">
                <a:moveTo>
                  <a:pt x="0" y="0"/>
                </a:moveTo>
                <a:lnTo>
                  <a:pt x="650872" y="0"/>
                </a:lnTo>
                <a:lnTo>
                  <a:pt x="650872" y="703260"/>
                </a:lnTo>
                <a:lnTo>
                  <a:pt x="0" y="70326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019152" y="2752424"/>
            <a:ext cx="9545222" cy="910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11"/>
              </a:lnSpc>
            </a:pPr>
            <a:r>
              <a:rPr lang="en-US" sz="2844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Eficacia</a:t>
            </a:r>
            <a:r>
              <a:rPr lang="en-US" sz="2844" b="1" dirty="0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de 98% </a:t>
            </a:r>
            <a:r>
              <a:rPr lang="en-US" sz="2844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si</a:t>
            </a:r>
            <a:r>
              <a:rPr lang="en-US" sz="2844" b="1" dirty="0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se </a:t>
            </a:r>
            <a:r>
              <a:rPr lang="en-US" sz="2844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cumplen</a:t>
            </a:r>
            <a:r>
              <a:rPr lang="en-US" sz="2844" b="1" dirty="0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los </a:t>
            </a:r>
            <a:r>
              <a:rPr lang="en-US" sz="2844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siguientes</a:t>
            </a:r>
            <a:r>
              <a:rPr lang="en-US" sz="2844" b="1" dirty="0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</a:t>
            </a:r>
            <a:r>
              <a:rPr lang="en-US" sz="2844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criterios</a:t>
            </a:r>
            <a:r>
              <a:rPr lang="en-US" sz="2844" b="1" dirty="0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037178" y="3949817"/>
            <a:ext cx="4109142" cy="791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11"/>
              </a:lnSpc>
            </a:pPr>
            <a:r>
              <a:rPr lang="en-US" sz="2844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Lactancia</a:t>
            </a:r>
            <a:r>
              <a:rPr lang="en-US" sz="2844" b="1" dirty="0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</a:t>
            </a:r>
            <a:r>
              <a:rPr lang="en-US" sz="2844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exclusiva</a:t>
            </a:r>
            <a:endParaRPr lang="en-US" sz="2844" b="1" dirty="0">
              <a:solidFill>
                <a:srgbClr val="29265B"/>
              </a:solidFill>
              <a:latin typeface="Coco Gothic Bold"/>
              <a:ea typeface="Coco Gothic Bold"/>
              <a:cs typeface="Coco Gothic Bold"/>
              <a:sym typeface="Coco Gothic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037178" y="6070375"/>
            <a:ext cx="7868822" cy="910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11"/>
              </a:lnSpc>
            </a:pPr>
            <a:r>
              <a:rPr lang="en-US" sz="2844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Que</a:t>
            </a:r>
            <a:r>
              <a:rPr lang="en-US" sz="2844" b="1" dirty="0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el </a:t>
            </a:r>
            <a:r>
              <a:rPr lang="en-US" sz="2844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bebé</a:t>
            </a:r>
            <a:r>
              <a:rPr lang="en-US" sz="2844" b="1" dirty="0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</a:t>
            </a:r>
            <a:r>
              <a:rPr lang="en-US" sz="2844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tenga</a:t>
            </a:r>
            <a:r>
              <a:rPr lang="en-US" sz="2844" b="1" dirty="0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</a:t>
            </a:r>
            <a:r>
              <a:rPr lang="en-US" sz="2844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menos</a:t>
            </a:r>
            <a:r>
              <a:rPr lang="en-US" sz="2844" b="1" dirty="0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de 6 </a:t>
            </a:r>
            <a:r>
              <a:rPr lang="en-US" sz="2844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meses</a:t>
            </a:r>
            <a:endParaRPr lang="en-US" sz="2844" b="1" dirty="0">
              <a:solidFill>
                <a:srgbClr val="29265B"/>
              </a:solidFill>
              <a:latin typeface="Coco Gothic Bold"/>
              <a:ea typeface="Coco Gothic Bold"/>
              <a:cs typeface="Coco Gothic Bold"/>
              <a:sym typeface="Coco Gothic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034774" y="4939472"/>
            <a:ext cx="5409417" cy="910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11"/>
              </a:lnSpc>
            </a:pPr>
            <a:r>
              <a:rPr lang="en-US" sz="2844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Ausencia</a:t>
            </a:r>
            <a:r>
              <a:rPr lang="en-US" sz="2844" b="1" dirty="0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de </a:t>
            </a:r>
            <a:r>
              <a:rPr lang="en-US" sz="2844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menstruación</a:t>
            </a:r>
            <a:endParaRPr lang="en-US" sz="2844" b="1" dirty="0">
              <a:solidFill>
                <a:srgbClr val="29265B"/>
              </a:solidFill>
              <a:latin typeface="Coco Gothic Bold"/>
              <a:ea typeface="Coco Gothic Bold"/>
              <a:cs typeface="Coco Gothic Bold"/>
              <a:sym typeface="Coco Gothic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019152" y="7235144"/>
            <a:ext cx="15184022" cy="26216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11"/>
              </a:lnSpc>
            </a:pPr>
            <a:r>
              <a:rPr lang="es-MX" sz="2800" b="1" dirty="0">
                <a:latin typeface="Coco Gothic Bold" panose="020B0604020202020204" charset="0"/>
              </a:rPr>
              <a:t>Si la mujer elige el MELA, debería recibir la información oportunamente para poder elegir otro método anticonceptivo moderno cuando el bebé cumpla los 6 meses o antes si no se cumplen los criterios para el MELA</a:t>
            </a:r>
            <a:endParaRPr lang="en-US" sz="2800" b="1" dirty="0">
              <a:solidFill>
                <a:srgbClr val="29265B"/>
              </a:solidFill>
              <a:latin typeface="Coco Gothic Bold" panose="020B0604020202020204" charset="0"/>
              <a:ea typeface="Coco Gothic Bold"/>
              <a:cs typeface="Coco Gothic Bold"/>
              <a:sym typeface="Coco Gothic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3689690" y="814549"/>
            <a:ext cx="3701710" cy="13863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781"/>
              </a:lnSpc>
            </a:pPr>
            <a:r>
              <a:rPr lang="en-US" sz="8415" dirty="0">
                <a:solidFill>
                  <a:srgbClr val="2741CC"/>
                </a:solidFill>
                <a:latin typeface="Handelson Four"/>
                <a:ea typeface="Handelson Four"/>
                <a:cs typeface="Handelson Four"/>
                <a:sym typeface="Handelson Four"/>
              </a:rPr>
              <a:t>MELA</a:t>
            </a: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03788" y="3206357"/>
            <a:ext cx="7710488" cy="437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501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47940" y="-419100"/>
            <a:ext cx="19305460" cy="11305670"/>
          </a:xfrm>
          <a:custGeom>
            <a:avLst/>
            <a:gdLst/>
            <a:ahLst/>
            <a:cxnLst/>
            <a:rect l="l" t="t" r="r" b="b"/>
            <a:pathLst>
              <a:path w="19305460" h="11305670">
                <a:moveTo>
                  <a:pt x="0" y="0"/>
                </a:moveTo>
                <a:lnTo>
                  <a:pt x="19305460" y="0"/>
                </a:lnTo>
                <a:lnTo>
                  <a:pt x="19305460" y="11305671"/>
                </a:lnTo>
                <a:lnTo>
                  <a:pt x="0" y="113056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1836975" y="1627222"/>
            <a:ext cx="97279" cy="603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7"/>
              </a:lnSpc>
            </a:pPr>
            <a:r>
              <a:rPr lang="en-US" sz="2399" b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467601" y="1890342"/>
            <a:ext cx="10134600" cy="14419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8"/>
              </a:lnSpc>
            </a:pPr>
            <a:r>
              <a:rPr lang="en-US" sz="6600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Dispositivo</a:t>
            </a:r>
            <a:r>
              <a:rPr lang="en-US" sz="6600" b="1" dirty="0">
                <a:solidFill>
                  <a:srgbClr val="FFFFFF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</a:t>
            </a:r>
            <a:r>
              <a:rPr lang="en-US" sz="6600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Intrauterino</a:t>
            </a:r>
            <a:endParaRPr lang="en-US" sz="6600" b="1" dirty="0">
              <a:solidFill>
                <a:srgbClr val="29265B"/>
              </a:solidFill>
              <a:latin typeface="Coco Gothic Bold"/>
              <a:ea typeface="Coco Gothic Bold"/>
              <a:cs typeface="Coco Gothic Bold"/>
              <a:sym typeface="Coco Gothic Bold"/>
            </a:endParaRPr>
          </a:p>
          <a:p>
            <a:pPr algn="ctr">
              <a:lnSpc>
                <a:spcPts val="3358"/>
              </a:lnSpc>
            </a:pPr>
            <a:endParaRPr lang="en-US" sz="6600" b="1" dirty="0">
              <a:solidFill>
                <a:srgbClr val="29265B"/>
              </a:solidFill>
              <a:latin typeface="Coco Gothic Bold"/>
              <a:ea typeface="Coco Gothic Bold"/>
              <a:cs typeface="Coco Gothic Bold"/>
              <a:sym typeface="Coco Gothic Bold"/>
            </a:endParaRPr>
          </a:p>
          <a:p>
            <a:pPr algn="ctr">
              <a:lnSpc>
                <a:spcPts val="3358"/>
              </a:lnSpc>
            </a:pPr>
            <a:r>
              <a:rPr lang="en-US" sz="6600" b="1" dirty="0">
                <a:solidFill>
                  <a:srgbClr val="FFFFFF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</a:t>
            </a:r>
            <a:r>
              <a:rPr lang="en-US" sz="6600" b="1" dirty="0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(DIU)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867400" y="3527737"/>
            <a:ext cx="12228576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399" b="1" dirty="0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DIU de </a:t>
            </a:r>
            <a:r>
              <a:rPr lang="en-US" sz="2399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cobre</a:t>
            </a:r>
            <a:r>
              <a:rPr lang="en-US" sz="2399" b="1" dirty="0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</a:t>
            </a:r>
            <a:r>
              <a:rPr lang="en-US" sz="2399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El </a:t>
            </a:r>
            <a:r>
              <a:rPr lang="en-US" sz="2399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cobre</a:t>
            </a:r>
            <a:r>
              <a:rPr lang="en-US" sz="2399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2399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actúa</a:t>
            </a:r>
            <a:r>
              <a:rPr lang="en-US" sz="2399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2399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como</a:t>
            </a:r>
            <a:r>
              <a:rPr lang="en-US" sz="2399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un </a:t>
            </a:r>
            <a:r>
              <a:rPr lang="en-US" sz="2399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espermicida</a:t>
            </a:r>
            <a:r>
              <a:rPr lang="en-US" sz="2399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, </a:t>
            </a:r>
            <a:r>
              <a:rPr lang="en-US" sz="2399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evitando</a:t>
            </a:r>
            <a:r>
              <a:rPr lang="en-US" sz="2399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2399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que</a:t>
            </a:r>
            <a:r>
              <a:rPr lang="en-US" sz="2399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los </a:t>
            </a:r>
            <a:r>
              <a:rPr lang="en-US" sz="2399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espermatozoides</a:t>
            </a:r>
            <a:r>
              <a:rPr lang="en-US" sz="2399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2399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lleguen</a:t>
            </a:r>
            <a:r>
              <a:rPr lang="en-US" sz="2399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al </a:t>
            </a:r>
            <a:r>
              <a:rPr lang="en-US" sz="2399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óvulo</a:t>
            </a:r>
            <a:r>
              <a:rPr lang="en-US" sz="2399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.</a:t>
            </a:r>
          </a:p>
        </p:txBody>
      </p:sp>
      <p:sp>
        <p:nvSpPr>
          <p:cNvPr id="9" name="TextBox 6"/>
          <p:cNvSpPr txBox="1"/>
          <p:nvPr/>
        </p:nvSpPr>
        <p:spPr>
          <a:xfrm>
            <a:off x="5867400" y="4668324"/>
            <a:ext cx="12228576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150"/>
              </a:lnSpc>
            </a:pPr>
            <a:r>
              <a:rPr lang="es-MX" sz="2400" b="1" dirty="0"/>
              <a:t>En un lapso de 48 horas después del parto: i</a:t>
            </a:r>
            <a:r>
              <a:rPr lang="es-MX" sz="2400" dirty="0"/>
              <a:t>ncluso inmediatamente después de la expulsión de la placenta. Si el parto es por cesárea, el DIU-Cu puede insertarse después de la expulsión de la placenta, antes de cerrar el útero</a:t>
            </a:r>
            <a:endParaRPr lang="en-US" sz="2399" dirty="0">
              <a:solidFill>
                <a:srgbClr val="29265B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5867400" y="6398514"/>
            <a:ext cx="12228576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150"/>
              </a:lnSpc>
            </a:pPr>
            <a:r>
              <a:rPr lang="es-MX" sz="2400" b="1" dirty="0"/>
              <a:t>De 48 horas a menos de cuatro semanas de puerperio</a:t>
            </a:r>
            <a:r>
              <a:rPr lang="es-MX" sz="2400" dirty="0"/>
              <a:t>: no se recomienda a menos que otros métodos más adecuados no estén disponibles o no resulten aceptables (CME, categoría 3).</a:t>
            </a:r>
            <a:endParaRPr lang="en-US" sz="2399" dirty="0">
              <a:solidFill>
                <a:srgbClr val="29265B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11" name="TextBox 6"/>
          <p:cNvSpPr txBox="1"/>
          <p:nvPr/>
        </p:nvSpPr>
        <p:spPr>
          <a:xfrm>
            <a:off x="5867400" y="7535065"/>
            <a:ext cx="12228576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150"/>
              </a:lnSpc>
            </a:pPr>
            <a:r>
              <a:rPr lang="es-MX" sz="2400" b="1" dirty="0"/>
              <a:t>Cuatro o más semanas de puerperio y con amenorrea: </a:t>
            </a:r>
            <a:r>
              <a:rPr lang="es-MX" sz="2400" dirty="0"/>
              <a:t>mujeres que estén o no amamantando, si se tiene la certeza razonable de que no esté embarazada y no es necesario proporcionar protección anticonceptiva adicional</a:t>
            </a:r>
            <a:endParaRPr lang="en-US" sz="2399" dirty="0">
              <a:solidFill>
                <a:srgbClr val="29265B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8604790" y="8781257"/>
            <a:ext cx="9332976" cy="104511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b="1" dirty="0">
                <a:latin typeface="Bahnschrift" panose="020B0502040204020203" pitchFamily="34" charset="0"/>
              </a:rPr>
              <a:t>No se les debe insertar un DIU-Cu a las mujeres que</a:t>
            </a:r>
          </a:p>
          <a:p>
            <a:pPr algn="ctr"/>
            <a:r>
              <a:rPr lang="es-MX" sz="2400" b="1" dirty="0">
                <a:latin typeface="Bahnschrift" panose="020B0502040204020203" pitchFamily="34" charset="0"/>
              </a:rPr>
              <a:t> tienen sepsis puerperal (CME, categoría 4).</a:t>
            </a:r>
          </a:p>
        </p:txBody>
      </p:sp>
    </p:spTree>
    <p:extLst>
      <p:ext uri="{BB962C8B-B14F-4D97-AF65-F5344CB8AC3E}">
        <p14:creationId xmlns:p14="http://schemas.microsoft.com/office/powerpoint/2010/main" val="4025027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47940" y="-419100"/>
            <a:ext cx="19305460" cy="11305670"/>
          </a:xfrm>
          <a:custGeom>
            <a:avLst/>
            <a:gdLst/>
            <a:ahLst/>
            <a:cxnLst/>
            <a:rect l="l" t="t" r="r" b="b"/>
            <a:pathLst>
              <a:path w="19305460" h="11305670">
                <a:moveTo>
                  <a:pt x="0" y="0"/>
                </a:moveTo>
                <a:lnTo>
                  <a:pt x="19305460" y="0"/>
                </a:lnTo>
                <a:lnTo>
                  <a:pt x="19305460" y="11305671"/>
                </a:lnTo>
                <a:lnTo>
                  <a:pt x="0" y="113056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1836975" y="1627222"/>
            <a:ext cx="97279" cy="603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7"/>
              </a:lnSpc>
            </a:pPr>
            <a:r>
              <a:rPr lang="en-US" sz="2399" b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</a:t>
            </a:r>
          </a:p>
        </p:txBody>
      </p:sp>
      <p:pic>
        <p:nvPicPr>
          <p:cNvPr id="12" name="DIU postparto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19600" y="0"/>
            <a:ext cx="13837920" cy="986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09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47940" y="-419100"/>
            <a:ext cx="19305460" cy="11305670"/>
          </a:xfrm>
          <a:custGeom>
            <a:avLst/>
            <a:gdLst/>
            <a:ahLst/>
            <a:cxnLst/>
            <a:rect l="l" t="t" r="r" b="b"/>
            <a:pathLst>
              <a:path w="19305460" h="11305670">
                <a:moveTo>
                  <a:pt x="0" y="0"/>
                </a:moveTo>
                <a:lnTo>
                  <a:pt x="19305460" y="0"/>
                </a:lnTo>
                <a:lnTo>
                  <a:pt x="19305460" y="11305671"/>
                </a:lnTo>
                <a:lnTo>
                  <a:pt x="0" y="113056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1836975" y="1627222"/>
            <a:ext cx="97279" cy="603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7"/>
              </a:lnSpc>
            </a:pPr>
            <a:r>
              <a:rPr lang="en-US" sz="2399" b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467601" y="1890342"/>
            <a:ext cx="10134600" cy="14419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8"/>
              </a:lnSpc>
            </a:pPr>
            <a:r>
              <a:rPr lang="en-US" sz="6600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Dispositivo</a:t>
            </a:r>
            <a:r>
              <a:rPr lang="en-US" sz="6600" b="1" dirty="0">
                <a:solidFill>
                  <a:srgbClr val="FFFFFF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</a:t>
            </a:r>
            <a:r>
              <a:rPr lang="en-US" sz="6600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Intrauterino</a:t>
            </a:r>
            <a:endParaRPr lang="en-US" sz="6600" b="1" dirty="0">
              <a:solidFill>
                <a:srgbClr val="29265B"/>
              </a:solidFill>
              <a:latin typeface="Coco Gothic Bold"/>
              <a:ea typeface="Coco Gothic Bold"/>
              <a:cs typeface="Coco Gothic Bold"/>
              <a:sym typeface="Coco Gothic Bold"/>
            </a:endParaRPr>
          </a:p>
          <a:p>
            <a:pPr algn="ctr">
              <a:lnSpc>
                <a:spcPts val="3358"/>
              </a:lnSpc>
            </a:pPr>
            <a:endParaRPr lang="en-US" sz="6600" b="1" dirty="0">
              <a:solidFill>
                <a:srgbClr val="29265B"/>
              </a:solidFill>
              <a:latin typeface="Coco Gothic Bold"/>
              <a:ea typeface="Coco Gothic Bold"/>
              <a:cs typeface="Coco Gothic Bold"/>
              <a:sym typeface="Coco Gothic Bold"/>
            </a:endParaRPr>
          </a:p>
          <a:p>
            <a:pPr algn="ctr">
              <a:lnSpc>
                <a:spcPts val="3358"/>
              </a:lnSpc>
            </a:pPr>
            <a:r>
              <a:rPr lang="en-US" sz="6600" b="1" dirty="0">
                <a:solidFill>
                  <a:srgbClr val="FFFFFF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</a:t>
            </a:r>
            <a:r>
              <a:rPr lang="en-US" sz="6600" b="1" dirty="0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(DIU)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867400" y="3527737"/>
            <a:ext cx="12228576" cy="3949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399" b="1" dirty="0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DIU con </a:t>
            </a:r>
            <a:r>
              <a:rPr lang="en-US" sz="2399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levonorgestrel</a:t>
            </a:r>
            <a:r>
              <a:rPr lang="en-US" sz="2399" b="1" dirty="0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: </a:t>
            </a:r>
            <a:endParaRPr lang="en-US" sz="2399" dirty="0">
              <a:solidFill>
                <a:srgbClr val="29265B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5867400" y="4418231"/>
            <a:ext cx="12228576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150"/>
              </a:lnSpc>
            </a:pPr>
            <a:r>
              <a:rPr lang="es-MX" sz="2400" b="1" dirty="0"/>
              <a:t>En un lapso de 48 horas después del parto: i</a:t>
            </a:r>
            <a:r>
              <a:rPr lang="es-MX" sz="2400" dirty="0"/>
              <a:t>ncluso inmediatamente después de la expulsión de la placenta. Si el parto es por cesárea,  puede insertarse después de la expulsión de la placenta, antes de cerrar el útero (</a:t>
            </a:r>
            <a:r>
              <a:rPr lang="es-MX" sz="2400" dirty="0" err="1"/>
              <a:t>Categoria</a:t>
            </a:r>
            <a:r>
              <a:rPr lang="es-MX" sz="2400" dirty="0"/>
              <a:t> 2)</a:t>
            </a:r>
            <a:endParaRPr lang="en-US" sz="2399" dirty="0">
              <a:solidFill>
                <a:srgbClr val="29265B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5819966" y="6064496"/>
            <a:ext cx="12228576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150"/>
              </a:lnSpc>
            </a:pPr>
            <a:r>
              <a:rPr lang="es-MX" sz="2400" b="1" dirty="0"/>
              <a:t>De 48 horas a menos de cuatro semanas de puerperio</a:t>
            </a:r>
            <a:r>
              <a:rPr lang="es-MX" sz="2400" dirty="0"/>
              <a:t>: no se recomienda a menos que otros métodos más adecuados no estén disponibles o no resulten aceptables (CME, categoría 3).</a:t>
            </a:r>
            <a:endParaRPr lang="en-US" sz="2399" dirty="0">
              <a:solidFill>
                <a:srgbClr val="29265B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11" name="TextBox 6"/>
          <p:cNvSpPr txBox="1"/>
          <p:nvPr/>
        </p:nvSpPr>
        <p:spPr>
          <a:xfrm>
            <a:off x="5771326" y="7300393"/>
            <a:ext cx="12228576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150"/>
              </a:lnSpc>
            </a:pPr>
            <a:r>
              <a:rPr lang="es-MX" sz="2400" b="1" dirty="0"/>
              <a:t>Cuatro o más semanas de puerperio y con amenorrea: </a:t>
            </a:r>
            <a:r>
              <a:rPr lang="es-MX" sz="2400" dirty="0"/>
              <a:t>mujeres que estén o no amamantando, si se tiene la certeza razonable de que no esté embarazada (</a:t>
            </a:r>
            <a:r>
              <a:rPr lang="es-MX" sz="2400" dirty="0" err="1"/>
              <a:t>Categoria</a:t>
            </a:r>
            <a:r>
              <a:rPr lang="es-MX" sz="2400" dirty="0"/>
              <a:t> 1)</a:t>
            </a:r>
            <a:endParaRPr lang="en-US" sz="2399" dirty="0">
              <a:solidFill>
                <a:srgbClr val="29265B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8604790" y="8781257"/>
            <a:ext cx="9332976" cy="104511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b="1" dirty="0">
                <a:latin typeface="Bahnschrift" panose="020B0502040204020203" pitchFamily="34" charset="0"/>
              </a:rPr>
              <a:t>Contraindicado en mujeres que</a:t>
            </a:r>
          </a:p>
          <a:p>
            <a:pPr algn="ctr"/>
            <a:r>
              <a:rPr lang="es-MX" sz="2400" b="1" dirty="0">
                <a:latin typeface="Bahnschrift" panose="020B0502040204020203" pitchFamily="34" charset="0"/>
              </a:rPr>
              <a:t> tienen sepsis puerperal (CME, categoría 4).</a:t>
            </a:r>
          </a:p>
        </p:txBody>
      </p:sp>
    </p:spTree>
    <p:extLst>
      <p:ext uri="{BB962C8B-B14F-4D97-AF65-F5344CB8AC3E}">
        <p14:creationId xmlns:p14="http://schemas.microsoft.com/office/powerpoint/2010/main" val="2269781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692793" y="5363708"/>
            <a:ext cx="76200" cy="76200"/>
            <a:chOff x="0" y="0"/>
            <a:chExt cx="76200" cy="76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43180"/>
                    <a:pt x="75184" y="48006"/>
                    <a:pt x="73279" y="52705"/>
                  </a:cubicBezTo>
                  <a:cubicBezTo>
                    <a:pt x="71374" y="57404"/>
                    <a:pt x="68580" y="61468"/>
                    <a:pt x="65024" y="65024"/>
                  </a:cubicBezTo>
                  <a:cubicBezTo>
                    <a:pt x="61468" y="68580"/>
                    <a:pt x="57277" y="71374"/>
                    <a:pt x="52705" y="73279"/>
                  </a:cubicBezTo>
                  <a:cubicBezTo>
                    <a:pt x="48133" y="75184"/>
                    <a:pt x="43180" y="76200"/>
                    <a:pt x="38100" y="76200"/>
                  </a:cubicBezTo>
                  <a:cubicBezTo>
                    <a:pt x="33020" y="76200"/>
                    <a:pt x="28194" y="75184"/>
                    <a:pt x="23495" y="73279"/>
                  </a:cubicBezTo>
                  <a:cubicBezTo>
                    <a:pt x="18796" y="71374"/>
                    <a:pt x="14732" y="68580"/>
                    <a:pt x="11176" y="65024"/>
                  </a:cubicBezTo>
                  <a:cubicBezTo>
                    <a:pt x="7620" y="61468"/>
                    <a:pt x="4826" y="57277"/>
                    <a:pt x="2921" y="52705"/>
                  </a:cubicBezTo>
                  <a:cubicBezTo>
                    <a:pt x="1016" y="48133"/>
                    <a:pt x="0" y="43180"/>
                    <a:pt x="0" y="38100"/>
                  </a:cubicBezTo>
                  <a:cubicBezTo>
                    <a:pt x="0" y="33020"/>
                    <a:pt x="1016" y="28194"/>
                    <a:pt x="2921" y="23495"/>
                  </a:cubicBezTo>
                  <a:cubicBezTo>
                    <a:pt x="4826" y="18796"/>
                    <a:pt x="7620" y="14732"/>
                    <a:pt x="11176" y="11176"/>
                  </a:cubicBezTo>
                  <a:cubicBezTo>
                    <a:pt x="14732" y="7620"/>
                    <a:pt x="18923" y="4826"/>
                    <a:pt x="23495" y="2921"/>
                  </a:cubicBezTo>
                  <a:cubicBezTo>
                    <a:pt x="28067" y="1016"/>
                    <a:pt x="33020" y="0"/>
                    <a:pt x="38100" y="0"/>
                  </a:cubicBezTo>
                  <a:cubicBezTo>
                    <a:pt x="43180" y="0"/>
                    <a:pt x="48006" y="1016"/>
                    <a:pt x="52705" y="2921"/>
                  </a:cubicBezTo>
                  <a:cubicBezTo>
                    <a:pt x="57404" y="4826"/>
                    <a:pt x="61468" y="7620"/>
                    <a:pt x="65024" y="11176"/>
                  </a:cubicBezTo>
                  <a:cubicBezTo>
                    <a:pt x="68580" y="14732"/>
                    <a:pt x="71374" y="18923"/>
                    <a:pt x="73279" y="23495"/>
                  </a:cubicBezTo>
                  <a:cubicBezTo>
                    <a:pt x="75184" y="28067"/>
                    <a:pt x="76200" y="33020"/>
                    <a:pt x="76200" y="38100"/>
                  </a:cubicBezTo>
                  <a:close/>
                </a:path>
              </a:pathLst>
            </a:custGeom>
            <a:solidFill>
              <a:srgbClr val="29265B"/>
            </a:solid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692793" y="7562850"/>
            <a:ext cx="76200" cy="76200"/>
            <a:chOff x="0" y="0"/>
            <a:chExt cx="76200" cy="762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43180"/>
                    <a:pt x="75184" y="48006"/>
                    <a:pt x="73279" y="52705"/>
                  </a:cubicBezTo>
                  <a:cubicBezTo>
                    <a:pt x="71374" y="57404"/>
                    <a:pt x="68580" y="61468"/>
                    <a:pt x="65024" y="65024"/>
                  </a:cubicBezTo>
                  <a:cubicBezTo>
                    <a:pt x="61468" y="68580"/>
                    <a:pt x="57277" y="71374"/>
                    <a:pt x="52705" y="73279"/>
                  </a:cubicBezTo>
                  <a:cubicBezTo>
                    <a:pt x="48133" y="75184"/>
                    <a:pt x="43180" y="76200"/>
                    <a:pt x="38100" y="76200"/>
                  </a:cubicBezTo>
                  <a:cubicBezTo>
                    <a:pt x="33020" y="76200"/>
                    <a:pt x="28194" y="75184"/>
                    <a:pt x="23495" y="73279"/>
                  </a:cubicBezTo>
                  <a:cubicBezTo>
                    <a:pt x="18796" y="71374"/>
                    <a:pt x="14732" y="68580"/>
                    <a:pt x="11176" y="65024"/>
                  </a:cubicBezTo>
                  <a:cubicBezTo>
                    <a:pt x="7620" y="61468"/>
                    <a:pt x="4826" y="57277"/>
                    <a:pt x="2921" y="52705"/>
                  </a:cubicBezTo>
                  <a:cubicBezTo>
                    <a:pt x="1016" y="48133"/>
                    <a:pt x="0" y="43180"/>
                    <a:pt x="0" y="38100"/>
                  </a:cubicBezTo>
                  <a:cubicBezTo>
                    <a:pt x="0" y="33020"/>
                    <a:pt x="1016" y="28194"/>
                    <a:pt x="2921" y="23495"/>
                  </a:cubicBezTo>
                  <a:cubicBezTo>
                    <a:pt x="4826" y="18796"/>
                    <a:pt x="7620" y="14732"/>
                    <a:pt x="11176" y="11176"/>
                  </a:cubicBezTo>
                  <a:cubicBezTo>
                    <a:pt x="14732" y="7620"/>
                    <a:pt x="18923" y="4826"/>
                    <a:pt x="23495" y="2921"/>
                  </a:cubicBezTo>
                  <a:cubicBezTo>
                    <a:pt x="28067" y="1016"/>
                    <a:pt x="33020" y="0"/>
                    <a:pt x="38100" y="0"/>
                  </a:cubicBezTo>
                  <a:cubicBezTo>
                    <a:pt x="43180" y="0"/>
                    <a:pt x="48006" y="1016"/>
                    <a:pt x="52705" y="2921"/>
                  </a:cubicBezTo>
                  <a:cubicBezTo>
                    <a:pt x="57404" y="4826"/>
                    <a:pt x="61468" y="7620"/>
                    <a:pt x="65024" y="11176"/>
                  </a:cubicBezTo>
                  <a:cubicBezTo>
                    <a:pt x="68580" y="14732"/>
                    <a:pt x="71374" y="18923"/>
                    <a:pt x="73279" y="23495"/>
                  </a:cubicBezTo>
                  <a:cubicBezTo>
                    <a:pt x="75184" y="28067"/>
                    <a:pt x="76200" y="33020"/>
                    <a:pt x="76200" y="38100"/>
                  </a:cubicBezTo>
                  <a:close/>
                </a:path>
              </a:pathLst>
            </a:custGeom>
            <a:solidFill>
              <a:srgbClr val="29265B"/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12922348" y="7346947"/>
            <a:ext cx="3048857" cy="3101950"/>
          </a:xfrm>
          <a:custGeom>
            <a:avLst/>
            <a:gdLst/>
            <a:ahLst/>
            <a:cxnLst/>
            <a:rect l="l" t="t" r="r" b="b"/>
            <a:pathLst>
              <a:path w="3048857" h="3101950">
                <a:moveTo>
                  <a:pt x="0" y="0"/>
                </a:moveTo>
                <a:lnTo>
                  <a:pt x="3048858" y="0"/>
                </a:lnTo>
                <a:lnTo>
                  <a:pt x="3048858" y="3101949"/>
                </a:lnTo>
                <a:lnTo>
                  <a:pt x="0" y="31019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2663" y="-22860"/>
            <a:ext cx="18372211" cy="9987839"/>
          </a:xfrm>
          <a:custGeom>
            <a:avLst/>
            <a:gdLst/>
            <a:ahLst/>
            <a:cxnLst/>
            <a:rect l="l" t="t" r="r" b="b"/>
            <a:pathLst>
              <a:path w="18372211" h="9987839">
                <a:moveTo>
                  <a:pt x="0" y="0"/>
                </a:moveTo>
                <a:lnTo>
                  <a:pt x="18372210" y="0"/>
                </a:lnTo>
                <a:lnTo>
                  <a:pt x="18372210" y="9987839"/>
                </a:lnTo>
                <a:lnTo>
                  <a:pt x="0" y="99878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90600" y="3415022"/>
            <a:ext cx="7170753" cy="736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0"/>
              </a:lnSpc>
            </a:pPr>
            <a:r>
              <a:rPr lang="en-US" sz="2399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Estos</a:t>
            </a:r>
            <a:r>
              <a:rPr lang="en-US" sz="2399" b="1" dirty="0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</a:t>
            </a:r>
            <a:r>
              <a:rPr lang="en-US" sz="2399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métodos</a:t>
            </a:r>
            <a:r>
              <a:rPr lang="en-US" sz="2399" b="1" dirty="0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</a:t>
            </a:r>
            <a:r>
              <a:rPr lang="en-US" sz="2399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funcionan</a:t>
            </a:r>
            <a:r>
              <a:rPr lang="en-US" sz="2399" b="1" dirty="0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</a:t>
            </a:r>
            <a:r>
              <a:rPr lang="en-US" sz="2399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físicamente</a:t>
            </a:r>
            <a:r>
              <a:rPr lang="en-US" sz="2399" b="1" dirty="0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</a:t>
            </a:r>
            <a:r>
              <a:rPr lang="en-US" sz="2399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impidiendo</a:t>
            </a:r>
            <a:r>
              <a:rPr lang="en-US" sz="2399" b="1" dirty="0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</a:t>
            </a:r>
            <a:r>
              <a:rPr lang="en-US" sz="2399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que</a:t>
            </a:r>
            <a:r>
              <a:rPr lang="en-US" sz="2399" b="1" dirty="0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los </a:t>
            </a:r>
            <a:r>
              <a:rPr lang="en-US" sz="2399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espermatozoides</a:t>
            </a:r>
            <a:r>
              <a:rPr lang="en-US" sz="2399" b="1" dirty="0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</a:t>
            </a:r>
            <a:r>
              <a:rPr lang="en-US" sz="2399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lleguen</a:t>
            </a:r>
            <a:r>
              <a:rPr lang="en-US" sz="2399" b="1" dirty="0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al </a:t>
            </a:r>
            <a:r>
              <a:rPr lang="en-US" sz="2399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óvulo</a:t>
            </a:r>
            <a:r>
              <a:rPr lang="en-US" sz="2399" b="1" dirty="0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65976" y="4991439"/>
            <a:ext cx="9244327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50"/>
              </a:lnSpc>
            </a:pPr>
            <a:r>
              <a:rPr lang="es-MX" sz="2400" dirty="0">
                <a:solidFill>
                  <a:schemeClr val="tx2"/>
                </a:solidFill>
                <a:latin typeface="Bahnschrift" panose="020B0502040204020203" pitchFamily="34" charset="0"/>
              </a:rPr>
              <a:t>Todas las mujeres, ya sea que amamanten o no, pueden iniciar el uso de condones inmediatamente después del parto. (Categoría 1)</a:t>
            </a:r>
            <a:endParaRPr lang="en-US" sz="2399" dirty="0">
              <a:solidFill>
                <a:schemeClr val="tx2"/>
              </a:solidFill>
              <a:latin typeface="Bahnschrift" panose="020B0502040204020203" pitchFamily="34" charset="0"/>
              <a:ea typeface="Coco Gothic"/>
              <a:cs typeface="Coco Gothic"/>
              <a:sym typeface="Coco Gothic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96437" y="7172069"/>
            <a:ext cx="10242137" cy="781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50"/>
              </a:lnSpc>
            </a:pPr>
            <a:r>
              <a:rPr lang="es-MX" sz="2400" dirty="0">
                <a:solidFill>
                  <a:schemeClr val="tx2"/>
                </a:solidFill>
                <a:latin typeface="Bahnschrift" panose="020B0502040204020203" pitchFamily="34" charset="0"/>
              </a:rPr>
              <a:t>El diafragma o el capuchón cervical después de seis semanas, debiendo considerar una nueva consulta para reconsiderar el tamaño.</a:t>
            </a:r>
            <a:endParaRPr lang="en-US" sz="2399" dirty="0">
              <a:solidFill>
                <a:schemeClr val="tx2"/>
              </a:solidFill>
              <a:latin typeface="Bahnschrift" panose="020B0502040204020203" pitchFamily="34" charset="0"/>
              <a:ea typeface="Coco Gothic"/>
              <a:cs typeface="Coco Gothic"/>
              <a:sym typeface="Coco Gothic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623452" y="1220629"/>
            <a:ext cx="6119174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74"/>
              </a:lnSpc>
            </a:pPr>
            <a:r>
              <a:rPr lang="en-US" sz="6000" dirty="0">
                <a:solidFill>
                  <a:srgbClr val="FFFFFF"/>
                </a:solidFill>
                <a:latin typeface="Handelson Four"/>
                <a:ea typeface="Handelson Four"/>
                <a:cs typeface="Handelson Four"/>
                <a:sym typeface="Handelson Four"/>
              </a:rPr>
              <a:t>MÉTODOS DE BARRERA</a:t>
            </a:r>
            <a:endParaRPr lang="en-US" sz="6000" b="1" dirty="0">
              <a:solidFill>
                <a:srgbClr val="29265B"/>
              </a:solidFill>
              <a:latin typeface="Coco Gothic Bold"/>
              <a:ea typeface="Coco Gothic Bold"/>
              <a:cs typeface="Coco Gothic Bold"/>
              <a:sym typeface="Coco Gothic Bold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75664" y="4376885"/>
            <a:ext cx="7612336" cy="5862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879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66801" y="-1156840"/>
            <a:ext cx="19162785" cy="12994719"/>
          </a:xfrm>
          <a:custGeom>
            <a:avLst/>
            <a:gdLst/>
            <a:ahLst/>
            <a:cxnLst/>
            <a:rect l="l" t="t" r="r" b="b"/>
            <a:pathLst>
              <a:path w="20286364" h="12994719">
                <a:moveTo>
                  <a:pt x="0" y="0"/>
                </a:moveTo>
                <a:lnTo>
                  <a:pt x="20286365" y="0"/>
                </a:lnTo>
                <a:lnTo>
                  <a:pt x="20286365" y="12994720"/>
                </a:lnTo>
                <a:lnTo>
                  <a:pt x="0" y="129947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9067800" y="1130675"/>
            <a:ext cx="7162799" cy="1333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227"/>
              </a:lnSpc>
            </a:pPr>
            <a:r>
              <a:rPr lang="en-US" sz="3200" b="1" dirty="0">
                <a:solidFill>
                  <a:srgbClr val="29265B"/>
                </a:solidFill>
                <a:latin typeface="Arial Black" panose="020B0A04020102020204" pitchFamily="34" charset="0"/>
                <a:ea typeface="Coco Gothic Bold"/>
                <a:cs typeface="Coco Gothic Bold"/>
                <a:sym typeface="Coco Gothic Bold"/>
              </a:rPr>
              <a:t>MÉTODOS ANTICONCEPTIVOS QUIRÚRGICOS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562600" y="3314700"/>
            <a:ext cx="12268200" cy="20518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399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Oclusión</a:t>
            </a:r>
            <a:r>
              <a:rPr lang="en-US" sz="2399" b="1" dirty="0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</a:t>
            </a:r>
            <a:r>
              <a:rPr lang="en-US" sz="2399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Tubárica</a:t>
            </a:r>
            <a:r>
              <a:rPr lang="en-US" sz="2399" b="1" dirty="0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Bilateral (OTB) o </a:t>
            </a:r>
            <a:r>
              <a:rPr lang="en-US" sz="2399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Ligadura</a:t>
            </a:r>
            <a:r>
              <a:rPr lang="en-US" sz="2399" b="1" dirty="0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de </a:t>
            </a:r>
            <a:r>
              <a:rPr lang="en-US" sz="2399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trompas</a:t>
            </a:r>
            <a:r>
              <a:rPr lang="en-US" sz="2399" b="1" dirty="0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:</a:t>
            </a:r>
          </a:p>
          <a:p>
            <a:pPr algn="just">
              <a:lnSpc>
                <a:spcPts val="3150"/>
              </a:lnSpc>
            </a:pPr>
            <a:r>
              <a:rPr lang="es-MX" sz="2400" dirty="0">
                <a:latin typeface="Coco Gothic Bold" panose="020B0604020202020204" charset="0"/>
              </a:rPr>
              <a:t>consiste en la oclusión bilateral de las trompas de Falopio por ligadura, corte, sección, cauterización, o colocación de anillos, clips o grapas.</a:t>
            </a:r>
          </a:p>
          <a:p>
            <a:pPr algn="just">
              <a:lnSpc>
                <a:spcPts val="3150"/>
              </a:lnSpc>
            </a:pPr>
            <a:r>
              <a:rPr lang="es-MX" sz="2400" dirty="0">
                <a:latin typeface="Coco Gothic Bold" panose="020B0604020202020204" charset="0"/>
              </a:rPr>
              <a:t>Debido a su carácter permanente, la orientación y el consentimiento informado son especialmente importantes. </a:t>
            </a:r>
            <a:endParaRPr lang="en-US" sz="2399" dirty="0">
              <a:solidFill>
                <a:srgbClr val="29265B"/>
              </a:solidFill>
              <a:latin typeface="Coco Gothic Bold" panose="020B0604020202020204" charset="0"/>
              <a:ea typeface="Coco Gothic"/>
              <a:cs typeface="Coco Gothic"/>
              <a:sym typeface="Coco Gothic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382000" y="5816344"/>
            <a:ext cx="9448800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50"/>
              </a:lnSpc>
            </a:pPr>
            <a:r>
              <a:rPr lang="es-MX" sz="2400" b="1" dirty="0" err="1">
                <a:solidFill>
                  <a:srgbClr val="7030A0"/>
                </a:solidFill>
                <a:latin typeface="Coco Gothic Bold" panose="020B0604020202020204" charset="0"/>
              </a:rPr>
              <a:t>Trans</a:t>
            </a:r>
            <a:r>
              <a:rPr lang="es-MX" sz="2400" b="1" dirty="0">
                <a:solidFill>
                  <a:srgbClr val="7030A0"/>
                </a:solidFill>
                <a:latin typeface="Coco Gothic Bold" panose="020B0604020202020204" charset="0"/>
              </a:rPr>
              <a:t> cesárea: </a:t>
            </a:r>
            <a:r>
              <a:rPr lang="es-MX" sz="2400" dirty="0">
                <a:latin typeface="Coco Gothic Bold" panose="020B0604020202020204" charset="0"/>
              </a:rPr>
              <a:t>En el momento de terminar la </a:t>
            </a:r>
            <a:r>
              <a:rPr lang="es-MX" sz="2400" dirty="0" err="1">
                <a:latin typeface="Coco Gothic Bold" panose="020B0604020202020204" charset="0"/>
              </a:rPr>
              <a:t>histerorrafia</a:t>
            </a:r>
            <a:r>
              <a:rPr lang="es-MX" sz="2400" dirty="0">
                <a:latin typeface="Coco Gothic Bold" panose="020B0604020202020204" charset="0"/>
              </a:rPr>
              <a:t> y controlado el sangrado</a:t>
            </a:r>
            <a:endParaRPr lang="en-US" sz="2399" dirty="0">
              <a:solidFill>
                <a:srgbClr val="29265B"/>
              </a:solidFill>
              <a:latin typeface="Coco Gothic Bold" panose="020B0604020202020204" charset="0"/>
              <a:ea typeface="Coco Gothic"/>
              <a:cs typeface="Coco Gothic"/>
              <a:sym typeface="Coco Gothic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07400" y="7146204"/>
            <a:ext cx="9448800" cy="2447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50"/>
              </a:lnSpc>
            </a:pPr>
            <a:r>
              <a:rPr lang="es-MX" sz="2400" dirty="0">
                <a:solidFill>
                  <a:srgbClr val="7030A0"/>
                </a:solidFill>
                <a:latin typeface="Coco Gothic Bold" panose="020B0604020202020204" charset="0"/>
              </a:rPr>
              <a:t>Post parto: </a:t>
            </a:r>
            <a:r>
              <a:rPr lang="es-MX" sz="2400" dirty="0">
                <a:latin typeface="Coco Gothic Bold" panose="020B0604020202020204" charset="0"/>
              </a:rPr>
              <a:t>Inmediatamente o en los primeros 7 días posparto ya que cuando el fondo uterino está cerca del ombligo, una pequeña incisión </a:t>
            </a:r>
            <a:r>
              <a:rPr lang="es-MX" sz="2400" dirty="0" err="1">
                <a:latin typeface="Coco Gothic Bold" panose="020B0604020202020204" charset="0"/>
              </a:rPr>
              <a:t>subumbilical</a:t>
            </a:r>
            <a:r>
              <a:rPr lang="es-MX" sz="2400" dirty="0">
                <a:latin typeface="Coco Gothic Bold" panose="020B0604020202020204" charset="0"/>
              </a:rPr>
              <a:t> de 2 cm de longitud permite fácil acceso a las trompas. El procedimiento es muy seguro y efectivo. Si no se hace en esta oportunidad, se debe esperar al menos hasta la 6ª semana.</a:t>
            </a:r>
            <a:endParaRPr lang="en-US" sz="2399" dirty="0">
              <a:solidFill>
                <a:srgbClr val="29265B"/>
              </a:solidFill>
              <a:latin typeface="Coco Gothic Bold" panose="020B0604020202020204" charset="0"/>
              <a:ea typeface="Coco Gothic"/>
              <a:cs typeface="Coco Gothic"/>
              <a:sym typeface="Coco Gothic"/>
            </a:endParaRPr>
          </a:p>
        </p:txBody>
      </p:sp>
      <p:sp>
        <p:nvSpPr>
          <p:cNvPr id="7" name="TextBox 5"/>
          <p:cNvSpPr txBox="1"/>
          <p:nvPr/>
        </p:nvSpPr>
        <p:spPr>
          <a:xfrm>
            <a:off x="5562600" y="9675155"/>
            <a:ext cx="9448800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50"/>
              </a:lnSpc>
            </a:pPr>
            <a:r>
              <a:rPr lang="en-US" sz="2399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Vasectomía</a:t>
            </a:r>
            <a:endParaRPr lang="en-US" sz="2399" b="1" dirty="0">
              <a:solidFill>
                <a:srgbClr val="29265B"/>
              </a:solidFill>
              <a:latin typeface="Coco Gothic Bold"/>
              <a:ea typeface="Coco Gothic Bold"/>
              <a:cs typeface="Coco Gothic Bold"/>
              <a:sym typeface="Coco Gothic Bold"/>
            </a:endParaRPr>
          </a:p>
        </p:txBody>
      </p:sp>
    </p:spTree>
    <p:extLst>
      <p:ext uri="{BB962C8B-B14F-4D97-AF65-F5344CB8AC3E}">
        <p14:creationId xmlns:p14="http://schemas.microsoft.com/office/powerpoint/2010/main" val="2813754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331033" y="6677711"/>
            <a:ext cx="76200" cy="76200"/>
            <a:chOff x="0" y="0"/>
            <a:chExt cx="76200" cy="76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43180"/>
                    <a:pt x="75184" y="48006"/>
                    <a:pt x="73279" y="52705"/>
                  </a:cubicBezTo>
                  <a:cubicBezTo>
                    <a:pt x="71374" y="57404"/>
                    <a:pt x="68580" y="61468"/>
                    <a:pt x="65024" y="65024"/>
                  </a:cubicBezTo>
                  <a:cubicBezTo>
                    <a:pt x="61468" y="68580"/>
                    <a:pt x="57277" y="71374"/>
                    <a:pt x="52705" y="73279"/>
                  </a:cubicBezTo>
                  <a:cubicBezTo>
                    <a:pt x="48133" y="75184"/>
                    <a:pt x="43180" y="76200"/>
                    <a:pt x="38100" y="76200"/>
                  </a:cubicBezTo>
                  <a:cubicBezTo>
                    <a:pt x="33020" y="76200"/>
                    <a:pt x="28194" y="75184"/>
                    <a:pt x="23495" y="73279"/>
                  </a:cubicBezTo>
                  <a:cubicBezTo>
                    <a:pt x="18796" y="71374"/>
                    <a:pt x="14732" y="68580"/>
                    <a:pt x="11176" y="65024"/>
                  </a:cubicBezTo>
                  <a:cubicBezTo>
                    <a:pt x="7620" y="61468"/>
                    <a:pt x="4826" y="57277"/>
                    <a:pt x="2921" y="52705"/>
                  </a:cubicBezTo>
                  <a:cubicBezTo>
                    <a:pt x="1016" y="48133"/>
                    <a:pt x="0" y="43180"/>
                    <a:pt x="0" y="38100"/>
                  </a:cubicBezTo>
                  <a:cubicBezTo>
                    <a:pt x="0" y="33020"/>
                    <a:pt x="1016" y="28194"/>
                    <a:pt x="2921" y="23495"/>
                  </a:cubicBezTo>
                  <a:cubicBezTo>
                    <a:pt x="4826" y="18796"/>
                    <a:pt x="7620" y="14732"/>
                    <a:pt x="11176" y="11176"/>
                  </a:cubicBezTo>
                  <a:cubicBezTo>
                    <a:pt x="14732" y="7620"/>
                    <a:pt x="18923" y="4826"/>
                    <a:pt x="23495" y="2921"/>
                  </a:cubicBezTo>
                  <a:cubicBezTo>
                    <a:pt x="28067" y="1016"/>
                    <a:pt x="33020" y="0"/>
                    <a:pt x="38100" y="0"/>
                  </a:cubicBezTo>
                  <a:cubicBezTo>
                    <a:pt x="43180" y="0"/>
                    <a:pt x="48006" y="1016"/>
                    <a:pt x="52705" y="2921"/>
                  </a:cubicBezTo>
                  <a:cubicBezTo>
                    <a:pt x="57404" y="4826"/>
                    <a:pt x="61468" y="7620"/>
                    <a:pt x="65024" y="11176"/>
                  </a:cubicBezTo>
                  <a:cubicBezTo>
                    <a:pt x="68580" y="14732"/>
                    <a:pt x="71374" y="18923"/>
                    <a:pt x="73279" y="23495"/>
                  </a:cubicBezTo>
                  <a:cubicBezTo>
                    <a:pt x="75184" y="28067"/>
                    <a:pt x="76200" y="33020"/>
                    <a:pt x="76200" y="38100"/>
                  </a:cubicBezTo>
                  <a:close/>
                </a:path>
              </a:pathLst>
            </a:custGeom>
            <a:solidFill>
              <a:srgbClr val="29265B"/>
            </a:solid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333500" y="5158692"/>
            <a:ext cx="76200" cy="76200"/>
            <a:chOff x="0" y="0"/>
            <a:chExt cx="76200" cy="762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43180"/>
                    <a:pt x="75184" y="48006"/>
                    <a:pt x="73279" y="52705"/>
                  </a:cubicBezTo>
                  <a:cubicBezTo>
                    <a:pt x="71374" y="57404"/>
                    <a:pt x="68580" y="61468"/>
                    <a:pt x="65024" y="65024"/>
                  </a:cubicBezTo>
                  <a:cubicBezTo>
                    <a:pt x="61468" y="68580"/>
                    <a:pt x="57277" y="71374"/>
                    <a:pt x="52705" y="73279"/>
                  </a:cubicBezTo>
                  <a:cubicBezTo>
                    <a:pt x="48133" y="75184"/>
                    <a:pt x="43180" y="76200"/>
                    <a:pt x="38100" y="76200"/>
                  </a:cubicBezTo>
                  <a:cubicBezTo>
                    <a:pt x="33020" y="76200"/>
                    <a:pt x="28194" y="75184"/>
                    <a:pt x="23495" y="73279"/>
                  </a:cubicBezTo>
                  <a:cubicBezTo>
                    <a:pt x="18796" y="71374"/>
                    <a:pt x="14732" y="68580"/>
                    <a:pt x="11176" y="65024"/>
                  </a:cubicBezTo>
                  <a:cubicBezTo>
                    <a:pt x="7620" y="61468"/>
                    <a:pt x="4826" y="57277"/>
                    <a:pt x="2921" y="52705"/>
                  </a:cubicBezTo>
                  <a:cubicBezTo>
                    <a:pt x="1016" y="48133"/>
                    <a:pt x="0" y="43180"/>
                    <a:pt x="0" y="38100"/>
                  </a:cubicBezTo>
                  <a:cubicBezTo>
                    <a:pt x="0" y="33020"/>
                    <a:pt x="1016" y="28194"/>
                    <a:pt x="2921" y="23495"/>
                  </a:cubicBezTo>
                  <a:cubicBezTo>
                    <a:pt x="4826" y="18796"/>
                    <a:pt x="7620" y="14732"/>
                    <a:pt x="11176" y="11176"/>
                  </a:cubicBezTo>
                  <a:cubicBezTo>
                    <a:pt x="14732" y="7620"/>
                    <a:pt x="18923" y="4826"/>
                    <a:pt x="23495" y="2921"/>
                  </a:cubicBezTo>
                  <a:cubicBezTo>
                    <a:pt x="28067" y="1016"/>
                    <a:pt x="33020" y="0"/>
                    <a:pt x="38100" y="0"/>
                  </a:cubicBezTo>
                  <a:cubicBezTo>
                    <a:pt x="43180" y="0"/>
                    <a:pt x="48006" y="1016"/>
                    <a:pt x="52705" y="2921"/>
                  </a:cubicBezTo>
                  <a:cubicBezTo>
                    <a:pt x="57404" y="4826"/>
                    <a:pt x="61468" y="7620"/>
                    <a:pt x="65024" y="11176"/>
                  </a:cubicBezTo>
                  <a:cubicBezTo>
                    <a:pt x="68580" y="14732"/>
                    <a:pt x="71374" y="18923"/>
                    <a:pt x="73279" y="23495"/>
                  </a:cubicBezTo>
                  <a:cubicBezTo>
                    <a:pt x="75184" y="28067"/>
                    <a:pt x="76200" y="33020"/>
                    <a:pt x="76200" y="38100"/>
                  </a:cubicBezTo>
                  <a:close/>
                </a:path>
              </a:pathLst>
            </a:custGeom>
            <a:solidFill>
              <a:srgbClr val="29265B"/>
            </a:solid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333500" y="8196720"/>
            <a:ext cx="76200" cy="76200"/>
            <a:chOff x="0" y="0"/>
            <a:chExt cx="76200" cy="762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43180"/>
                    <a:pt x="75184" y="48006"/>
                    <a:pt x="73279" y="52705"/>
                  </a:cubicBezTo>
                  <a:cubicBezTo>
                    <a:pt x="71374" y="57404"/>
                    <a:pt x="68580" y="61468"/>
                    <a:pt x="65024" y="65024"/>
                  </a:cubicBezTo>
                  <a:cubicBezTo>
                    <a:pt x="61468" y="68580"/>
                    <a:pt x="57277" y="71374"/>
                    <a:pt x="52705" y="73279"/>
                  </a:cubicBezTo>
                  <a:cubicBezTo>
                    <a:pt x="48133" y="75184"/>
                    <a:pt x="43180" y="76200"/>
                    <a:pt x="38100" y="76200"/>
                  </a:cubicBezTo>
                  <a:cubicBezTo>
                    <a:pt x="33020" y="76200"/>
                    <a:pt x="28194" y="75184"/>
                    <a:pt x="23495" y="73279"/>
                  </a:cubicBezTo>
                  <a:cubicBezTo>
                    <a:pt x="18796" y="71374"/>
                    <a:pt x="14732" y="68580"/>
                    <a:pt x="11176" y="65024"/>
                  </a:cubicBezTo>
                  <a:cubicBezTo>
                    <a:pt x="7620" y="61468"/>
                    <a:pt x="4826" y="57277"/>
                    <a:pt x="2921" y="52705"/>
                  </a:cubicBezTo>
                  <a:cubicBezTo>
                    <a:pt x="1016" y="48133"/>
                    <a:pt x="0" y="43180"/>
                    <a:pt x="0" y="38100"/>
                  </a:cubicBezTo>
                  <a:cubicBezTo>
                    <a:pt x="0" y="33020"/>
                    <a:pt x="1016" y="28194"/>
                    <a:pt x="2921" y="23495"/>
                  </a:cubicBezTo>
                  <a:cubicBezTo>
                    <a:pt x="4826" y="18796"/>
                    <a:pt x="7620" y="14732"/>
                    <a:pt x="11176" y="11176"/>
                  </a:cubicBezTo>
                  <a:cubicBezTo>
                    <a:pt x="14732" y="7620"/>
                    <a:pt x="18923" y="4826"/>
                    <a:pt x="23495" y="2921"/>
                  </a:cubicBezTo>
                  <a:cubicBezTo>
                    <a:pt x="28067" y="1016"/>
                    <a:pt x="33020" y="0"/>
                    <a:pt x="38100" y="0"/>
                  </a:cubicBezTo>
                  <a:cubicBezTo>
                    <a:pt x="43180" y="0"/>
                    <a:pt x="48006" y="1016"/>
                    <a:pt x="52705" y="2921"/>
                  </a:cubicBezTo>
                  <a:cubicBezTo>
                    <a:pt x="57404" y="4826"/>
                    <a:pt x="61468" y="7620"/>
                    <a:pt x="65024" y="11176"/>
                  </a:cubicBezTo>
                  <a:cubicBezTo>
                    <a:pt x="68580" y="14732"/>
                    <a:pt x="71374" y="18923"/>
                    <a:pt x="73279" y="23495"/>
                  </a:cubicBezTo>
                  <a:cubicBezTo>
                    <a:pt x="75184" y="28067"/>
                    <a:pt x="76200" y="33020"/>
                    <a:pt x="76200" y="38100"/>
                  </a:cubicBezTo>
                  <a:close/>
                </a:path>
              </a:pathLst>
            </a:custGeom>
            <a:solidFill>
              <a:srgbClr val="29265B"/>
            </a:solidFill>
          </p:spPr>
        </p:sp>
      </p:grpSp>
      <p:sp>
        <p:nvSpPr>
          <p:cNvPr id="8" name="Freeform 8"/>
          <p:cNvSpPr/>
          <p:nvPr/>
        </p:nvSpPr>
        <p:spPr>
          <a:xfrm>
            <a:off x="0" y="0"/>
            <a:ext cx="18643597" cy="10693403"/>
          </a:xfrm>
          <a:custGeom>
            <a:avLst/>
            <a:gdLst/>
            <a:ahLst/>
            <a:cxnLst/>
            <a:rect l="l" t="t" r="r" b="b"/>
            <a:pathLst>
              <a:path w="18643597" h="10693403">
                <a:moveTo>
                  <a:pt x="0" y="0"/>
                </a:moveTo>
                <a:lnTo>
                  <a:pt x="18643597" y="0"/>
                </a:lnTo>
                <a:lnTo>
                  <a:pt x="18643597" y="10693403"/>
                </a:lnTo>
                <a:lnTo>
                  <a:pt x="0" y="106934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44146" y="4917426"/>
            <a:ext cx="12954781" cy="45550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/>
            <a:r>
              <a:rPr lang="es-MX" sz="2400" b="1" i="1" u="sng" dirty="0">
                <a:latin typeface="Bahnschrift SemiBold" panose="020B0502040204020203" pitchFamily="34" charset="0"/>
              </a:rPr>
              <a:t>Puerperio (con lactancia materna) </a:t>
            </a:r>
          </a:p>
          <a:p>
            <a:endParaRPr lang="es-MX" sz="2400" b="1" dirty="0">
              <a:latin typeface="Bahnschrift SemiBold" panose="020B0502040204020203" pitchFamily="34" charset="0"/>
            </a:endParaRPr>
          </a:p>
          <a:p>
            <a:pPr lvl="2"/>
            <a:r>
              <a:rPr lang="es-MX" sz="2800" b="1" dirty="0">
                <a:solidFill>
                  <a:schemeClr val="accent1">
                    <a:lumMod val="75000"/>
                  </a:schemeClr>
                </a:solidFill>
                <a:latin typeface="High Tower Text" panose="02040502050506030303" pitchFamily="18" charset="0"/>
              </a:rPr>
              <a:t>Menos de seis semanas de puerperio: </a:t>
            </a:r>
            <a:r>
              <a:rPr lang="es-MX" sz="2800" dirty="0">
                <a:solidFill>
                  <a:schemeClr val="accent1">
                    <a:lumMod val="75000"/>
                  </a:schemeClr>
                </a:solidFill>
                <a:latin typeface="High Tower Text" panose="02040502050506030303" pitchFamily="18" charset="0"/>
              </a:rPr>
              <a:t>por lo general, puede colocarse un implante (CME, categoría 2). </a:t>
            </a:r>
          </a:p>
          <a:p>
            <a:pPr lvl="2"/>
            <a:r>
              <a:rPr lang="es-MX" sz="2800" b="1" dirty="0">
                <a:solidFill>
                  <a:schemeClr val="accent1">
                    <a:lumMod val="75000"/>
                  </a:schemeClr>
                </a:solidFill>
                <a:latin typeface="High Tower Text" panose="02040502050506030303" pitchFamily="18" charset="0"/>
              </a:rPr>
              <a:t>De seis semanas a seis meses de puerperio y con amenorrea: </a:t>
            </a:r>
            <a:r>
              <a:rPr lang="es-MX" sz="2800" dirty="0">
                <a:solidFill>
                  <a:schemeClr val="accent1">
                    <a:lumMod val="75000"/>
                  </a:schemeClr>
                </a:solidFill>
                <a:latin typeface="High Tower Text" panose="02040502050506030303" pitchFamily="18" charset="0"/>
              </a:rPr>
              <a:t>puede insertarse un implante. Si la mujer está amamantando total o casi totalmente, no es necesario proporcionar protección anticonceptiva adicional.</a:t>
            </a:r>
          </a:p>
          <a:p>
            <a:pPr lvl="2"/>
            <a:r>
              <a:rPr lang="es-MX" sz="2800" b="1" dirty="0">
                <a:solidFill>
                  <a:schemeClr val="accent1">
                    <a:lumMod val="75000"/>
                  </a:schemeClr>
                </a:solidFill>
                <a:latin typeface="High Tower Text" panose="02040502050506030303" pitchFamily="18" charset="0"/>
              </a:rPr>
              <a:t>Más de seis semanas de puerperio y con retorno de los ciclos menstruales: </a:t>
            </a:r>
            <a:r>
              <a:rPr lang="es-MX" sz="2800" dirty="0">
                <a:solidFill>
                  <a:schemeClr val="accent1">
                    <a:lumMod val="75000"/>
                  </a:schemeClr>
                </a:solidFill>
                <a:latin typeface="High Tower Text" panose="02040502050506030303" pitchFamily="18" charset="0"/>
              </a:rPr>
              <a:t>puede insertarse el implante tal como se recomienda para otras mujeres que tienen ciclos menstruales. 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High Tower Text" panose="02040502050506030303" pitchFamily="18" charset="0"/>
              <a:ea typeface="Coco Gothic"/>
              <a:cs typeface="Coco Gothic"/>
              <a:sym typeface="Coco Gothic"/>
            </a:endParaRPr>
          </a:p>
          <a:p>
            <a:endParaRPr lang="es-MX" sz="2400" b="1" dirty="0">
              <a:latin typeface="Doppio One" panose="02010603030000020804" pitchFamily="2" charset="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14400" y="3168989"/>
            <a:ext cx="11414274" cy="1500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1500" indent="-571500" algn="l">
              <a:lnSpc>
                <a:spcPts val="5998"/>
              </a:lnSpc>
              <a:buFont typeface="Arial" panose="020B0604020202020204" pitchFamily="34" charset="0"/>
              <a:buChar char="•"/>
            </a:pPr>
            <a:r>
              <a:rPr lang="en-US" sz="3600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Implante</a:t>
            </a:r>
            <a:r>
              <a:rPr lang="en-US" sz="3600" b="1" dirty="0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</a:t>
            </a:r>
            <a:r>
              <a:rPr lang="en-US" sz="3600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subdérmico</a:t>
            </a:r>
            <a:endParaRPr lang="en-US" sz="3600" b="1" dirty="0">
              <a:solidFill>
                <a:srgbClr val="29265B"/>
              </a:solidFill>
              <a:latin typeface="Coco Gothic Bold"/>
              <a:ea typeface="Coco Gothic Bold"/>
              <a:cs typeface="Coco Gothic Bold"/>
              <a:sym typeface="Coco Gothic Bold"/>
            </a:endParaRPr>
          </a:p>
          <a:p>
            <a:pPr algn="l">
              <a:lnSpc>
                <a:spcPts val="1199"/>
              </a:lnSpc>
            </a:pPr>
            <a:r>
              <a:rPr lang="en-US" sz="2399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Es</a:t>
            </a:r>
            <a:r>
              <a:rPr lang="en-US" sz="2399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un </a:t>
            </a:r>
            <a:r>
              <a:rPr lang="en-US" sz="2399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método</a:t>
            </a:r>
            <a:r>
              <a:rPr lang="en-US" sz="2399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de </a:t>
            </a:r>
            <a:r>
              <a:rPr lang="en-US" sz="2399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acción</a:t>
            </a:r>
            <a:r>
              <a:rPr lang="en-US" sz="2399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2399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prolongada</a:t>
            </a:r>
            <a:r>
              <a:rPr lang="en-US" sz="2399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reversible </a:t>
            </a:r>
            <a:r>
              <a:rPr lang="en-US" sz="2399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ya</a:t>
            </a:r>
            <a:r>
              <a:rPr lang="en-US" sz="2399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2399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que</a:t>
            </a:r>
            <a:r>
              <a:rPr lang="en-US" sz="2399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2399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ofrece</a:t>
            </a:r>
            <a:r>
              <a:rPr lang="en-US" sz="2399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2399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protección</a:t>
            </a:r>
            <a:r>
              <a:rPr lang="en-US" sz="2399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contra</a:t>
            </a:r>
          </a:p>
          <a:p>
            <a:pPr algn="l">
              <a:lnSpc>
                <a:spcPts val="4500"/>
              </a:lnSpc>
            </a:pPr>
            <a:r>
              <a:rPr lang="en-US" sz="2399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el embarazo durante </a:t>
            </a:r>
            <a:r>
              <a:rPr lang="en-US" sz="2399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varios</a:t>
            </a:r>
            <a:r>
              <a:rPr lang="en-US" sz="2399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2399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años</a:t>
            </a:r>
            <a:r>
              <a:rPr lang="en-US" sz="2399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y </a:t>
            </a:r>
            <a:r>
              <a:rPr lang="en-US" sz="2399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puede</a:t>
            </a:r>
            <a:r>
              <a:rPr lang="en-US" sz="2399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2399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ser</a:t>
            </a:r>
            <a:r>
              <a:rPr lang="en-US" sz="2399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2399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retirado</a:t>
            </a:r>
            <a:r>
              <a:rPr lang="en-US" sz="2399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en </a:t>
            </a:r>
            <a:r>
              <a:rPr lang="en-US" sz="2399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cualquier</a:t>
            </a:r>
            <a:r>
              <a:rPr lang="en-US" sz="2399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2399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momento</a:t>
            </a:r>
            <a:r>
              <a:rPr lang="en-US" sz="2399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17250" y="1211904"/>
            <a:ext cx="8604548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74"/>
              </a:lnSpc>
            </a:pPr>
            <a:r>
              <a:rPr lang="en-US" sz="4999" dirty="0">
                <a:solidFill>
                  <a:srgbClr val="FFFFFF"/>
                </a:solidFill>
                <a:latin typeface="Handelson Four"/>
                <a:ea typeface="Handelson Four"/>
                <a:cs typeface="Handelson Four"/>
                <a:sym typeface="Handelson Four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Coco Gothic Bold" panose="020B0604020202020204" charset="0"/>
                <a:ea typeface="Coco Gothic Bold"/>
                <a:cs typeface="Coco Gothic Bold"/>
                <a:sym typeface="Coco Gothic Bold"/>
              </a:rPr>
              <a:t>Anticonceptivos</a:t>
            </a:r>
            <a:r>
              <a:rPr lang="en-US" sz="4800" b="1" dirty="0">
                <a:solidFill>
                  <a:schemeClr val="bg1"/>
                </a:solidFill>
                <a:latin typeface="Coco Gothic Bold" panose="020B0604020202020204" charset="0"/>
                <a:ea typeface="Coco Gothic Bold"/>
                <a:cs typeface="Coco Gothic Bold"/>
                <a:sym typeface="Coco Gothic Bold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Coco Gothic Bold" panose="020B0604020202020204" charset="0"/>
                <a:ea typeface="Coco Gothic Bold"/>
                <a:cs typeface="Coco Gothic Bold"/>
                <a:sym typeface="Coco Gothic Bold"/>
              </a:rPr>
              <a:t>hormonales</a:t>
            </a:r>
            <a:r>
              <a:rPr lang="en-US" sz="4800" b="1" dirty="0">
                <a:solidFill>
                  <a:schemeClr val="bg1"/>
                </a:solidFill>
                <a:latin typeface="Coco Gothic Bold" panose="020B0604020202020204" charset="0"/>
                <a:ea typeface="Coco Gothic Bold"/>
                <a:cs typeface="Coco Gothic Bold"/>
                <a:sym typeface="Coco Gothic Bold"/>
              </a:rPr>
              <a:t> con </a:t>
            </a:r>
            <a:r>
              <a:rPr lang="en-US" sz="4800" b="1" dirty="0" err="1">
                <a:solidFill>
                  <a:schemeClr val="bg1"/>
                </a:solidFill>
                <a:latin typeface="Coco Gothic Bold" panose="020B0604020202020204" charset="0"/>
                <a:ea typeface="Coco Gothic Bold"/>
                <a:cs typeface="Coco Gothic Bold"/>
                <a:sym typeface="Coco Gothic Bold"/>
              </a:rPr>
              <a:t>progestágeno</a:t>
            </a:r>
            <a:r>
              <a:rPr lang="en-US" sz="4800" b="1" dirty="0">
                <a:solidFill>
                  <a:schemeClr val="bg1"/>
                </a:solidFill>
                <a:latin typeface="Coco Gothic Bold" panose="020B0604020202020204" charset="0"/>
                <a:ea typeface="Coco Gothic Bold"/>
                <a:cs typeface="Coco Gothic Bold"/>
                <a:sym typeface="Coco Gothic Bold"/>
              </a:rPr>
              <a:t> solo</a:t>
            </a:r>
          </a:p>
        </p:txBody>
      </p:sp>
    </p:spTree>
    <p:extLst>
      <p:ext uri="{BB962C8B-B14F-4D97-AF65-F5344CB8AC3E}">
        <p14:creationId xmlns:p14="http://schemas.microsoft.com/office/powerpoint/2010/main" val="2570757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331033" y="6677711"/>
            <a:ext cx="76200" cy="76200"/>
            <a:chOff x="0" y="0"/>
            <a:chExt cx="76200" cy="76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43180"/>
                    <a:pt x="75184" y="48006"/>
                    <a:pt x="73279" y="52705"/>
                  </a:cubicBezTo>
                  <a:cubicBezTo>
                    <a:pt x="71374" y="57404"/>
                    <a:pt x="68580" y="61468"/>
                    <a:pt x="65024" y="65024"/>
                  </a:cubicBezTo>
                  <a:cubicBezTo>
                    <a:pt x="61468" y="68580"/>
                    <a:pt x="57277" y="71374"/>
                    <a:pt x="52705" y="73279"/>
                  </a:cubicBezTo>
                  <a:cubicBezTo>
                    <a:pt x="48133" y="75184"/>
                    <a:pt x="43180" y="76200"/>
                    <a:pt x="38100" y="76200"/>
                  </a:cubicBezTo>
                  <a:cubicBezTo>
                    <a:pt x="33020" y="76200"/>
                    <a:pt x="28194" y="75184"/>
                    <a:pt x="23495" y="73279"/>
                  </a:cubicBezTo>
                  <a:cubicBezTo>
                    <a:pt x="18796" y="71374"/>
                    <a:pt x="14732" y="68580"/>
                    <a:pt x="11176" y="65024"/>
                  </a:cubicBezTo>
                  <a:cubicBezTo>
                    <a:pt x="7620" y="61468"/>
                    <a:pt x="4826" y="57277"/>
                    <a:pt x="2921" y="52705"/>
                  </a:cubicBezTo>
                  <a:cubicBezTo>
                    <a:pt x="1016" y="48133"/>
                    <a:pt x="0" y="43180"/>
                    <a:pt x="0" y="38100"/>
                  </a:cubicBezTo>
                  <a:cubicBezTo>
                    <a:pt x="0" y="33020"/>
                    <a:pt x="1016" y="28194"/>
                    <a:pt x="2921" y="23495"/>
                  </a:cubicBezTo>
                  <a:cubicBezTo>
                    <a:pt x="4826" y="18796"/>
                    <a:pt x="7620" y="14732"/>
                    <a:pt x="11176" y="11176"/>
                  </a:cubicBezTo>
                  <a:cubicBezTo>
                    <a:pt x="14732" y="7620"/>
                    <a:pt x="18923" y="4826"/>
                    <a:pt x="23495" y="2921"/>
                  </a:cubicBezTo>
                  <a:cubicBezTo>
                    <a:pt x="28067" y="1016"/>
                    <a:pt x="33020" y="0"/>
                    <a:pt x="38100" y="0"/>
                  </a:cubicBezTo>
                  <a:cubicBezTo>
                    <a:pt x="43180" y="0"/>
                    <a:pt x="48006" y="1016"/>
                    <a:pt x="52705" y="2921"/>
                  </a:cubicBezTo>
                  <a:cubicBezTo>
                    <a:pt x="57404" y="4826"/>
                    <a:pt x="61468" y="7620"/>
                    <a:pt x="65024" y="11176"/>
                  </a:cubicBezTo>
                  <a:cubicBezTo>
                    <a:pt x="68580" y="14732"/>
                    <a:pt x="71374" y="18923"/>
                    <a:pt x="73279" y="23495"/>
                  </a:cubicBezTo>
                  <a:cubicBezTo>
                    <a:pt x="75184" y="28067"/>
                    <a:pt x="76200" y="33020"/>
                    <a:pt x="76200" y="38100"/>
                  </a:cubicBezTo>
                  <a:close/>
                </a:path>
              </a:pathLst>
            </a:custGeom>
            <a:solidFill>
              <a:srgbClr val="29265B"/>
            </a:solid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333500" y="5158692"/>
            <a:ext cx="76200" cy="76200"/>
            <a:chOff x="0" y="0"/>
            <a:chExt cx="76200" cy="762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43180"/>
                    <a:pt x="75184" y="48006"/>
                    <a:pt x="73279" y="52705"/>
                  </a:cubicBezTo>
                  <a:cubicBezTo>
                    <a:pt x="71374" y="57404"/>
                    <a:pt x="68580" y="61468"/>
                    <a:pt x="65024" y="65024"/>
                  </a:cubicBezTo>
                  <a:cubicBezTo>
                    <a:pt x="61468" y="68580"/>
                    <a:pt x="57277" y="71374"/>
                    <a:pt x="52705" y="73279"/>
                  </a:cubicBezTo>
                  <a:cubicBezTo>
                    <a:pt x="48133" y="75184"/>
                    <a:pt x="43180" y="76200"/>
                    <a:pt x="38100" y="76200"/>
                  </a:cubicBezTo>
                  <a:cubicBezTo>
                    <a:pt x="33020" y="76200"/>
                    <a:pt x="28194" y="75184"/>
                    <a:pt x="23495" y="73279"/>
                  </a:cubicBezTo>
                  <a:cubicBezTo>
                    <a:pt x="18796" y="71374"/>
                    <a:pt x="14732" y="68580"/>
                    <a:pt x="11176" y="65024"/>
                  </a:cubicBezTo>
                  <a:cubicBezTo>
                    <a:pt x="7620" y="61468"/>
                    <a:pt x="4826" y="57277"/>
                    <a:pt x="2921" y="52705"/>
                  </a:cubicBezTo>
                  <a:cubicBezTo>
                    <a:pt x="1016" y="48133"/>
                    <a:pt x="0" y="43180"/>
                    <a:pt x="0" y="38100"/>
                  </a:cubicBezTo>
                  <a:cubicBezTo>
                    <a:pt x="0" y="33020"/>
                    <a:pt x="1016" y="28194"/>
                    <a:pt x="2921" y="23495"/>
                  </a:cubicBezTo>
                  <a:cubicBezTo>
                    <a:pt x="4826" y="18796"/>
                    <a:pt x="7620" y="14732"/>
                    <a:pt x="11176" y="11176"/>
                  </a:cubicBezTo>
                  <a:cubicBezTo>
                    <a:pt x="14732" y="7620"/>
                    <a:pt x="18923" y="4826"/>
                    <a:pt x="23495" y="2921"/>
                  </a:cubicBezTo>
                  <a:cubicBezTo>
                    <a:pt x="28067" y="1016"/>
                    <a:pt x="33020" y="0"/>
                    <a:pt x="38100" y="0"/>
                  </a:cubicBezTo>
                  <a:cubicBezTo>
                    <a:pt x="43180" y="0"/>
                    <a:pt x="48006" y="1016"/>
                    <a:pt x="52705" y="2921"/>
                  </a:cubicBezTo>
                  <a:cubicBezTo>
                    <a:pt x="57404" y="4826"/>
                    <a:pt x="61468" y="7620"/>
                    <a:pt x="65024" y="11176"/>
                  </a:cubicBezTo>
                  <a:cubicBezTo>
                    <a:pt x="68580" y="14732"/>
                    <a:pt x="71374" y="18923"/>
                    <a:pt x="73279" y="23495"/>
                  </a:cubicBezTo>
                  <a:cubicBezTo>
                    <a:pt x="75184" y="28067"/>
                    <a:pt x="76200" y="33020"/>
                    <a:pt x="76200" y="38100"/>
                  </a:cubicBezTo>
                  <a:close/>
                </a:path>
              </a:pathLst>
            </a:custGeom>
            <a:solidFill>
              <a:srgbClr val="29265B"/>
            </a:solid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333500" y="8196720"/>
            <a:ext cx="76200" cy="76200"/>
            <a:chOff x="0" y="0"/>
            <a:chExt cx="76200" cy="762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43180"/>
                    <a:pt x="75184" y="48006"/>
                    <a:pt x="73279" y="52705"/>
                  </a:cubicBezTo>
                  <a:cubicBezTo>
                    <a:pt x="71374" y="57404"/>
                    <a:pt x="68580" y="61468"/>
                    <a:pt x="65024" y="65024"/>
                  </a:cubicBezTo>
                  <a:cubicBezTo>
                    <a:pt x="61468" y="68580"/>
                    <a:pt x="57277" y="71374"/>
                    <a:pt x="52705" y="73279"/>
                  </a:cubicBezTo>
                  <a:cubicBezTo>
                    <a:pt x="48133" y="75184"/>
                    <a:pt x="43180" y="76200"/>
                    <a:pt x="38100" y="76200"/>
                  </a:cubicBezTo>
                  <a:cubicBezTo>
                    <a:pt x="33020" y="76200"/>
                    <a:pt x="28194" y="75184"/>
                    <a:pt x="23495" y="73279"/>
                  </a:cubicBezTo>
                  <a:cubicBezTo>
                    <a:pt x="18796" y="71374"/>
                    <a:pt x="14732" y="68580"/>
                    <a:pt x="11176" y="65024"/>
                  </a:cubicBezTo>
                  <a:cubicBezTo>
                    <a:pt x="7620" y="61468"/>
                    <a:pt x="4826" y="57277"/>
                    <a:pt x="2921" y="52705"/>
                  </a:cubicBezTo>
                  <a:cubicBezTo>
                    <a:pt x="1016" y="48133"/>
                    <a:pt x="0" y="43180"/>
                    <a:pt x="0" y="38100"/>
                  </a:cubicBezTo>
                  <a:cubicBezTo>
                    <a:pt x="0" y="33020"/>
                    <a:pt x="1016" y="28194"/>
                    <a:pt x="2921" y="23495"/>
                  </a:cubicBezTo>
                  <a:cubicBezTo>
                    <a:pt x="4826" y="18796"/>
                    <a:pt x="7620" y="14732"/>
                    <a:pt x="11176" y="11176"/>
                  </a:cubicBezTo>
                  <a:cubicBezTo>
                    <a:pt x="14732" y="7620"/>
                    <a:pt x="18923" y="4826"/>
                    <a:pt x="23495" y="2921"/>
                  </a:cubicBezTo>
                  <a:cubicBezTo>
                    <a:pt x="28067" y="1016"/>
                    <a:pt x="33020" y="0"/>
                    <a:pt x="38100" y="0"/>
                  </a:cubicBezTo>
                  <a:cubicBezTo>
                    <a:pt x="43180" y="0"/>
                    <a:pt x="48006" y="1016"/>
                    <a:pt x="52705" y="2921"/>
                  </a:cubicBezTo>
                  <a:cubicBezTo>
                    <a:pt x="57404" y="4826"/>
                    <a:pt x="61468" y="7620"/>
                    <a:pt x="65024" y="11176"/>
                  </a:cubicBezTo>
                  <a:cubicBezTo>
                    <a:pt x="68580" y="14732"/>
                    <a:pt x="71374" y="18923"/>
                    <a:pt x="73279" y="23495"/>
                  </a:cubicBezTo>
                  <a:cubicBezTo>
                    <a:pt x="75184" y="28067"/>
                    <a:pt x="76200" y="33020"/>
                    <a:pt x="76200" y="38100"/>
                  </a:cubicBezTo>
                  <a:close/>
                </a:path>
              </a:pathLst>
            </a:custGeom>
            <a:solidFill>
              <a:srgbClr val="29265B"/>
            </a:solidFill>
          </p:spPr>
        </p:sp>
      </p:grpSp>
      <p:sp>
        <p:nvSpPr>
          <p:cNvPr id="8" name="Freeform 8"/>
          <p:cNvSpPr/>
          <p:nvPr/>
        </p:nvSpPr>
        <p:spPr>
          <a:xfrm>
            <a:off x="0" y="0"/>
            <a:ext cx="18643597" cy="10693403"/>
          </a:xfrm>
          <a:custGeom>
            <a:avLst/>
            <a:gdLst/>
            <a:ahLst/>
            <a:cxnLst/>
            <a:rect l="l" t="t" r="r" b="b"/>
            <a:pathLst>
              <a:path w="18643597" h="10693403">
                <a:moveTo>
                  <a:pt x="0" y="0"/>
                </a:moveTo>
                <a:lnTo>
                  <a:pt x="18643597" y="0"/>
                </a:lnTo>
                <a:lnTo>
                  <a:pt x="18643597" y="10693403"/>
                </a:lnTo>
                <a:lnTo>
                  <a:pt x="0" y="106934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44146" y="4230143"/>
            <a:ext cx="12954781" cy="50475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/>
            <a:r>
              <a:rPr lang="es-MX" sz="2400" b="1" i="1" u="sng" dirty="0">
                <a:latin typeface="Bahnschrift SemiBold" panose="020B0502040204020203" pitchFamily="34" charset="0"/>
              </a:rPr>
              <a:t>Puerperio (sin lactancia materna) </a:t>
            </a:r>
          </a:p>
          <a:p>
            <a:endParaRPr lang="es-MX" sz="2400" b="1" dirty="0">
              <a:latin typeface="Bahnschrift SemiBold" panose="020B0502040204020203" pitchFamily="34" charset="0"/>
            </a:endParaRPr>
          </a:p>
          <a:p>
            <a:pPr lvl="2"/>
            <a:r>
              <a:rPr lang="es-MX" sz="2800" dirty="0">
                <a:latin typeface="High Tower Text" panose="02040502050506030303" pitchFamily="18" charset="0"/>
              </a:rPr>
              <a:t>• </a:t>
            </a:r>
            <a:r>
              <a:rPr lang="es-MX" sz="2800" b="1" dirty="0">
                <a:latin typeface="High Tower Text" panose="02040502050506030303" pitchFamily="18" charset="0"/>
              </a:rPr>
              <a:t>Menos de 21 días de puerperio: </a:t>
            </a:r>
            <a:r>
              <a:rPr lang="es-MX" sz="2800" dirty="0">
                <a:latin typeface="High Tower Text" panose="02040502050506030303" pitchFamily="18" charset="0"/>
              </a:rPr>
              <a:t>puede insertarse un implante (CME, categoría 1). No es necesario proporcionar protección anticonceptiva adicional. Es muy poco probable que una mujer ovule y esté en riesgo de embarazo durante los primeros 21 días del puerperio. </a:t>
            </a:r>
          </a:p>
          <a:p>
            <a:pPr lvl="2"/>
            <a:r>
              <a:rPr lang="es-MX" sz="2800" dirty="0">
                <a:latin typeface="High Tower Text" panose="02040502050506030303" pitchFamily="18" charset="0"/>
              </a:rPr>
              <a:t>• </a:t>
            </a:r>
            <a:r>
              <a:rPr lang="es-MX" sz="2800" b="1" dirty="0">
                <a:latin typeface="High Tower Text" panose="02040502050506030303" pitchFamily="18" charset="0"/>
              </a:rPr>
              <a:t>Veintiún días o más de puerperio y sin retorno de los ciclos menstruales: </a:t>
            </a:r>
            <a:r>
              <a:rPr lang="es-MX" sz="2800" dirty="0">
                <a:latin typeface="High Tower Text" panose="02040502050506030303" pitchFamily="18" charset="0"/>
              </a:rPr>
              <a:t>puede insertarse un implante si se tiene la certeza razonable de que la mujer no está embarazada. Deberá abstenerse de tener relaciones sexuales o tendrá que usar protección anticonceptiva adicional durante los siguientes siete días.</a:t>
            </a:r>
          </a:p>
          <a:p>
            <a:pPr lvl="2"/>
            <a:r>
              <a:rPr lang="es-MX" sz="2800" dirty="0">
                <a:latin typeface="High Tower Text" panose="02040502050506030303" pitchFamily="18" charset="0"/>
              </a:rPr>
              <a:t> • </a:t>
            </a:r>
            <a:r>
              <a:rPr lang="es-MX" sz="2800" b="1" dirty="0">
                <a:latin typeface="High Tower Text" panose="02040502050506030303" pitchFamily="18" charset="0"/>
              </a:rPr>
              <a:t>En caso de retorno de los ciclos menstruales: </a:t>
            </a:r>
            <a:r>
              <a:rPr lang="es-MX" sz="2800" dirty="0">
                <a:latin typeface="High Tower Text" panose="02040502050506030303" pitchFamily="18" charset="0"/>
              </a:rPr>
              <a:t>puede insertarse un implante tal como se recomienda para otras mujeres que tienen ciclos menstruales.</a:t>
            </a:r>
            <a:endParaRPr lang="es-MX" sz="2400" b="1" dirty="0">
              <a:latin typeface="High Tower Text" panose="02040502050506030303" pitchFamily="18" charset="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14400" y="3168989"/>
            <a:ext cx="11414274" cy="709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1500" indent="-571500" algn="l">
              <a:lnSpc>
                <a:spcPts val="5998"/>
              </a:lnSpc>
              <a:buFont typeface="Arial" panose="020B0604020202020204" pitchFamily="34" charset="0"/>
              <a:buChar char="•"/>
            </a:pPr>
            <a:r>
              <a:rPr lang="en-US" sz="3600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Implante</a:t>
            </a:r>
            <a:r>
              <a:rPr lang="en-US" sz="3600" b="1" dirty="0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</a:t>
            </a:r>
            <a:r>
              <a:rPr lang="en-US" sz="3600" b="1" dirty="0" err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subdérmico</a:t>
            </a:r>
            <a:endParaRPr lang="en-US" sz="3600" b="1" dirty="0">
              <a:solidFill>
                <a:srgbClr val="29265B"/>
              </a:solidFill>
              <a:latin typeface="Coco Gothic Bold"/>
              <a:ea typeface="Coco Gothic Bold"/>
              <a:cs typeface="Coco Gothic Bold"/>
              <a:sym typeface="Coco Gothic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17250" y="1211904"/>
            <a:ext cx="8604548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74"/>
              </a:lnSpc>
            </a:pPr>
            <a:r>
              <a:rPr lang="en-US" sz="4999" dirty="0">
                <a:solidFill>
                  <a:srgbClr val="FFFFFF"/>
                </a:solidFill>
                <a:latin typeface="Handelson Four"/>
                <a:ea typeface="Handelson Four"/>
                <a:cs typeface="Handelson Four"/>
                <a:sym typeface="Handelson Four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Coco Gothic Bold" panose="020B0604020202020204" charset="0"/>
                <a:ea typeface="Coco Gothic Bold"/>
                <a:cs typeface="Coco Gothic Bold"/>
                <a:sym typeface="Coco Gothic Bold"/>
              </a:rPr>
              <a:t>Anticonceptivos</a:t>
            </a:r>
            <a:r>
              <a:rPr lang="en-US" sz="4800" b="1" dirty="0">
                <a:solidFill>
                  <a:schemeClr val="bg1"/>
                </a:solidFill>
                <a:latin typeface="Coco Gothic Bold" panose="020B0604020202020204" charset="0"/>
                <a:ea typeface="Coco Gothic Bold"/>
                <a:cs typeface="Coco Gothic Bold"/>
                <a:sym typeface="Coco Gothic Bold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Coco Gothic Bold" panose="020B0604020202020204" charset="0"/>
                <a:ea typeface="Coco Gothic Bold"/>
                <a:cs typeface="Coco Gothic Bold"/>
                <a:sym typeface="Coco Gothic Bold"/>
              </a:rPr>
              <a:t>hormonales</a:t>
            </a:r>
            <a:r>
              <a:rPr lang="en-US" sz="4800" b="1" dirty="0">
                <a:solidFill>
                  <a:schemeClr val="bg1"/>
                </a:solidFill>
                <a:latin typeface="Coco Gothic Bold" panose="020B0604020202020204" charset="0"/>
                <a:ea typeface="Coco Gothic Bold"/>
                <a:cs typeface="Coco Gothic Bold"/>
                <a:sym typeface="Coco Gothic Bold"/>
              </a:rPr>
              <a:t> con </a:t>
            </a:r>
            <a:r>
              <a:rPr lang="en-US" sz="4800" b="1" dirty="0" err="1">
                <a:solidFill>
                  <a:schemeClr val="bg1"/>
                </a:solidFill>
                <a:latin typeface="Coco Gothic Bold" panose="020B0604020202020204" charset="0"/>
                <a:ea typeface="Coco Gothic Bold"/>
                <a:cs typeface="Coco Gothic Bold"/>
                <a:sym typeface="Coco Gothic Bold"/>
              </a:rPr>
              <a:t>progestágeno</a:t>
            </a:r>
            <a:r>
              <a:rPr lang="en-US" sz="4800" b="1" dirty="0">
                <a:solidFill>
                  <a:schemeClr val="bg1"/>
                </a:solidFill>
                <a:latin typeface="Coco Gothic Bold" panose="020B0604020202020204" charset="0"/>
                <a:ea typeface="Coco Gothic Bold"/>
                <a:cs typeface="Coco Gothic Bold"/>
                <a:sym typeface="Coco Gothic Bold"/>
              </a:rPr>
              <a:t> solo</a:t>
            </a:r>
          </a:p>
        </p:txBody>
      </p:sp>
    </p:spTree>
    <p:extLst>
      <p:ext uri="{BB962C8B-B14F-4D97-AF65-F5344CB8AC3E}">
        <p14:creationId xmlns:p14="http://schemas.microsoft.com/office/powerpoint/2010/main" val="20942841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3685061" y="699859"/>
            <a:ext cx="10917879" cy="1892779"/>
          </a:xfrm>
          <a:custGeom>
            <a:avLst/>
            <a:gdLst/>
            <a:ahLst/>
            <a:cxnLst/>
            <a:rect l="l" t="t" r="r" b="b"/>
            <a:pathLst>
              <a:path w="10917879" h="1892779">
                <a:moveTo>
                  <a:pt x="0" y="0"/>
                </a:moveTo>
                <a:lnTo>
                  <a:pt x="10917878" y="0"/>
                </a:lnTo>
                <a:lnTo>
                  <a:pt x="10917878" y="1892779"/>
                </a:lnTo>
                <a:lnTo>
                  <a:pt x="0" y="18927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163463" y="2996070"/>
            <a:ext cx="5469436" cy="6723640"/>
          </a:xfrm>
          <a:custGeom>
            <a:avLst/>
            <a:gdLst/>
            <a:ahLst/>
            <a:cxnLst/>
            <a:rect l="l" t="t" r="r" b="b"/>
            <a:pathLst>
              <a:path w="5469436" h="6723640">
                <a:moveTo>
                  <a:pt x="0" y="0"/>
                </a:moveTo>
                <a:lnTo>
                  <a:pt x="5469436" y="0"/>
                </a:lnTo>
                <a:lnTo>
                  <a:pt x="5469436" y="6723640"/>
                </a:lnTo>
                <a:lnTo>
                  <a:pt x="0" y="67236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519100" y="883234"/>
            <a:ext cx="5460072" cy="1316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199"/>
              </a:lnSpc>
            </a:pPr>
            <a:r>
              <a:rPr lang="en-US" sz="7999" dirty="0">
                <a:solidFill>
                  <a:srgbClr val="2741CC"/>
                </a:solidFill>
                <a:latin typeface="Handelson Four"/>
                <a:ea typeface="Handelson Four"/>
                <a:cs typeface="Handelson Four"/>
                <a:sym typeface="Handelson Four"/>
              </a:rPr>
              <a:t>INYECTABLES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198758" y="3924300"/>
            <a:ext cx="3793841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50"/>
              </a:lnSpc>
            </a:pPr>
            <a:r>
              <a:rPr lang="en-US" sz="3099" b="1" dirty="0">
                <a:solidFill>
                  <a:srgbClr val="FF9771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.DEPO-PROVERA</a:t>
            </a:r>
          </a:p>
          <a:p>
            <a:pPr algn="ctr">
              <a:lnSpc>
                <a:spcPts val="3450"/>
              </a:lnSpc>
            </a:pPr>
            <a:r>
              <a:rPr lang="en-US" sz="3099" b="1" dirty="0">
                <a:solidFill>
                  <a:srgbClr val="FF9771"/>
                </a:solidFill>
                <a:latin typeface="Coco Gothic Bold"/>
                <a:ea typeface="Coco Gothic"/>
                <a:cs typeface="Coco Gothic"/>
                <a:sym typeface="Coco Gothic Bold"/>
              </a:rPr>
              <a:t>.SAYANA PRESS</a:t>
            </a:r>
            <a:endParaRPr lang="en-US" sz="2399" dirty="0">
              <a:solidFill>
                <a:srgbClr val="29265B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10" name="TextBox 7"/>
          <p:cNvSpPr txBox="1"/>
          <p:nvPr/>
        </p:nvSpPr>
        <p:spPr>
          <a:xfrm>
            <a:off x="609600" y="3475459"/>
            <a:ext cx="11125200" cy="4488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3450"/>
              </a:lnSpc>
              <a:buFontTx/>
              <a:buChar char="-"/>
            </a:pPr>
            <a:r>
              <a:rPr lang="es-MX" sz="4000" dirty="0">
                <a:solidFill>
                  <a:schemeClr val="accent6"/>
                </a:solidFill>
              </a:rPr>
              <a:t>Puerperio (con lactancia materna) </a:t>
            </a:r>
          </a:p>
          <a:p>
            <a:pPr marL="457200" indent="-457200" algn="just">
              <a:lnSpc>
                <a:spcPts val="3450"/>
              </a:lnSpc>
              <a:buFontTx/>
              <a:buChar char="-"/>
            </a:pPr>
            <a:r>
              <a:rPr lang="es-MX" sz="3200" dirty="0"/>
              <a:t>• </a:t>
            </a:r>
            <a:r>
              <a:rPr lang="es-MX" sz="3200" b="1" dirty="0"/>
              <a:t>Menos de seis semanas de puerperio:</a:t>
            </a:r>
            <a:r>
              <a:rPr lang="es-MX" sz="3200" dirty="0"/>
              <a:t> el uso de AIPS, generalmente, no se recomienda a menos que otros métodos más adecuados no estén disponibles o no resulten aceptables (CME, categoría 3). </a:t>
            </a:r>
          </a:p>
          <a:p>
            <a:pPr algn="just">
              <a:lnSpc>
                <a:spcPts val="3450"/>
              </a:lnSpc>
            </a:pPr>
            <a:endParaRPr lang="es-MX" sz="3200" dirty="0"/>
          </a:p>
          <a:p>
            <a:pPr marL="457200" indent="-457200" algn="just">
              <a:lnSpc>
                <a:spcPts val="3450"/>
              </a:lnSpc>
              <a:buFontTx/>
              <a:buChar char="-"/>
            </a:pPr>
            <a:r>
              <a:rPr lang="es-MX" sz="3200" dirty="0"/>
              <a:t>• </a:t>
            </a:r>
            <a:r>
              <a:rPr lang="es-MX" sz="3200" b="1" dirty="0"/>
              <a:t>De seis semanas a seis meses de puerperio y con amenorrea: </a:t>
            </a:r>
            <a:r>
              <a:rPr lang="es-MX" sz="3200" dirty="0"/>
              <a:t>puede administrarse la primera inyección de AIPS. Si la mujer está amamantando de forma exclusiva, no es necesario proporcionar protección anticonceptiva adicional.</a:t>
            </a:r>
            <a:endParaRPr lang="en-US" sz="2399" dirty="0">
              <a:solidFill>
                <a:srgbClr val="29265B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</p:spTree>
    <p:extLst>
      <p:ext uri="{BB962C8B-B14F-4D97-AF65-F5344CB8AC3E}">
        <p14:creationId xmlns:p14="http://schemas.microsoft.com/office/powerpoint/2010/main" val="4091178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3685061" y="699859"/>
            <a:ext cx="10917879" cy="1892779"/>
          </a:xfrm>
          <a:custGeom>
            <a:avLst/>
            <a:gdLst/>
            <a:ahLst/>
            <a:cxnLst/>
            <a:rect l="l" t="t" r="r" b="b"/>
            <a:pathLst>
              <a:path w="10917879" h="1892779">
                <a:moveTo>
                  <a:pt x="0" y="0"/>
                </a:moveTo>
                <a:lnTo>
                  <a:pt x="10917878" y="0"/>
                </a:lnTo>
                <a:lnTo>
                  <a:pt x="10917878" y="1892779"/>
                </a:lnTo>
                <a:lnTo>
                  <a:pt x="0" y="18927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163463" y="2996070"/>
            <a:ext cx="5469436" cy="6723640"/>
          </a:xfrm>
          <a:custGeom>
            <a:avLst/>
            <a:gdLst/>
            <a:ahLst/>
            <a:cxnLst/>
            <a:rect l="l" t="t" r="r" b="b"/>
            <a:pathLst>
              <a:path w="5469436" h="6723640">
                <a:moveTo>
                  <a:pt x="0" y="0"/>
                </a:moveTo>
                <a:lnTo>
                  <a:pt x="5469436" y="0"/>
                </a:lnTo>
                <a:lnTo>
                  <a:pt x="5469436" y="6723640"/>
                </a:lnTo>
                <a:lnTo>
                  <a:pt x="0" y="67236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519100" y="883234"/>
            <a:ext cx="5460072" cy="1316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199"/>
              </a:lnSpc>
            </a:pPr>
            <a:r>
              <a:rPr lang="en-US" sz="7999" dirty="0">
                <a:solidFill>
                  <a:srgbClr val="2741CC"/>
                </a:solidFill>
                <a:latin typeface="Handelson Four"/>
                <a:ea typeface="Handelson Four"/>
                <a:cs typeface="Handelson Four"/>
                <a:sym typeface="Handelson Four"/>
              </a:rPr>
              <a:t>INYECTABLES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198759" y="3924300"/>
            <a:ext cx="3398844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50"/>
              </a:lnSpc>
            </a:pPr>
            <a:r>
              <a:rPr lang="en-US" sz="3099" b="1" dirty="0">
                <a:solidFill>
                  <a:srgbClr val="FF9771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-DEPOPROVERA</a:t>
            </a:r>
          </a:p>
          <a:p>
            <a:pPr algn="ctr">
              <a:lnSpc>
                <a:spcPts val="3450"/>
              </a:lnSpc>
            </a:pPr>
            <a:r>
              <a:rPr lang="en-US" sz="3099" b="1" dirty="0">
                <a:solidFill>
                  <a:srgbClr val="FF9771"/>
                </a:solidFill>
                <a:latin typeface="Coco Gothic Bold"/>
                <a:ea typeface="Coco Gothic"/>
                <a:cs typeface="Coco Gothic"/>
                <a:sym typeface="Coco Gothic Bold"/>
              </a:rPr>
              <a:t>-SAYANA PRESS</a:t>
            </a:r>
            <a:endParaRPr lang="en-US" sz="2399" dirty="0">
              <a:solidFill>
                <a:srgbClr val="29265B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10" name="TextBox 7"/>
          <p:cNvSpPr txBox="1"/>
          <p:nvPr/>
        </p:nvSpPr>
        <p:spPr>
          <a:xfrm>
            <a:off x="609600" y="3475459"/>
            <a:ext cx="11125200" cy="4488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3450"/>
              </a:lnSpc>
              <a:buFontTx/>
              <a:buChar char="-"/>
            </a:pPr>
            <a:r>
              <a:rPr lang="es-MX" sz="4000" dirty="0">
                <a:solidFill>
                  <a:schemeClr val="accent6"/>
                </a:solidFill>
              </a:rPr>
              <a:t>Puerperio (sin lactancia materna) </a:t>
            </a:r>
          </a:p>
          <a:p>
            <a:pPr marL="457200" indent="-457200">
              <a:lnSpc>
                <a:spcPts val="3450"/>
              </a:lnSpc>
              <a:buFontTx/>
              <a:buChar char="-"/>
            </a:pPr>
            <a:endParaRPr lang="es-MX" sz="4000" dirty="0">
              <a:solidFill>
                <a:schemeClr val="accent6"/>
              </a:solidFill>
            </a:endParaRPr>
          </a:p>
          <a:p>
            <a:pPr marL="457200" indent="-457200">
              <a:lnSpc>
                <a:spcPts val="3450"/>
              </a:lnSpc>
              <a:buFontTx/>
              <a:buChar char="-"/>
            </a:pPr>
            <a:r>
              <a:rPr lang="es-MX" sz="3200" b="1" dirty="0"/>
              <a:t>• Menos de 21 días de puerperio: </a:t>
            </a:r>
            <a:r>
              <a:rPr lang="es-MX" sz="3200" dirty="0"/>
              <a:t>puede administrarse la primera inyección de AIPS. No es necesario proporcionar protección anticonceptiva adicional.</a:t>
            </a:r>
          </a:p>
          <a:p>
            <a:pPr marL="571500" indent="-571500">
              <a:lnSpc>
                <a:spcPts val="3450"/>
              </a:lnSpc>
              <a:buFont typeface="Arial" panose="020B0604020202020204" pitchFamily="34" charset="0"/>
              <a:buChar char="•"/>
            </a:pPr>
            <a:r>
              <a:rPr lang="es-MX" sz="3200" b="1" dirty="0"/>
              <a:t>21 o más días de puerperio: </a:t>
            </a:r>
            <a:r>
              <a:rPr lang="es-MX" sz="3200" dirty="0"/>
              <a:t>puede administrarse la primera inyección si se tiene la certeza razonable de que la mujer no está embarazada. Deberá abstenerse de tener relaciones sexuales o tendrá que usar protección anticonceptiva adicional durante los siguientes siete días.</a:t>
            </a:r>
            <a:endParaRPr lang="en-US" sz="3200" dirty="0">
              <a:solidFill>
                <a:srgbClr val="29265B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</p:spTree>
    <p:extLst>
      <p:ext uri="{BB962C8B-B14F-4D97-AF65-F5344CB8AC3E}">
        <p14:creationId xmlns:p14="http://schemas.microsoft.com/office/powerpoint/2010/main" val="2331133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55101" y="2996070"/>
            <a:ext cx="5469436" cy="6723640"/>
          </a:xfrm>
          <a:custGeom>
            <a:avLst/>
            <a:gdLst/>
            <a:ahLst/>
            <a:cxnLst/>
            <a:rect l="l" t="t" r="r" b="b"/>
            <a:pathLst>
              <a:path w="5469436" h="6723640">
                <a:moveTo>
                  <a:pt x="0" y="0"/>
                </a:moveTo>
                <a:lnTo>
                  <a:pt x="5469436" y="0"/>
                </a:lnTo>
                <a:lnTo>
                  <a:pt x="5469436" y="6723640"/>
                </a:lnTo>
                <a:lnTo>
                  <a:pt x="0" y="67236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94470" y="699859"/>
            <a:ext cx="14531329" cy="1892779"/>
          </a:xfrm>
          <a:custGeom>
            <a:avLst/>
            <a:gdLst/>
            <a:ahLst/>
            <a:cxnLst/>
            <a:rect l="l" t="t" r="r" b="b"/>
            <a:pathLst>
              <a:path w="10918098" h="1892779">
                <a:moveTo>
                  <a:pt x="0" y="0"/>
                </a:moveTo>
                <a:lnTo>
                  <a:pt x="10918098" y="0"/>
                </a:lnTo>
                <a:lnTo>
                  <a:pt x="10918098" y="1892779"/>
                </a:lnTo>
                <a:lnTo>
                  <a:pt x="0" y="18927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302183" y="900724"/>
            <a:ext cx="13769330" cy="12564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199"/>
              </a:lnSpc>
            </a:pPr>
            <a:r>
              <a:rPr lang="en-US" sz="6000" dirty="0">
                <a:solidFill>
                  <a:srgbClr val="2741CC"/>
                </a:solidFill>
                <a:latin typeface="Handelson Four"/>
                <a:ea typeface="Handelson Four"/>
                <a:cs typeface="Handelson Four"/>
                <a:sym typeface="Handelson Four"/>
              </a:rPr>
              <a:t>ANTICONCEPTIVOS ORALES CON PROGESTAGENO SOLO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94470" y="3538109"/>
            <a:ext cx="4070452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0"/>
              </a:lnSpc>
            </a:pPr>
            <a:r>
              <a:rPr lang="en-US" sz="3099" b="1" dirty="0">
                <a:solidFill>
                  <a:srgbClr val="06B9EC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</a:t>
            </a:r>
            <a:r>
              <a:rPr lang="en-US" sz="4000" b="1" dirty="0" err="1">
                <a:solidFill>
                  <a:srgbClr val="06B9EC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Minipíldora</a:t>
            </a:r>
            <a:endParaRPr lang="en-US" sz="4000" b="1" dirty="0">
              <a:solidFill>
                <a:srgbClr val="06B9EC"/>
              </a:solidFill>
              <a:latin typeface="Coco Gothic Bold"/>
              <a:ea typeface="Coco Gothic Bold"/>
              <a:cs typeface="Coco Gothic Bold"/>
              <a:sym typeface="Coco Gothic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998275" y="3538109"/>
            <a:ext cx="11061125" cy="53860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50"/>
              </a:lnSpc>
            </a:pPr>
            <a:r>
              <a:rPr lang="es-MX" sz="4000" dirty="0">
                <a:solidFill>
                  <a:schemeClr val="accent4">
                    <a:lumMod val="75000"/>
                  </a:schemeClr>
                </a:solidFill>
              </a:rPr>
              <a:t>Puerperio (con lactancia materna) </a:t>
            </a:r>
          </a:p>
          <a:p>
            <a:pPr>
              <a:lnSpc>
                <a:spcPts val="3450"/>
              </a:lnSpc>
            </a:pPr>
            <a:r>
              <a:rPr lang="es-MX" sz="3200" b="1" u="sng" dirty="0"/>
              <a:t>• Menos de seis semanas de puerperio: </a:t>
            </a:r>
            <a:r>
              <a:rPr lang="es-MX" sz="3200" dirty="0"/>
              <a:t>por lo general, puede iniciarse el uso de AOPS (CME, categoría 2). Si la mujer está amamantando total o casi totalmente, no es necesario proporcionar protección anticonceptiva adicional. </a:t>
            </a:r>
          </a:p>
          <a:p>
            <a:pPr>
              <a:lnSpc>
                <a:spcPts val="3450"/>
              </a:lnSpc>
            </a:pPr>
            <a:r>
              <a:rPr lang="es-MX" sz="3200" dirty="0"/>
              <a:t>• </a:t>
            </a:r>
            <a:r>
              <a:rPr lang="es-MX" sz="3200" b="1" u="sng" dirty="0"/>
              <a:t>De seis semanas a seis meses de puerperio y con amenorrea: </a:t>
            </a:r>
            <a:r>
              <a:rPr lang="es-MX" sz="3200" dirty="0"/>
              <a:t>puede iniciarse el uso de AOPS. Descartar la posibilidad de un embarazo</a:t>
            </a:r>
          </a:p>
          <a:p>
            <a:pPr>
              <a:lnSpc>
                <a:spcPts val="3450"/>
              </a:lnSpc>
            </a:pPr>
            <a:r>
              <a:rPr lang="es-MX" sz="3200" dirty="0"/>
              <a:t>• </a:t>
            </a:r>
            <a:r>
              <a:rPr lang="es-MX" sz="3200" b="1" u="sng" dirty="0"/>
              <a:t>Más de seis semanas de puerperio y con retorno de los ciclos menstruales:</a:t>
            </a:r>
            <a:r>
              <a:rPr lang="es-MX" sz="3200" dirty="0"/>
              <a:t> puede iniciarse el uso de AOPS tal como se recomienda para otras mujeres que tienen ciclos menstruales (CME, categoría 1).</a:t>
            </a:r>
            <a:r>
              <a:rPr lang="en-US" sz="2399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)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4762500"/>
            <a:ext cx="48768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6481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55101" y="2996070"/>
            <a:ext cx="5469436" cy="6723640"/>
          </a:xfrm>
          <a:custGeom>
            <a:avLst/>
            <a:gdLst/>
            <a:ahLst/>
            <a:cxnLst/>
            <a:rect l="l" t="t" r="r" b="b"/>
            <a:pathLst>
              <a:path w="5469436" h="6723640">
                <a:moveTo>
                  <a:pt x="0" y="0"/>
                </a:moveTo>
                <a:lnTo>
                  <a:pt x="5469436" y="0"/>
                </a:lnTo>
                <a:lnTo>
                  <a:pt x="5469436" y="6723640"/>
                </a:lnTo>
                <a:lnTo>
                  <a:pt x="0" y="67236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94470" y="699859"/>
            <a:ext cx="14531329" cy="1892779"/>
          </a:xfrm>
          <a:custGeom>
            <a:avLst/>
            <a:gdLst/>
            <a:ahLst/>
            <a:cxnLst/>
            <a:rect l="l" t="t" r="r" b="b"/>
            <a:pathLst>
              <a:path w="10918098" h="1892779">
                <a:moveTo>
                  <a:pt x="0" y="0"/>
                </a:moveTo>
                <a:lnTo>
                  <a:pt x="10918098" y="0"/>
                </a:lnTo>
                <a:lnTo>
                  <a:pt x="10918098" y="1892779"/>
                </a:lnTo>
                <a:lnTo>
                  <a:pt x="0" y="18927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302183" y="900724"/>
            <a:ext cx="13769330" cy="12564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199"/>
              </a:lnSpc>
            </a:pPr>
            <a:r>
              <a:rPr lang="en-US" sz="6000" dirty="0">
                <a:solidFill>
                  <a:srgbClr val="2741CC"/>
                </a:solidFill>
                <a:latin typeface="Handelson Four"/>
                <a:ea typeface="Handelson Four"/>
                <a:cs typeface="Handelson Four"/>
                <a:sym typeface="Handelson Four"/>
              </a:rPr>
              <a:t>ANTICONCEPTIVOS ORALES CON PROGESTAGENO SOLO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94470" y="3538109"/>
            <a:ext cx="4070452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0"/>
              </a:lnSpc>
            </a:pPr>
            <a:r>
              <a:rPr lang="en-US" sz="3099" b="1" dirty="0">
                <a:solidFill>
                  <a:srgbClr val="06B9EC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</a:t>
            </a:r>
            <a:r>
              <a:rPr lang="en-US" sz="4000" b="1" dirty="0" err="1">
                <a:solidFill>
                  <a:srgbClr val="06B9EC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Minipíldora</a:t>
            </a:r>
            <a:endParaRPr lang="en-US" sz="4000" b="1" dirty="0">
              <a:solidFill>
                <a:srgbClr val="06B9EC"/>
              </a:solidFill>
              <a:latin typeface="Coco Gothic Bold"/>
              <a:ea typeface="Coco Gothic Bold"/>
              <a:cs typeface="Coco Gothic Bold"/>
              <a:sym typeface="Coco Gothic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998275" y="3538109"/>
            <a:ext cx="11061125" cy="53860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50"/>
              </a:lnSpc>
            </a:pPr>
            <a:r>
              <a:rPr lang="es-MX" sz="4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Puerperio (sin lactancia materna)</a:t>
            </a:r>
            <a:r>
              <a:rPr lang="es-MX" sz="4000" dirty="0"/>
              <a:t> </a:t>
            </a:r>
          </a:p>
          <a:p>
            <a:pPr>
              <a:lnSpc>
                <a:spcPts val="3450"/>
              </a:lnSpc>
            </a:pPr>
            <a:endParaRPr lang="es-MX" sz="4000" dirty="0"/>
          </a:p>
          <a:p>
            <a:pPr>
              <a:lnSpc>
                <a:spcPts val="3450"/>
              </a:lnSpc>
            </a:pPr>
            <a:r>
              <a:rPr lang="es-MX" sz="2800" dirty="0"/>
              <a:t>• </a:t>
            </a:r>
            <a:r>
              <a:rPr lang="es-MX" sz="2800" b="1" u="sng" dirty="0"/>
              <a:t>Menos de 21 días de puerperio: </a:t>
            </a:r>
            <a:r>
              <a:rPr lang="es-MX" sz="2800" dirty="0"/>
              <a:t>puede iniciarse el uso de AOPS. No es necesario proporcionar protección anticonceptiva adicional. </a:t>
            </a:r>
          </a:p>
          <a:p>
            <a:pPr>
              <a:lnSpc>
                <a:spcPts val="3450"/>
              </a:lnSpc>
            </a:pPr>
            <a:endParaRPr lang="es-MX" sz="2800" dirty="0"/>
          </a:p>
          <a:p>
            <a:pPr>
              <a:lnSpc>
                <a:spcPts val="3450"/>
              </a:lnSpc>
            </a:pPr>
            <a:r>
              <a:rPr lang="es-MX" sz="2800" dirty="0"/>
              <a:t>• </a:t>
            </a:r>
            <a:r>
              <a:rPr lang="es-MX" sz="2800" b="1" u="sng" dirty="0"/>
              <a:t>Veintiún días o más de puerperio y sin retorno de los ciclos menstruales:</a:t>
            </a:r>
            <a:r>
              <a:rPr lang="es-MX" sz="2800" dirty="0"/>
              <a:t> puede iniciarse el uso de AOPS si se tiene la certeza razonable de que la mujer no está embarazada</a:t>
            </a:r>
          </a:p>
          <a:p>
            <a:pPr>
              <a:lnSpc>
                <a:spcPts val="3450"/>
              </a:lnSpc>
            </a:pPr>
            <a:endParaRPr lang="es-MX" sz="2800" b="1" u="sng" dirty="0"/>
          </a:p>
          <a:p>
            <a:pPr marL="457200" indent="-457200">
              <a:lnSpc>
                <a:spcPts val="3450"/>
              </a:lnSpc>
              <a:buFont typeface="Arial" panose="020B0604020202020204" pitchFamily="34" charset="0"/>
              <a:buChar char="•"/>
            </a:pPr>
            <a:r>
              <a:rPr lang="es-MX" sz="2800" b="1" u="sng" dirty="0"/>
              <a:t>En caso de retorno de los ciclos menstruales: </a:t>
            </a:r>
            <a:r>
              <a:rPr lang="es-MX" sz="2800" dirty="0"/>
              <a:t>puede iniciarse el uso de AOPS tal como se recomienda para otras mujeres que tienen ciclos menstruales</a:t>
            </a:r>
            <a:endParaRPr lang="en-US" sz="2800" dirty="0">
              <a:solidFill>
                <a:srgbClr val="29265B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4762500"/>
            <a:ext cx="48768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618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0320" y="485404"/>
            <a:ext cx="18414997" cy="9801596"/>
          </a:xfrm>
          <a:custGeom>
            <a:avLst/>
            <a:gdLst/>
            <a:ahLst/>
            <a:cxnLst/>
            <a:rect l="l" t="t" r="r" b="b"/>
            <a:pathLst>
              <a:path w="18414997" h="9801596">
                <a:moveTo>
                  <a:pt x="0" y="0"/>
                </a:moveTo>
                <a:lnTo>
                  <a:pt x="18414997" y="0"/>
                </a:lnTo>
                <a:lnTo>
                  <a:pt x="18414997" y="9801596"/>
                </a:lnTo>
                <a:lnTo>
                  <a:pt x="0" y="9801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916318" y="1237022"/>
            <a:ext cx="8455352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6000" dirty="0">
                <a:solidFill>
                  <a:srgbClr val="2741CC"/>
                </a:solidFill>
                <a:latin typeface="Handelson Four"/>
                <a:ea typeface="Handelson Four"/>
                <a:cs typeface="Handelson Four"/>
                <a:sym typeface="Handelson Four"/>
              </a:rPr>
              <a:t>ANTICONCEPCIÓN DE EMERGENCIA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8599" y="3639320"/>
            <a:ext cx="4498648" cy="664768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1227" y="2788960"/>
            <a:ext cx="9209573" cy="5859740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5248272" y="9189799"/>
            <a:ext cx="7349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Los métodos  de anticoncepción de emergencia después de cuatro semanas.</a:t>
            </a:r>
          </a:p>
        </p:txBody>
      </p:sp>
    </p:spTree>
    <p:extLst>
      <p:ext uri="{BB962C8B-B14F-4D97-AF65-F5344CB8AC3E}">
        <p14:creationId xmlns:p14="http://schemas.microsoft.com/office/powerpoint/2010/main" val="21760736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6551" y="-89449"/>
            <a:ext cx="19509057" cy="11301717"/>
          </a:xfrm>
          <a:custGeom>
            <a:avLst/>
            <a:gdLst/>
            <a:ahLst/>
            <a:cxnLst/>
            <a:rect l="l" t="t" r="r" b="b"/>
            <a:pathLst>
              <a:path w="19509057" h="11301717">
                <a:moveTo>
                  <a:pt x="0" y="0"/>
                </a:moveTo>
                <a:lnTo>
                  <a:pt x="19509057" y="0"/>
                </a:lnTo>
                <a:lnTo>
                  <a:pt x="19509057" y="11301717"/>
                </a:lnTo>
                <a:lnTo>
                  <a:pt x="0" y="11301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953000" y="3238500"/>
            <a:ext cx="10820400" cy="5693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95"/>
              </a:lnSpc>
            </a:pPr>
            <a:r>
              <a:rPr lang="es-MX" sz="4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Puerperio (con lactancia materna) </a:t>
            </a:r>
          </a:p>
          <a:p>
            <a:pPr>
              <a:lnSpc>
                <a:spcPts val="3695"/>
              </a:lnSpc>
            </a:pPr>
            <a:r>
              <a:rPr lang="es-MX" sz="3200" b="1" u="sng" dirty="0"/>
              <a:t>• Menos de seis semanas de puerperio: </a:t>
            </a:r>
            <a:r>
              <a:rPr lang="es-MX" sz="3200" dirty="0"/>
              <a:t>La mujer no debe usar </a:t>
            </a:r>
            <a:r>
              <a:rPr lang="es-MX" sz="3200" dirty="0" err="1"/>
              <a:t>AOCs</a:t>
            </a:r>
            <a:r>
              <a:rPr lang="es-MX" sz="3200" dirty="0"/>
              <a:t>, (CME, categoría 4). </a:t>
            </a:r>
          </a:p>
          <a:p>
            <a:pPr>
              <a:lnSpc>
                <a:spcPts val="3695"/>
              </a:lnSpc>
            </a:pPr>
            <a:r>
              <a:rPr lang="es-MX" sz="3200" dirty="0"/>
              <a:t>• </a:t>
            </a:r>
            <a:r>
              <a:rPr lang="es-MX" sz="3200" b="1" u="sng" dirty="0"/>
              <a:t>De seis semanas a seis meses de puerperio: </a:t>
            </a:r>
            <a:r>
              <a:rPr lang="es-MX" sz="3200" dirty="0"/>
              <a:t>el uso de </a:t>
            </a:r>
            <a:r>
              <a:rPr lang="es-MX" sz="3200" dirty="0" err="1"/>
              <a:t>AOCs</a:t>
            </a:r>
            <a:r>
              <a:rPr lang="es-MX" sz="3200" dirty="0"/>
              <a:t>, no se recomienda a menos que otros métodos más adecuados no estén disponibles o no resulten aceptables (CME, categoría 3). </a:t>
            </a:r>
          </a:p>
          <a:p>
            <a:pPr>
              <a:lnSpc>
                <a:spcPts val="3695"/>
              </a:lnSpc>
            </a:pPr>
            <a:r>
              <a:rPr lang="es-MX" sz="3200" dirty="0"/>
              <a:t>• </a:t>
            </a:r>
            <a:r>
              <a:rPr lang="es-MX" sz="3200" b="1" u="sng" dirty="0"/>
              <a:t>Más de seis meses de puerperio y con amenorrea: </a:t>
            </a:r>
            <a:r>
              <a:rPr lang="es-MX" sz="3200" dirty="0"/>
              <a:t>puede iniciarse el uso de </a:t>
            </a:r>
            <a:r>
              <a:rPr lang="es-MX" sz="3200" dirty="0" err="1"/>
              <a:t>AOCs</a:t>
            </a:r>
            <a:r>
              <a:rPr lang="es-MX" sz="3200" dirty="0"/>
              <a:t>, tal como se recomienda para otras mujeres que tienen amenorrea. </a:t>
            </a:r>
          </a:p>
          <a:p>
            <a:pPr>
              <a:lnSpc>
                <a:spcPts val="3695"/>
              </a:lnSpc>
            </a:pPr>
            <a:r>
              <a:rPr lang="es-MX" sz="3200" dirty="0"/>
              <a:t>• </a:t>
            </a:r>
            <a:r>
              <a:rPr lang="es-MX" sz="3200" b="1" u="sng" dirty="0"/>
              <a:t>Más de seis meses de puerperio y con retorno de los ciclos menstruales:</a:t>
            </a:r>
            <a:r>
              <a:rPr lang="es-MX" sz="3200" dirty="0"/>
              <a:t> puede iniciarse el uso de </a:t>
            </a:r>
            <a:r>
              <a:rPr lang="es-MX" sz="3200" dirty="0" err="1"/>
              <a:t>AOCs</a:t>
            </a:r>
            <a:r>
              <a:rPr lang="es-MX" sz="3200" dirty="0"/>
              <a:t>, tal como se recomienda para otras mujeres que tienen ciclos menstruales. </a:t>
            </a:r>
            <a:endParaRPr lang="en-US" sz="3105" dirty="0">
              <a:solidFill>
                <a:srgbClr val="29265B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260306" y="1619650"/>
            <a:ext cx="9598694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58"/>
              </a:lnSpc>
            </a:pPr>
            <a:r>
              <a:rPr lang="en-US" sz="5399" dirty="0">
                <a:solidFill>
                  <a:srgbClr val="2741CC"/>
                </a:solidFill>
                <a:latin typeface="Handelson Four"/>
                <a:ea typeface="Handelson Four"/>
                <a:cs typeface="Handelson Four"/>
                <a:sym typeface="Handelson Four"/>
              </a:rPr>
              <a:t>ANTICONCEPTIVOS ORALES COMBINADOS</a:t>
            </a:r>
          </a:p>
        </p:txBody>
      </p:sp>
    </p:spTree>
    <p:extLst>
      <p:ext uri="{BB962C8B-B14F-4D97-AF65-F5344CB8AC3E}">
        <p14:creationId xmlns:p14="http://schemas.microsoft.com/office/powerpoint/2010/main" val="16571631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6551" y="-89449"/>
            <a:ext cx="19509057" cy="11301717"/>
          </a:xfrm>
          <a:custGeom>
            <a:avLst/>
            <a:gdLst/>
            <a:ahLst/>
            <a:cxnLst/>
            <a:rect l="l" t="t" r="r" b="b"/>
            <a:pathLst>
              <a:path w="19509057" h="11301717">
                <a:moveTo>
                  <a:pt x="0" y="0"/>
                </a:moveTo>
                <a:lnTo>
                  <a:pt x="19509057" y="0"/>
                </a:lnTo>
                <a:lnTo>
                  <a:pt x="19509057" y="11301717"/>
                </a:lnTo>
                <a:lnTo>
                  <a:pt x="0" y="11301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953000" y="3238500"/>
            <a:ext cx="10820400" cy="37959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95"/>
              </a:lnSpc>
            </a:pPr>
            <a:r>
              <a:rPr lang="es-MX" sz="4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Puerperio (sin lactancia materna) </a:t>
            </a:r>
          </a:p>
          <a:p>
            <a:pPr>
              <a:lnSpc>
                <a:spcPts val="3695"/>
              </a:lnSpc>
            </a:pPr>
            <a:r>
              <a:rPr lang="es-MX" sz="3200" dirty="0"/>
              <a:t>• </a:t>
            </a:r>
            <a:r>
              <a:rPr lang="es-MX" sz="3200" b="1" u="sng" dirty="0"/>
              <a:t>Menos de 21 días de puerperio:</a:t>
            </a:r>
            <a:r>
              <a:rPr lang="es-MX" sz="3200" dirty="0"/>
              <a:t> el uso de </a:t>
            </a:r>
            <a:r>
              <a:rPr lang="es-MX" sz="3200" dirty="0" err="1"/>
              <a:t>AOCs</a:t>
            </a:r>
            <a:r>
              <a:rPr lang="es-MX" sz="3200" dirty="0"/>
              <a:t>, no se recomienda a menos que otros métodos más adecuados no estén disponibles o no resulten aceptables (CME, categoría 3).</a:t>
            </a:r>
          </a:p>
          <a:p>
            <a:pPr>
              <a:lnSpc>
                <a:spcPts val="3695"/>
              </a:lnSpc>
            </a:pPr>
            <a:r>
              <a:rPr lang="es-MX" sz="3200" dirty="0"/>
              <a:t> </a:t>
            </a:r>
          </a:p>
          <a:p>
            <a:pPr>
              <a:lnSpc>
                <a:spcPts val="3695"/>
              </a:lnSpc>
            </a:pPr>
            <a:r>
              <a:rPr lang="es-MX" sz="3200" dirty="0"/>
              <a:t>• </a:t>
            </a:r>
            <a:r>
              <a:rPr lang="es-MX" sz="3200" b="1" u="sng" dirty="0"/>
              <a:t>Veintiún días o más de puerperio: </a:t>
            </a:r>
            <a:r>
              <a:rPr lang="es-MX" sz="3200" dirty="0"/>
              <a:t>en el caso de mujeres que no presenten otros factores de riesgo de tromboembolia venosa, por lo general, puede iniciarse el uso de </a:t>
            </a:r>
            <a:r>
              <a:rPr lang="es-MX" sz="3200" dirty="0" err="1"/>
              <a:t>AOCs</a:t>
            </a:r>
            <a:r>
              <a:rPr lang="es-MX" sz="3200" dirty="0"/>
              <a:t>,(CME, categoría 2).</a:t>
            </a:r>
            <a:endParaRPr lang="en-US" sz="3105" dirty="0">
              <a:solidFill>
                <a:srgbClr val="29265B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260306" y="1619650"/>
            <a:ext cx="9598694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58"/>
              </a:lnSpc>
            </a:pPr>
            <a:r>
              <a:rPr lang="en-US" sz="5399" dirty="0">
                <a:solidFill>
                  <a:srgbClr val="2741CC"/>
                </a:solidFill>
                <a:latin typeface="Handelson Four"/>
                <a:ea typeface="Handelson Four"/>
                <a:cs typeface="Handelson Four"/>
                <a:sym typeface="Handelson Four"/>
              </a:rPr>
              <a:t>ANTICONCETIVOS ORALES COMBINADOS</a:t>
            </a:r>
          </a:p>
        </p:txBody>
      </p:sp>
    </p:spTree>
    <p:extLst>
      <p:ext uri="{BB962C8B-B14F-4D97-AF65-F5344CB8AC3E}">
        <p14:creationId xmlns:p14="http://schemas.microsoft.com/office/powerpoint/2010/main" val="13188281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3685061" y="699859"/>
            <a:ext cx="10917879" cy="1892779"/>
          </a:xfrm>
          <a:custGeom>
            <a:avLst/>
            <a:gdLst/>
            <a:ahLst/>
            <a:cxnLst/>
            <a:rect l="l" t="t" r="r" b="b"/>
            <a:pathLst>
              <a:path w="10917879" h="1892779">
                <a:moveTo>
                  <a:pt x="0" y="0"/>
                </a:moveTo>
                <a:lnTo>
                  <a:pt x="10917878" y="0"/>
                </a:lnTo>
                <a:lnTo>
                  <a:pt x="10917878" y="1892779"/>
                </a:lnTo>
                <a:lnTo>
                  <a:pt x="0" y="18927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163463" y="2996070"/>
            <a:ext cx="5469436" cy="6723640"/>
          </a:xfrm>
          <a:custGeom>
            <a:avLst/>
            <a:gdLst/>
            <a:ahLst/>
            <a:cxnLst/>
            <a:rect l="l" t="t" r="r" b="b"/>
            <a:pathLst>
              <a:path w="5469436" h="6723640">
                <a:moveTo>
                  <a:pt x="0" y="0"/>
                </a:moveTo>
                <a:lnTo>
                  <a:pt x="5469436" y="0"/>
                </a:lnTo>
                <a:lnTo>
                  <a:pt x="5469436" y="6723640"/>
                </a:lnTo>
                <a:lnTo>
                  <a:pt x="0" y="67236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685061" y="928102"/>
            <a:ext cx="13792200" cy="1436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199"/>
              </a:lnSpc>
            </a:pPr>
            <a:r>
              <a:rPr lang="en-US" sz="6000" dirty="0">
                <a:solidFill>
                  <a:srgbClr val="2741CC"/>
                </a:solidFill>
                <a:latin typeface="Handelson Four"/>
                <a:ea typeface="Handelson Four"/>
                <a:cs typeface="Handelson Four"/>
                <a:sym typeface="Handelson Four"/>
              </a:rPr>
              <a:t>ANTICONCEPTIVOS INYECTABLES COMBINADOS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089012" y="4316806"/>
            <a:ext cx="3618338" cy="449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0"/>
              </a:lnSpc>
            </a:pPr>
            <a:r>
              <a:rPr lang="en-US" sz="6000" b="1" dirty="0">
                <a:solidFill>
                  <a:srgbClr val="E8C915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AICs</a:t>
            </a:r>
            <a:endParaRPr lang="en-US" sz="6000" dirty="0">
              <a:solidFill>
                <a:srgbClr val="29265B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10" name="TextBox 3"/>
          <p:cNvSpPr txBox="1"/>
          <p:nvPr/>
        </p:nvSpPr>
        <p:spPr>
          <a:xfrm>
            <a:off x="609600" y="3162300"/>
            <a:ext cx="10820400" cy="5693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95"/>
              </a:lnSpc>
            </a:pPr>
            <a:r>
              <a:rPr lang="es-MX" sz="4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Puerperio (con lactancia materna) </a:t>
            </a:r>
          </a:p>
          <a:p>
            <a:pPr>
              <a:lnSpc>
                <a:spcPts val="3695"/>
              </a:lnSpc>
            </a:pPr>
            <a:r>
              <a:rPr lang="es-MX" sz="3200" b="1" u="sng" dirty="0"/>
              <a:t>• Menos de seis semanas de puerperio: </a:t>
            </a:r>
            <a:r>
              <a:rPr lang="es-MX" sz="3200" dirty="0"/>
              <a:t>La mujer no debe usar </a:t>
            </a:r>
            <a:r>
              <a:rPr lang="es-MX" sz="3200" dirty="0" err="1"/>
              <a:t>AICs</a:t>
            </a:r>
            <a:r>
              <a:rPr lang="es-MX" sz="3200" dirty="0"/>
              <a:t>, (CME, categoría 4). </a:t>
            </a:r>
          </a:p>
          <a:p>
            <a:pPr>
              <a:lnSpc>
                <a:spcPts val="3695"/>
              </a:lnSpc>
            </a:pPr>
            <a:r>
              <a:rPr lang="es-MX" sz="3200" dirty="0"/>
              <a:t>• </a:t>
            </a:r>
            <a:r>
              <a:rPr lang="es-MX" sz="3200" b="1" u="sng" dirty="0"/>
              <a:t>De seis semanas a seis meses de puerperio: </a:t>
            </a:r>
            <a:r>
              <a:rPr lang="es-MX" sz="3200" dirty="0"/>
              <a:t>el uso de </a:t>
            </a:r>
            <a:r>
              <a:rPr lang="es-MX" sz="3200" dirty="0" err="1"/>
              <a:t>AICs</a:t>
            </a:r>
            <a:r>
              <a:rPr lang="es-MX" sz="3200" dirty="0"/>
              <a:t>, no se recomienda a menos que otros métodos más adecuados no estén disponibles o no resulten aceptables (CME, categoría 3). </a:t>
            </a:r>
          </a:p>
          <a:p>
            <a:pPr>
              <a:lnSpc>
                <a:spcPts val="3695"/>
              </a:lnSpc>
            </a:pPr>
            <a:r>
              <a:rPr lang="es-MX" sz="3200" dirty="0"/>
              <a:t>• </a:t>
            </a:r>
            <a:r>
              <a:rPr lang="es-MX" sz="3200" b="1" u="sng" dirty="0"/>
              <a:t>Más de seis meses de puerperio y con amenorrea: </a:t>
            </a:r>
            <a:r>
              <a:rPr lang="es-MX" sz="3200" dirty="0"/>
              <a:t>puede iniciarse el uso de </a:t>
            </a:r>
            <a:r>
              <a:rPr lang="es-MX" sz="3200" dirty="0" err="1"/>
              <a:t>AICs</a:t>
            </a:r>
            <a:r>
              <a:rPr lang="es-MX" sz="3200" dirty="0"/>
              <a:t>, tal como se recomienda para otras mujeres que tienen amenorrea. </a:t>
            </a:r>
          </a:p>
          <a:p>
            <a:pPr>
              <a:lnSpc>
                <a:spcPts val="3695"/>
              </a:lnSpc>
            </a:pPr>
            <a:r>
              <a:rPr lang="es-MX" sz="3200" dirty="0"/>
              <a:t>• </a:t>
            </a:r>
            <a:r>
              <a:rPr lang="es-MX" sz="3200" b="1" u="sng" dirty="0"/>
              <a:t>Más de seis meses de puerperio y con retorno de los ciclos menstruales:</a:t>
            </a:r>
            <a:r>
              <a:rPr lang="es-MX" sz="3200" dirty="0"/>
              <a:t> puede iniciarse el uso de </a:t>
            </a:r>
            <a:r>
              <a:rPr lang="es-MX" sz="3200" dirty="0" err="1"/>
              <a:t>AICs</a:t>
            </a:r>
            <a:r>
              <a:rPr lang="es-MX" sz="3200" dirty="0"/>
              <a:t>, tal como se recomienda para otras mujeres que tienen ciclos menstruales. </a:t>
            </a:r>
            <a:endParaRPr lang="en-US" sz="3105" dirty="0">
              <a:solidFill>
                <a:srgbClr val="29265B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</p:spTree>
    <p:extLst>
      <p:ext uri="{BB962C8B-B14F-4D97-AF65-F5344CB8AC3E}">
        <p14:creationId xmlns:p14="http://schemas.microsoft.com/office/powerpoint/2010/main" val="30390686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3685061" y="699859"/>
            <a:ext cx="10917879" cy="1892779"/>
          </a:xfrm>
          <a:custGeom>
            <a:avLst/>
            <a:gdLst/>
            <a:ahLst/>
            <a:cxnLst/>
            <a:rect l="l" t="t" r="r" b="b"/>
            <a:pathLst>
              <a:path w="10917879" h="1892779">
                <a:moveTo>
                  <a:pt x="0" y="0"/>
                </a:moveTo>
                <a:lnTo>
                  <a:pt x="10917878" y="0"/>
                </a:lnTo>
                <a:lnTo>
                  <a:pt x="10917878" y="1892779"/>
                </a:lnTo>
                <a:lnTo>
                  <a:pt x="0" y="18927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163463" y="2996070"/>
            <a:ext cx="5469436" cy="6723640"/>
          </a:xfrm>
          <a:custGeom>
            <a:avLst/>
            <a:gdLst/>
            <a:ahLst/>
            <a:cxnLst/>
            <a:rect l="l" t="t" r="r" b="b"/>
            <a:pathLst>
              <a:path w="5469436" h="6723640">
                <a:moveTo>
                  <a:pt x="0" y="0"/>
                </a:moveTo>
                <a:lnTo>
                  <a:pt x="5469436" y="0"/>
                </a:lnTo>
                <a:lnTo>
                  <a:pt x="5469436" y="6723640"/>
                </a:lnTo>
                <a:lnTo>
                  <a:pt x="0" y="67236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685061" y="928102"/>
            <a:ext cx="13792200" cy="1436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199"/>
              </a:lnSpc>
            </a:pPr>
            <a:r>
              <a:rPr lang="en-US" sz="6000" dirty="0">
                <a:solidFill>
                  <a:srgbClr val="2741CC"/>
                </a:solidFill>
                <a:latin typeface="Handelson Four"/>
                <a:ea typeface="Handelson Four"/>
                <a:cs typeface="Handelson Four"/>
                <a:sym typeface="Handelson Four"/>
              </a:rPr>
              <a:t>ANTICONCEPTIVOS INYECTABLES COMBINADOS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089012" y="4316806"/>
            <a:ext cx="3618338" cy="449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0"/>
              </a:lnSpc>
            </a:pPr>
            <a:r>
              <a:rPr lang="en-US" sz="6000" b="1" dirty="0">
                <a:solidFill>
                  <a:srgbClr val="E8C915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AICs</a:t>
            </a:r>
            <a:endParaRPr lang="en-US" sz="6000" dirty="0">
              <a:solidFill>
                <a:srgbClr val="29265B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10" name="TextBox 3"/>
          <p:cNvSpPr txBox="1"/>
          <p:nvPr/>
        </p:nvSpPr>
        <p:spPr>
          <a:xfrm>
            <a:off x="609600" y="3162300"/>
            <a:ext cx="10820400" cy="42704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95"/>
              </a:lnSpc>
            </a:pPr>
            <a:r>
              <a:rPr lang="es-MX" sz="6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Puerperio (sin lactancia materna) </a:t>
            </a:r>
          </a:p>
          <a:p>
            <a:pPr>
              <a:lnSpc>
                <a:spcPts val="3695"/>
              </a:lnSpc>
            </a:pPr>
            <a:endParaRPr lang="es-MX" sz="60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>
              <a:lnSpc>
                <a:spcPts val="3695"/>
              </a:lnSpc>
            </a:pPr>
            <a:r>
              <a:rPr lang="es-MX" sz="3200" dirty="0"/>
              <a:t>• </a:t>
            </a:r>
            <a:r>
              <a:rPr lang="es-MX" sz="3200" b="1" u="sng" dirty="0"/>
              <a:t>Menos de 21 días de puerperio:</a:t>
            </a:r>
            <a:r>
              <a:rPr lang="es-MX" sz="3200" dirty="0"/>
              <a:t> el uso de </a:t>
            </a:r>
            <a:r>
              <a:rPr lang="es-MX" sz="3200" dirty="0" err="1"/>
              <a:t>AICs</a:t>
            </a:r>
            <a:r>
              <a:rPr lang="es-MX" sz="3200" dirty="0"/>
              <a:t>, no se recomienda a menos que otros métodos más adecuados no estén disponibles o no resulten aceptables (CME, categoría 3).</a:t>
            </a:r>
          </a:p>
          <a:p>
            <a:pPr>
              <a:lnSpc>
                <a:spcPts val="3695"/>
              </a:lnSpc>
            </a:pPr>
            <a:r>
              <a:rPr lang="es-MX" sz="3200" dirty="0"/>
              <a:t> </a:t>
            </a:r>
          </a:p>
          <a:p>
            <a:pPr>
              <a:lnSpc>
                <a:spcPts val="3695"/>
              </a:lnSpc>
            </a:pPr>
            <a:r>
              <a:rPr lang="es-MX" sz="3200" dirty="0"/>
              <a:t>• </a:t>
            </a:r>
            <a:r>
              <a:rPr lang="es-MX" sz="3200" b="1" u="sng" dirty="0"/>
              <a:t>Veintiún días o más de puerperio: </a:t>
            </a:r>
            <a:r>
              <a:rPr lang="es-MX" sz="3200" dirty="0"/>
              <a:t>en el caso de mujeres que no presenten otros factores de riesgo de tromboembolia venosa, por lo general, puede iniciarse el uso de </a:t>
            </a:r>
            <a:r>
              <a:rPr lang="es-MX" sz="3200" dirty="0" err="1"/>
              <a:t>AICs</a:t>
            </a:r>
            <a:r>
              <a:rPr lang="es-MX" sz="3200" dirty="0"/>
              <a:t> (CME, categoría 2).</a:t>
            </a:r>
            <a:endParaRPr lang="en-US" sz="3200" dirty="0">
              <a:solidFill>
                <a:srgbClr val="29265B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</p:spTree>
    <p:extLst>
      <p:ext uri="{BB962C8B-B14F-4D97-AF65-F5344CB8AC3E}">
        <p14:creationId xmlns:p14="http://schemas.microsoft.com/office/powerpoint/2010/main" val="10956594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51899" y="-636622"/>
            <a:ext cx="18574693" cy="11301717"/>
          </a:xfrm>
          <a:custGeom>
            <a:avLst/>
            <a:gdLst/>
            <a:ahLst/>
            <a:cxnLst/>
            <a:rect l="l" t="t" r="r" b="b"/>
            <a:pathLst>
              <a:path w="18574693" h="11301717">
                <a:moveTo>
                  <a:pt x="0" y="0"/>
                </a:moveTo>
                <a:lnTo>
                  <a:pt x="18574693" y="0"/>
                </a:lnTo>
                <a:lnTo>
                  <a:pt x="18574693" y="11301717"/>
                </a:lnTo>
                <a:lnTo>
                  <a:pt x="0" y="11301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371600" y="2028803"/>
            <a:ext cx="10363200" cy="6432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s-MX" sz="5400" dirty="0"/>
              <a:t>ANTICONCEPCION POST ABORTO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s-MX" sz="2800" b="1" dirty="0">
              <a:latin typeface="Microsoft Yi Baiti" panose="03000500000000000000" pitchFamily="66" charset="0"/>
              <a:ea typeface="Microsoft Yi Baiti" panose="03000500000000000000" pitchFamily="66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MX" sz="2800" b="1" dirty="0">
                <a:latin typeface="Microsoft Yi Baiti" panose="03000500000000000000" pitchFamily="66" charset="0"/>
                <a:ea typeface="Microsoft Yi Baiti" panose="03000500000000000000" pitchFamily="66" charset="0"/>
              </a:rPr>
              <a:t> </a:t>
            </a:r>
            <a:r>
              <a:rPr lang="es-MX" sz="2800" b="1" dirty="0">
                <a:latin typeface="Book Antiqua" panose="02040602050305030304" pitchFamily="18" charset="0"/>
                <a:ea typeface="Microsoft Yi Baiti" panose="03000500000000000000" pitchFamily="66" charset="0"/>
              </a:rPr>
              <a:t>La necesidad no satisfecha de planificación familiar es una causa principal del aborto inducido.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MX" sz="2800" b="1" dirty="0">
                <a:solidFill>
                  <a:srgbClr val="7030A0"/>
                </a:solidFill>
                <a:latin typeface="Book Antiqua" panose="02040602050305030304" pitchFamily="18" charset="0"/>
                <a:ea typeface="Microsoft Yi Baiti" panose="03000500000000000000" pitchFamily="66" charset="0"/>
              </a:rPr>
              <a:t>Las mujeres pueden quedarse embarazadas casi inmediatamente después de un aborto. A menudo la ovulación ocurre a las dos semanas tras un aborto del primer trimestre y a las cuatro semanas luego de un aborto del segundo trimestre.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MX" sz="2800" b="1" dirty="0">
                <a:latin typeface="Book Antiqua" panose="02040602050305030304" pitchFamily="18" charset="0"/>
                <a:ea typeface="Microsoft Yi Baiti" panose="03000500000000000000" pitchFamily="66" charset="0"/>
              </a:rPr>
              <a:t> Es por ello por lo que la planificación familiar debe instituirse inmediatamente luego de ocurrido un aborto del 1° </a:t>
            </a:r>
            <a:r>
              <a:rPr lang="es-MX" sz="2800" b="1" dirty="0" err="1">
                <a:latin typeface="Book Antiqua" panose="02040602050305030304" pitchFamily="18" charset="0"/>
                <a:ea typeface="Microsoft Yi Baiti" panose="03000500000000000000" pitchFamily="66" charset="0"/>
              </a:rPr>
              <a:t>ó</a:t>
            </a:r>
            <a:r>
              <a:rPr lang="es-MX" sz="2800" b="1" dirty="0">
                <a:latin typeface="Book Antiqua" panose="02040602050305030304" pitchFamily="18" charset="0"/>
                <a:ea typeface="Microsoft Yi Baiti" panose="03000500000000000000" pitchFamily="66" charset="0"/>
              </a:rPr>
              <a:t> 2° trimestre de embarazo. Todas las mujeres en post aborto deberían recibir consejería en planificación familiar y egresar con un método anticonceptivo moderno</a:t>
            </a:r>
            <a:endParaRPr lang="en-US" sz="2800" b="1" dirty="0">
              <a:solidFill>
                <a:srgbClr val="29265B"/>
              </a:solidFill>
              <a:latin typeface="Book Antiqua" panose="02040602050305030304" pitchFamily="18" charset="0"/>
              <a:ea typeface="Microsoft Yi Baiti" panose="03000500000000000000" pitchFamily="66" charset="0"/>
              <a:cs typeface="Coco Gothic"/>
              <a:sym typeface="Coco Gothic"/>
            </a:endParaRPr>
          </a:p>
        </p:txBody>
      </p:sp>
    </p:spTree>
    <p:extLst>
      <p:ext uri="{BB962C8B-B14F-4D97-AF65-F5344CB8AC3E}">
        <p14:creationId xmlns:p14="http://schemas.microsoft.com/office/powerpoint/2010/main" val="24678305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09484" y="-419100"/>
            <a:ext cx="19305460" cy="11305670"/>
          </a:xfrm>
          <a:custGeom>
            <a:avLst/>
            <a:gdLst/>
            <a:ahLst/>
            <a:cxnLst/>
            <a:rect l="l" t="t" r="r" b="b"/>
            <a:pathLst>
              <a:path w="19305460" h="11305670">
                <a:moveTo>
                  <a:pt x="0" y="0"/>
                </a:moveTo>
                <a:lnTo>
                  <a:pt x="19305460" y="0"/>
                </a:lnTo>
                <a:lnTo>
                  <a:pt x="19305460" y="11305671"/>
                </a:lnTo>
                <a:lnTo>
                  <a:pt x="0" y="113056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8077201" y="1500420"/>
            <a:ext cx="793922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74"/>
              </a:lnSpc>
            </a:pPr>
            <a:r>
              <a:rPr lang="en-US" sz="4999" dirty="0">
                <a:solidFill>
                  <a:srgbClr val="FFFFFF"/>
                </a:solidFill>
                <a:latin typeface="Handelson Four"/>
                <a:ea typeface="Handelson Four"/>
                <a:cs typeface="Handelson Four"/>
                <a:sym typeface="Handelson Four"/>
              </a:rPr>
              <a:t> </a:t>
            </a:r>
            <a:r>
              <a:rPr lang="es-MX" sz="5400" dirty="0"/>
              <a:t>METODOS INTRAUTERINOS</a:t>
            </a:r>
            <a:endParaRPr lang="en-US" sz="4999" dirty="0">
              <a:solidFill>
                <a:srgbClr val="FFFFFF"/>
              </a:solidFill>
              <a:latin typeface="Handelson Four"/>
              <a:ea typeface="Handelson Four"/>
              <a:cs typeface="Handelson Four"/>
              <a:sym typeface="Handelson Four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1836975" y="1627222"/>
            <a:ext cx="97279" cy="603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7"/>
              </a:lnSpc>
            </a:pPr>
            <a:r>
              <a:rPr lang="en-US" sz="2399" b="1">
                <a:solidFill>
                  <a:srgbClr val="29265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43246" y="3607416"/>
            <a:ext cx="7303132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DIU de </a:t>
            </a:r>
            <a:r>
              <a:rPr lang="en-US" sz="36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cobre</a:t>
            </a:r>
            <a:endParaRPr lang="en-US" sz="3600" b="1" dirty="0">
              <a:solidFill>
                <a:schemeClr val="accent2">
                  <a:lumMod val="60000"/>
                  <a:lumOff val="40000"/>
                </a:schemeClr>
              </a:solidFill>
              <a:latin typeface="Coco Gothic Bold"/>
              <a:ea typeface="Coco Gothic Bold"/>
              <a:cs typeface="Coco Gothic Bold"/>
              <a:sym typeface="Coco Gothic Bold"/>
            </a:endParaRPr>
          </a:p>
          <a:p>
            <a:pPr>
              <a:lnSpc>
                <a:spcPts val="3150"/>
              </a:lnSpc>
            </a:pPr>
            <a:r>
              <a:rPr 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DIU de </a:t>
            </a:r>
            <a:r>
              <a:rPr lang="en-US" sz="36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levonorgestrel</a:t>
            </a:r>
            <a:endParaRPr lang="en-US" sz="3600" b="1" dirty="0">
              <a:solidFill>
                <a:schemeClr val="accent2">
                  <a:lumMod val="60000"/>
                  <a:lumOff val="40000"/>
                </a:schemeClr>
              </a:solidFill>
              <a:latin typeface="Coco Gothic Bold"/>
              <a:ea typeface="Coco Gothic Bold"/>
              <a:cs typeface="Coco Gothic Bold"/>
              <a:sym typeface="Coco Gothic Bold"/>
            </a:endParaRPr>
          </a:p>
          <a:p>
            <a:pPr algn="l">
              <a:lnSpc>
                <a:spcPts val="3150"/>
              </a:lnSpc>
            </a:pPr>
            <a:endParaRPr lang="en-US" sz="2399" dirty="0">
              <a:solidFill>
                <a:srgbClr val="29265B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229600" y="4991100"/>
            <a:ext cx="9382759" cy="4616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just">
              <a:lnSpc>
                <a:spcPts val="5998"/>
              </a:lnSpc>
              <a:buFont typeface="Arial" panose="020B0604020202020204" pitchFamily="34" charset="0"/>
              <a:buChar char="•"/>
            </a:pPr>
            <a:r>
              <a:rPr lang="es-MX" sz="2400" dirty="0">
                <a:latin typeface="Doppio One" panose="02010603030000020804" pitchFamily="2" charset="0"/>
              </a:rPr>
              <a:t>Pueden insertarse inmediatamente después de un aborto</a:t>
            </a:r>
          </a:p>
          <a:p>
            <a:pPr algn="just">
              <a:lnSpc>
                <a:spcPts val="5998"/>
              </a:lnSpc>
            </a:pPr>
            <a:r>
              <a:rPr lang="es-MX" sz="2400" dirty="0">
                <a:latin typeface="Doppio One" panose="02010603030000020804" pitchFamily="2" charset="0"/>
              </a:rPr>
              <a:t>durante el primer trimestre. </a:t>
            </a:r>
          </a:p>
          <a:p>
            <a:pPr algn="just">
              <a:lnSpc>
                <a:spcPts val="5998"/>
              </a:lnSpc>
            </a:pPr>
            <a:r>
              <a:rPr lang="es-MX" sz="2400" dirty="0">
                <a:latin typeface="Doppio One" panose="02010603030000020804" pitchFamily="2" charset="0"/>
              </a:rPr>
              <a:t>• En general, puede insertarse inmediatamente después de un aborto durante el segundo trimestre. </a:t>
            </a:r>
          </a:p>
          <a:p>
            <a:pPr algn="just">
              <a:lnSpc>
                <a:spcPts val="5998"/>
              </a:lnSpc>
            </a:pPr>
            <a:r>
              <a:rPr lang="es-MX" sz="2400" dirty="0">
                <a:latin typeface="Doppio One" panose="02010603030000020804" pitchFamily="2" charset="0"/>
              </a:rPr>
              <a:t>• No debe insertarse un DIU-Cu inmediatamente después de un aborto séptico (CME, categoría 4)</a:t>
            </a:r>
            <a:endParaRPr lang="en-US" sz="2399" dirty="0">
              <a:solidFill>
                <a:srgbClr val="29265B"/>
              </a:solidFill>
              <a:latin typeface="Doppio One" panose="02010603030000020804" pitchFamily="2" charset="0"/>
              <a:ea typeface="Coco Gothic"/>
              <a:cs typeface="Coco Gothic"/>
              <a:sym typeface="Coco Gothic"/>
            </a:endParaRPr>
          </a:p>
        </p:txBody>
      </p:sp>
    </p:spTree>
    <p:extLst>
      <p:ext uri="{BB962C8B-B14F-4D97-AF65-F5344CB8AC3E}">
        <p14:creationId xmlns:p14="http://schemas.microsoft.com/office/powerpoint/2010/main" val="15209132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6551" y="772525"/>
            <a:ext cx="9274045" cy="1801673"/>
          </a:xfrm>
          <a:custGeom>
            <a:avLst/>
            <a:gdLst/>
            <a:ahLst/>
            <a:cxnLst/>
            <a:rect l="l" t="t" r="r" b="b"/>
            <a:pathLst>
              <a:path w="9274045" h="1801673">
                <a:moveTo>
                  <a:pt x="0" y="0"/>
                </a:moveTo>
                <a:lnTo>
                  <a:pt x="9274045" y="0"/>
                </a:lnTo>
                <a:lnTo>
                  <a:pt x="9274045" y="1801673"/>
                </a:lnTo>
                <a:lnTo>
                  <a:pt x="0" y="18016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53812" y="2898461"/>
            <a:ext cx="650872" cy="703259"/>
          </a:xfrm>
          <a:custGeom>
            <a:avLst/>
            <a:gdLst/>
            <a:ahLst/>
            <a:cxnLst/>
            <a:rect l="l" t="t" r="r" b="b"/>
            <a:pathLst>
              <a:path w="650872" h="703259">
                <a:moveTo>
                  <a:pt x="0" y="0"/>
                </a:moveTo>
                <a:lnTo>
                  <a:pt x="650872" y="0"/>
                </a:lnTo>
                <a:lnTo>
                  <a:pt x="650872" y="703259"/>
                </a:lnTo>
                <a:lnTo>
                  <a:pt x="0" y="7032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84292" y="7125808"/>
            <a:ext cx="650872" cy="703259"/>
          </a:xfrm>
          <a:custGeom>
            <a:avLst/>
            <a:gdLst/>
            <a:ahLst/>
            <a:cxnLst/>
            <a:rect l="l" t="t" r="r" b="b"/>
            <a:pathLst>
              <a:path w="650872" h="703259">
                <a:moveTo>
                  <a:pt x="0" y="0"/>
                </a:moveTo>
                <a:lnTo>
                  <a:pt x="650872" y="0"/>
                </a:lnTo>
                <a:lnTo>
                  <a:pt x="650872" y="703260"/>
                </a:lnTo>
                <a:lnTo>
                  <a:pt x="0" y="7032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84292" y="4897584"/>
            <a:ext cx="650872" cy="733452"/>
          </a:xfrm>
          <a:custGeom>
            <a:avLst/>
            <a:gdLst/>
            <a:ahLst/>
            <a:cxnLst/>
            <a:rect l="l" t="t" r="r" b="b"/>
            <a:pathLst>
              <a:path w="650872" h="703259">
                <a:moveTo>
                  <a:pt x="0" y="0"/>
                </a:moveTo>
                <a:lnTo>
                  <a:pt x="650872" y="0"/>
                </a:lnTo>
                <a:lnTo>
                  <a:pt x="650872" y="703260"/>
                </a:lnTo>
                <a:lnTo>
                  <a:pt x="0" y="70326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982200" y="0"/>
            <a:ext cx="8623297" cy="11518897"/>
          </a:xfrm>
          <a:custGeom>
            <a:avLst/>
            <a:gdLst/>
            <a:ahLst/>
            <a:cxnLst/>
            <a:rect l="l" t="t" r="r" b="b"/>
            <a:pathLst>
              <a:path w="8623297" h="11518897">
                <a:moveTo>
                  <a:pt x="0" y="0"/>
                </a:moveTo>
                <a:lnTo>
                  <a:pt x="8623297" y="0"/>
                </a:lnTo>
                <a:lnTo>
                  <a:pt x="8623297" y="11518897"/>
                </a:lnTo>
                <a:lnTo>
                  <a:pt x="0" y="1151889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560600" y="2667510"/>
            <a:ext cx="10383422" cy="73175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s-MX" sz="3200" dirty="0">
                <a:solidFill>
                  <a:srgbClr val="FF33CC"/>
                </a:solidFill>
              </a:rPr>
              <a:t>IMPLANTE: </a:t>
            </a:r>
            <a:r>
              <a:rPr lang="es-MX" sz="3200" dirty="0"/>
              <a:t>El implante puede insertarse inmediatamente después del aborto. No es necesario proporcionar protección anticonceptiva adicional. </a:t>
            </a:r>
          </a:p>
          <a:p>
            <a:pPr>
              <a:lnSpc>
                <a:spcPct val="150000"/>
              </a:lnSpc>
            </a:pPr>
            <a:r>
              <a:rPr lang="es-MX" sz="3200" dirty="0"/>
              <a:t> </a:t>
            </a:r>
            <a:r>
              <a:rPr lang="es-MX" sz="3200" dirty="0">
                <a:solidFill>
                  <a:schemeClr val="accent3"/>
                </a:solidFill>
              </a:rPr>
              <a:t>INYECTABLE: </a:t>
            </a:r>
            <a:r>
              <a:rPr lang="es-MX" sz="3200" dirty="0"/>
              <a:t>La primera inyección puede administrarse inmediatamente después del aborto. No es necesario proporcionar protección anticonceptiva adicional.</a:t>
            </a:r>
          </a:p>
          <a:p>
            <a:pPr>
              <a:lnSpc>
                <a:spcPct val="150000"/>
              </a:lnSpc>
            </a:pPr>
            <a:r>
              <a:rPr lang="es-MX" sz="3200" dirty="0">
                <a:solidFill>
                  <a:srgbClr val="00B0F0"/>
                </a:solidFill>
              </a:rPr>
              <a:t>ANTICONCEPTIVOS ORALES CON PROGESTÁGENO SOLO: </a:t>
            </a:r>
            <a:r>
              <a:rPr lang="es-MX" sz="3200" dirty="0"/>
              <a:t>Puede iniciarse el uso de AOPS inmediatamente después del aborto. No es necesario proporcionar protección anticonceptiva adicional.</a:t>
            </a:r>
            <a:endParaRPr lang="en-US" sz="2844" b="1" dirty="0">
              <a:solidFill>
                <a:srgbClr val="29265B"/>
              </a:solidFill>
              <a:latin typeface="Coco Gothic Bold"/>
              <a:ea typeface="Coco Gothic Bold"/>
              <a:cs typeface="Coco Gothic Bold"/>
              <a:sym typeface="Coco Gothic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225004" y="865837"/>
            <a:ext cx="746760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s-MX" sz="4800" dirty="0"/>
              <a:t>ANTICONCEPTIVOS </a:t>
            </a:r>
          </a:p>
          <a:p>
            <a:r>
              <a:rPr lang="es-MX" sz="4800" dirty="0"/>
              <a:t>CON PROGESTÁGENO SOLO</a:t>
            </a:r>
            <a:endParaRPr lang="en-US" sz="4800" dirty="0">
              <a:solidFill>
                <a:srgbClr val="2741CC"/>
              </a:solidFill>
              <a:latin typeface="Handelson Four"/>
              <a:ea typeface="Handelson Four"/>
              <a:cs typeface="Handelson Four"/>
              <a:sym typeface="Handelson Four"/>
            </a:endParaRPr>
          </a:p>
        </p:txBody>
      </p:sp>
    </p:spTree>
    <p:extLst>
      <p:ext uri="{BB962C8B-B14F-4D97-AF65-F5344CB8AC3E}">
        <p14:creationId xmlns:p14="http://schemas.microsoft.com/office/powerpoint/2010/main" val="39629816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13054" y="708708"/>
            <a:ext cx="17538440" cy="9641796"/>
          </a:xfrm>
          <a:custGeom>
            <a:avLst/>
            <a:gdLst/>
            <a:ahLst/>
            <a:cxnLst/>
            <a:rect l="l" t="t" r="r" b="b"/>
            <a:pathLst>
              <a:path w="17538440" h="9641796">
                <a:moveTo>
                  <a:pt x="0" y="0"/>
                </a:moveTo>
                <a:lnTo>
                  <a:pt x="17538440" y="0"/>
                </a:lnTo>
                <a:lnTo>
                  <a:pt x="17538440" y="9641795"/>
                </a:lnTo>
                <a:lnTo>
                  <a:pt x="0" y="96417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53637" y="952500"/>
            <a:ext cx="9560452" cy="8514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999"/>
              </a:lnSpc>
            </a:pPr>
            <a:r>
              <a:rPr lang="es-MX" sz="5400" dirty="0">
                <a:solidFill>
                  <a:srgbClr val="0070C0"/>
                </a:solidFill>
              </a:rPr>
              <a:t>ANTICONCEPTIVOS COMBINADOS </a:t>
            </a:r>
            <a:endParaRPr lang="en-US" sz="4999" dirty="0">
              <a:solidFill>
                <a:srgbClr val="0070C0"/>
              </a:solidFill>
              <a:latin typeface="Handelson Four"/>
              <a:ea typeface="Handelson Four"/>
              <a:cs typeface="Handelson Four"/>
              <a:sym typeface="Handelson Four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371600" y="2476500"/>
            <a:ext cx="8471430" cy="6104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>
              <a:lnSpc>
                <a:spcPts val="3369"/>
              </a:lnSpc>
              <a:buFont typeface="Wingdings" panose="05000000000000000000" pitchFamily="2" charset="2"/>
              <a:buChar char="v"/>
            </a:pPr>
            <a:r>
              <a:rPr lang="es-MX" sz="3200" dirty="0">
                <a:solidFill>
                  <a:srgbClr val="FFC000"/>
                </a:solidFill>
              </a:rPr>
              <a:t>ANTICONCEPTIVOS ORALES COMBINADOS (AOCS), EL PARCHE ANTICONCEPTIVO COMBINADO Y EL ANILLO VAGINAL ANTICONCEPTIVO COMBINADO (AVC)</a:t>
            </a:r>
          </a:p>
          <a:p>
            <a:pPr>
              <a:lnSpc>
                <a:spcPts val="3369"/>
              </a:lnSpc>
            </a:pPr>
            <a:r>
              <a:rPr lang="es-MX" sz="3200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	</a:t>
            </a:r>
            <a:r>
              <a:rPr lang="es-MX" sz="3200" dirty="0"/>
              <a:t>Puede iniciarse de inmediato después del 	aborto. No es necesario proporcionar 	protección anticonceptiva adicional.</a:t>
            </a:r>
          </a:p>
          <a:p>
            <a:pPr>
              <a:lnSpc>
                <a:spcPts val="3369"/>
              </a:lnSpc>
            </a:pPr>
            <a:endParaRPr lang="es-MX" sz="3200" dirty="0"/>
          </a:p>
          <a:p>
            <a:pPr marL="457200" indent="-457200">
              <a:lnSpc>
                <a:spcPts val="3369"/>
              </a:lnSpc>
              <a:buFont typeface="Wingdings" panose="05000000000000000000" pitchFamily="2" charset="2"/>
              <a:buChar char="v"/>
            </a:pPr>
            <a:r>
              <a:rPr lang="es-MX" sz="3200" dirty="0">
                <a:solidFill>
                  <a:schemeClr val="accent3"/>
                </a:solidFill>
              </a:rPr>
              <a:t>ANTICONCEPTIVOS INYECTABLES COMBINADOS (AICS) </a:t>
            </a:r>
          </a:p>
          <a:p>
            <a:pPr>
              <a:lnSpc>
                <a:spcPts val="3369"/>
              </a:lnSpc>
            </a:pPr>
            <a:r>
              <a:rPr lang="es-MX" sz="3200" dirty="0">
                <a:solidFill>
                  <a:schemeClr val="accent3"/>
                </a:solidFill>
              </a:rPr>
              <a:t>	</a:t>
            </a:r>
            <a:r>
              <a:rPr lang="es-MX" sz="3200" dirty="0"/>
              <a:t>La primera inyección de </a:t>
            </a:r>
            <a:r>
              <a:rPr lang="es-MX" sz="3200" dirty="0" err="1"/>
              <a:t>AICs</a:t>
            </a:r>
            <a:r>
              <a:rPr lang="es-MX" sz="3200" dirty="0"/>
              <a:t> puede 	administrarse inmediatamente después del 	aborto. No es necesario proporcionar 	protección anticonceptiva adicional. </a:t>
            </a:r>
            <a:endParaRPr lang="en-US" sz="2835" dirty="0">
              <a:solidFill>
                <a:srgbClr val="29265B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</p:spTree>
    <p:extLst>
      <p:ext uri="{BB962C8B-B14F-4D97-AF65-F5344CB8AC3E}">
        <p14:creationId xmlns:p14="http://schemas.microsoft.com/office/powerpoint/2010/main" val="23089169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D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692793" y="5363708"/>
            <a:ext cx="76200" cy="76200"/>
            <a:chOff x="0" y="0"/>
            <a:chExt cx="76200" cy="76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43180"/>
                    <a:pt x="75184" y="48006"/>
                    <a:pt x="73279" y="52705"/>
                  </a:cubicBezTo>
                  <a:cubicBezTo>
                    <a:pt x="71374" y="57404"/>
                    <a:pt x="68580" y="61468"/>
                    <a:pt x="65024" y="65024"/>
                  </a:cubicBezTo>
                  <a:cubicBezTo>
                    <a:pt x="61468" y="68580"/>
                    <a:pt x="57277" y="71374"/>
                    <a:pt x="52705" y="73279"/>
                  </a:cubicBezTo>
                  <a:cubicBezTo>
                    <a:pt x="48133" y="75184"/>
                    <a:pt x="43180" y="76200"/>
                    <a:pt x="38100" y="76200"/>
                  </a:cubicBezTo>
                  <a:cubicBezTo>
                    <a:pt x="33020" y="76200"/>
                    <a:pt x="28194" y="75184"/>
                    <a:pt x="23495" y="73279"/>
                  </a:cubicBezTo>
                  <a:cubicBezTo>
                    <a:pt x="18796" y="71374"/>
                    <a:pt x="14732" y="68580"/>
                    <a:pt x="11176" y="65024"/>
                  </a:cubicBezTo>
                  <a:cubicBezTo>
                    <a:pt x="7620" y="61468"/>
                    <a:pt x="4826" y="57277"/>
                    <a:pt x="2921" y="52705"/>
                  </a:cubicBezTo>
                  <a:cubicBezTo>
                    <a:pt x="1016" y="48133"/>
                    <a:pt x="0" y="43180"/>
                    <a:pt x="0" y="38100"/>
                  </a:cubicBezTo>
                  <a:cubicBezTo>
                    <a:pt x="0" y="33020"/>
                    <a:pt x="1016" y="28194"/>
                    <a:pt x="2921" y="23495"/>
                  </a:cubicBezTo>
                  <a:cubicBezTo>
                    <a:pt x="4826" y="18796"/>
                    <a:pt x="7620" y="14732"/>
                    <a:pt x="11176" y="11176"/>
                  </a:cubicBezTo>
                  <a:cubicBezTo>
                    <a:pt x="14732" y="7620"/>
                    <a:pt x="18923" y="4826"/>
                    <a:pt x="23495" y="2921"/>
                  </a:cubicBezTo>
                  <a:cubicBezTo>
                    <a:pt x="28067" y="1016"/>
                    <a:pt x="33020" y="0"/>
                    <a:pt x="38100" y="0"/>
                  </a:cubicBezTo>
                  <a:cubicBezTo>
                    <a:pt x="43180" y="0"/>
                    <a:pt x="48006" y="1016"/>
                    <a:pt x="52705" y="2921"/>
                  </a:cubicBezTo>
                  <a:cubicBezTo>
                    <a:pt x="57404" y="4826"/>
                    <a:pt x="61468" y="7620"/>
                    <a:pt x="65024" y="11176"/>
                  </a:cubicBezTo>
                  <a:cubicBezTo>
                    <a:pt x="68580" y="14732"/>
                    <a:pt x="71374" y="18923"/>
                    <a:pt x="73279" y="23495"/>
                  </a:cubicBezTo>
                  <a:cubicBezTo>
                    <a:pt x="75184" y="28067"/>
                    <a:pt x="76200" y="33020"/>
                    <a:pt x="76200" y="38100"/>
                  </a:cubicBezTo>
                  <a:close/>
                </a:path>
              </a:pathLst>
            </a:custGeom>
            <a:solidFill>
              <a:srgbClr val="29265B"/>
            </a:solid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692793" y="7562850"/>
            <a:ext cx="76200" cy="76200"/>
            <a:chOff x="0" y="0"/>
            <a:chExt cx="76200" cy="762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43180"/>
                    <a:pt x="75184" y="48006"/>
                    <a:pt x="73279" y="52705"/>
                  </a:cubicBezTo>
                  <a:cubicBezTo>
                    <a:pt x="71374" y="57404"/>
                    <a:pt x="68580" y="61468"/>
                    <a:pt x="65024" y="65024"/>
                  </a:cubicBezTo>
                  <a:cubicBezTo>
                    <a:pt x="61468" y="68580"/>
                    <a:pt x="57277" y="71374"/>
                    <a:pt x="52705" y="73279"/>
                  </a:cubicBezTo>
                  <a:cubicBezTo>
                    <a:pt x="48133" y="75184"/>
                    <a:pt x="43180" y="76200"/>
                    <a:pt x="38100" y="76200"/>
                  </a:cubicBezTo>
                  <a:cubicBezTo>
                    <a:pt x="33020" y="76200"/>
                    <a:pt x="28194" y="75184"/>
                    <a:pt x="23495" y="73279"/>
                  </a:cubicBezTo>
                  <a:cubicBezTo>
                    <a:pt x="18796" y="71374"/>
                    <a:pt x="14732" y="68580"/>
                    <a:pt x="11176" y="65024"/>
                  </a:cubicBezTo>
                  <a:cubicBezTo>
                    <a:pt x="7620" y="61468"/>
                    <a:pt x="4826" y="57277"/>
                    <a:pt x="2921" y="52705"/>
                  </a:cubicBezTo>
                  <a:cubicBezTo>
                    <a:pt x="1016" y="48133"/>
                    <a:pt x="0" y="43180"/>
                    <a:pt x="0" y="38100"/>
                  </a:cubicBezTo>
                  <a:cubicBezTo>
                    <a:pt x="0" y="33020"/>
                    <a:pt x="1016" y="28194"/>
                    <a:pt x="2921" y="23495"/>
                  </a:cubicBezTo>
                  <a:cubicBezTo>
                    <a:pt x="4826" y="18796"/>
                    <a:pt x="7620" y="14732"/>
                    <a:pt x="11176" y="11176"/>
                  </a:cubicBezTo>
                  <a:cubicBezTo>
                    <a:pt x="14732" y="7620"/>
                    <a:pt x="18923" y="4826"/>
                    <a:pt x="23495" y="2921"/>
                  </a:cubicBezTo>
                  <a:cubicBezTo>
                    <a:pt x="28067" y="1016"/>
                    <a:pt x="33020" y="0"/>
                    <a:pt x="38100" y="0"/>
                  </a:cubicBezTo>
                  <a:cubicBezTo>
                    <a:pt x="43180" y="0"/>
                    <a:pt x="48006" y="1016"/>
                    <a:pt x="52705" y="2921"/>
                  </a:cubicBezTo>
                  <a:cubicBezTo>
                    <a:pt x="57404" y="4826"/>
                    <a:pt x="61468" y="7620"/>
                    <a:pt x="65024" y="11176"/>
                  </a:cubicBezTo>
                  <a:cubicBezTo>
                    <a:pt x="68580" y="14732"/>
                    <a:pt x="71374" y="18923"/>
                    <a:pt x="73279" y="23495"/>
                  </a:cubicBezTo>
                  <a:cubicBezTo>
                    <a:pt x="75184" y="28067"/>
                    <a:pt x="76200" y="33020"/>
                    <a:pt x="76200" y="38100"/>
                  </a:cubicBezTo>
                  <a:close/>
                </a:path>
              </a:pathLst>
            </a:custGeom>
            <a:solidFill>
              <a:srgbClr val="29265B"/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12922348" y="7346947"/>
            <a:ext cx="3048857" cy="3101950"/>
          </a:xfrm>
          <a:custGeom>
            <a:avLst/>
            <a:gdLst/>
            <a:ahLst/>
            <a:cxnLst/>
            <a:rect l="l" t="t" r="r" b="b"/>
            <a:pathLst>
              <a:path w="3048857" h="3101950">
                <a:moveTo>
                  <a:pt x="0" y="0"/>
                </a:moveTo>
                <a:lnTo>
                  <a:pt x="3048858" y="0"/>
                </a:lnTo>
                <a:lnTo>
                  <a:pt x="3048858" y="3101949"/>
                </a:lnTo>
                <a:lnTo>
                  <a:pt x="0" y="31019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65208" y="-66551"/>
            <a:ext cx="18372211" cy="9987839"/>
          </a:xfrm>
          <a:custGeom>
            <a:avLst/>
            <a:gdLst/>
            <a:ahLst/>
            <a:cxnLst/>
            <a:rect l="l" t="t" r="r" b="b"/>
            <a:pathLst>
              <a:path w="18372211" h="9987839">
                <a:moveTo>
                  <a:pt x="0" y="0"/>
                </a:moveTo>
                <a:lnTo>
                  <a:pt x="18372210" y="0"/>
                </a:lnTo>
                <a:lnTo>
                  <a:pt x="18372210" y="9987839"/>
                </a:lnTo>
                <a:lnTo>
                  <a:pt x="0" y="99878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21116" y="1426661"/>
            <a:ext cx="11855548" cy="80021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74"/>
              </a:lnSpc>
            </a:pPr>
            <a:r>
              <a:rPr lang="es-MX" sz="5400" dirty="0">
                <a:solidFill>
                  <a:schemeClr val="accent6">
                    <a:lumMod val="75000"/>
                  </a:schemeClr>
                </a:solidFill>
              </a:rPr>
              <a:t>METODOS DE BARRERA</a:t>
            </a:r>
          </a:p>
          <a:p>
            <a:pPr algn="ctr">
              <a:lnSpc>
                <a:spcPts val="4774"/>
              </a:lnSpc>
            </a:pPr>
            <a:endParaRPr lang="es-MX" sz="5400" dirty="0"/>
          </a:p>
          <a:p>
            <a:pPr algn="ctr">
              <a:lnSpc>
                <a:spcPts val="4774"/>
              </a:lnSpc>
            </a:pPr>
            <a:endParaRPr lang="es-MX" sz="5400" dirty="0"/>
          </a:p>
          <a:p>
            <a:pPr algn="ctr">
              <a:lnSpc>
                <a:spcPts val="4774"/>
              </a:lnSpc>
            </a:pPr>
            <a:endParaRPr lang="es-MX" sz="5400" dirty="0"/>
          </a:p>
          <a:p>
            <a:pPr marL="685800" indent="-685800" algn="just">
              <a:lnSpc>
                <a:spcPts val="4774"/>
              </a:lnSpc>
              <a:buFont typeface="Wingdings" panose="05000000000000000000" pitchFamily="2" charset="2"/>
              <a:buChar char="§"/>
            </a:pPr>
            <a:r>
              <a:rPr lang="es-MX" sz="5400" dirty="0"/>
              <a:t> </a:t>
            </a:r>
            <a:r>
              <a:rPr lang="es-MX" sz="4000" dirty="0"/>
              <a:t>Todas las mujeres pueden iniciar el uso de condones inmediatamente post aborto. </a:t>
            </a:r>
          </a:p>
          <a:p>
            <a:pPr marL="571500" indent="-571500" algn="just">
              <a:lnSpc>
                <a:spcPts val="4774"/>
              </a:lnSpc>
              <a:buFont typeface="Wingdings" panose="05000000000000000000" pitchFamily="2" charset="2"/>
              <a:buChar char="§"/>
            </a:pPr>
            <a:r>
              <a:rPr lang="es-MX" sz="4000" dirty="0"/>
              <a:t>Los diafragmas y capuchones cervicales pueden comenzar inmediatamente su utilización luego de un aborto del primer trimestre. En abortos del segundo trimestre se aconseja esperar aproximadamente seis semanas hasta que el cuello regrese a su tamaño normal, pudiendo ser necesaria una nueva consulta para verificar el tamaño</a:t>
            </a:r>
            <a:endParaRPr lang="en-US" sz="4000" dirty="0">
              <a:solidFill>
                <a:srgbClr val="FFFFFF"/>
              </a:solidFill>
              <a:latin typeface="Handelson Four"/>
              <a:ea typeface="Handelson Four"/>
              <a:cs typeface="Handelson Four"/>
              <a:sym typeface="Handelson Four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5208" y="295218"/>
            <a:ext cx="11375098" cy="3705396"/>
          </a:xfrm>
          <a:custGeom>
            <a:avLst/>
            <a:gdLst/>
            <a:ahLst/>
            <a:cxnLst/>
            <a:rect l="l" t="t" r="r" b="b"/>
            <a:pathLst>
              <a:path w="11375098" h="3705396">
                <a:moveTo>
                  <a:pt x="0" y="0"/>
                </a:moveTo>
                <a:lnTo>
                  <a:pt x="11375098" y="0"/>
                </a:lnTo>
                <a:lnTo>
                  <a:pt x="11375098" y="3705396"/>
                </a:lnTo>
                <a:lnTo>
                  <a:pt x="0" y="37053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375746" y="-63503"/>
            <a:ext cx="6763483" cy="10413997"/>
          </a:xfrm>
          <a:custGeom>
            <a:avLst/>
            <a:gdLst/>
            <a:ahLst/>
            <a:cxnLst/>
            <a:rect l="l" t="t" r="r" b="b"/>
            <a:pathLst>
              <a:path w="6763483" h="10413997">
                <a:moveTo>
                  <a:pt x="0" y="0"/>
                </a:moveTo>
                <a:lnTo>
                  <a:pt x="6763483" y="0"/>
                </a:lnTo>
                <a:lnTo>
                  <a:pt x="6763483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86007" y="1790700"/>
            <a:ext cx="9072667" cy="12564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74"/>
              </a:lnSpc>
            </a:pPr>
            <a:r>
              <a:rPr lang="en-US" sz="6000" dirty="0">
                <a:solidFill>
                  <a:srgbClr val="FFFFFF"/>
                </a:solidFill>
                <a:latin typeface="Handelson Four"/>
                <a:ea typeface="Handelson Four"/>
                <a:cs typeface="Handelson Four"/>
                <a:sym typeface="Handelson Four"/>
              </a:rPr>
              <a:t>ANTICONCEPCIÓN QUIRÚRGICA VOLUNTARIA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71533" y="4736049"/>
            <a:ext cx="8061360" cy="1239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03"/>
              </a:lnSpc>
            </a:pP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latin typeface="Coco Gothic"/>
                <a:ea typeface="Coco Gothic"/>
                <a:cs typeface="Coco Gothic"/>
                <a:sym typeface="Coco Gothic"/>
              </a:rPr>
              <a:t>Puede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latin typeface="Coco Gothic"/>
                <a:ea typeface="Coco Gothic"/>
                <a:cs typeface="Coco Gothic"/>
                <a:sym typeface="Coco Gothic"/>
              </a:rPr>
              <a:t>realizárselo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latin typeface="Coco Gothic"/>
                <a:ea typeface="Coco Gothic"/>
                <a:cs typeface="Coco Gothic"/>
                <a:sym typeface="Coco Gothic"/>
              </a:rPr>
              <a:t>inmediatamente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latin typeface="Coco Gothic"/>
                <a:ea typeface="Coco Gothic"/>
                <a:cs typeface="Coco Gothic"/>
                <a:sym typeface="Coco Gothic"/>
              </a:rPr>
              <a:t>después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Coco Gothic"/>
                <a:ea typeface="Coco Gothic"/>
                <a:cs typeface="Coco Gothic"/>
                <a:sym typeface="Coco Gothic"/>
              </a:rPr>
              <a:t> de un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latin typeface="Coco Gothic"/>
                <a:ea typeface="Coco Gothic"/>
                <a:cs typeface="Coco Gothic"/>
                <a:sym typeface="Coco Gothic"/>
              </a:rPr>
              <a:t>aborto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Coco Gothic"/>
                <a:ea typeface="Coco Gothic"/>
                <a:cs typeface="Coco Gothic"/>
                <a:sym typeface="Coco Gothic"/>
              </a:rPr>
              <a:t>,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latin typeface="Coco Gothic"/>
                <a:ea typeface="Coco Gothic"/>
                <a:cs typeface="Coco Gothic"/>
                <a:sym typeface="Coco Gothic"/>
              </a:rPr>
              <a:t>excepto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Coco Gothic"/>
                <a:ea typeface="Coco Gothic"/>
                <a:cs typeface="Coco Gothic"/>
                <a:sym typeface="Coco Gothic"/>
              </a:rPr>
              <a:t> en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latin typeface="Coco Gothic"/>
                <a:ea typeface="Coco Gothic"/>
                <a:cs typeface="Coco Gothic"/>
                <a:sym typeface="Coco Gothic"/>
              </a:rPr>
              <a:t>caso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Coco Gothic"/>
                <a:ea typeface="Coco Gothic"/>
                <a:cs typeface="Coco Gothic"/>
                <a:sym typeface="Coco Gothic"/>
              </a:rPr>
              <a:t> de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latin typeface="Coco Gothic"/>
                <a:ea typeface="Coco Gothic"/>
                <a:cs typeface="Coco Gothic"/>
                <a:sym typeface="Coco Gothic"/>
              </a:rPr>
              <a:t>infección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latin typeface="Coco Gothic"/>
                <a:ea typeface="Coco Gothic"/>
                <a:cs typeface="Coco Gothic"/>
                <a:sym typeface="Coco Gothic"/>
              </a:rPr>
              <a:t>severa</a:t>
            </a:r>
            <a:endParaRPr lang="en-US" sz="3200" dirty="0">
              <a:solidFill>
                <a:schemeClr val="accent5">
                  <a:lumMod val="75000"/>
                </a:schemeClr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22248" y="6813137"/>
            <a:ext cx="8977913" cy="1663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03"/>
              </a:lnSpc>
            </a:pPr>
            <a:r>
              <a:rPr lang="en-US" sz="3600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Pero</a:t>
            </a:r>
            <a:r>
              <a:rPr lang="en-US" sz="3600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, ¡</a:t>
            </a:r>
            <a:r>
              <a:rPr lang="en-US" sz="3600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ojo</a:t>
            </a:r>
            <a:r>
              <a:rPr lang="en-US" sz="3600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! </a:t>
            </a:r>
            <a:r>
              <a:rPr lang="en-US" sz="3600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Es</a:t>
            </a:r>
            <a:r>
              <a:rPr lang="en-US" sz="3600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3600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importante</a:t>
            </a:r>
            <a:r>
              <a:rPr lang="en-US" sz="3600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saber </a:t>
            </a:r>
            <a:r>
              <a:rPr lang="en-US" sz="3600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que</a:t>
            </a:r>
            <a:r>
              <a:rPr lang="en-US" sz="3600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3600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es</a:t>
            </a:r>
            <a:r>
              <a:rPr lang="en-US" sz="3600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3600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una</a:t>
            </a:r>
            <a:r>
              <a:rPr lang="en-US" sz="3600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3600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decisión</a:t>
            </a:r>
            <a:r>
              <a:rPr lang="en-US" sz="3600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3600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permanente</a:t>
            </a:r>
            <a:r>
              <a:rPr lang="en-US" sz="3600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, </a:t>
            </a:r>
            <a:r>
              <a:rPr lang="en-US" sz="3600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así</a:t>
            </a:r>
            <a:r>
              <a:rPr lang="en-US" sz="3600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3600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que</a:t>
            </a:r>
            <a:r>
              <a:rPr lang="en-US" sz="3600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la </a:t>
            </a:r>
            <a:r>
              <a:rPr lang="en-US" sz="3600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paciente</a:t>
            </a:r>
            <a:r>
              <a:rPr lang="en-US" sz="3600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3600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debe</a:t>
            </a:r>
            <a:r>
              <a:rPr lang="en-US" sz="3600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de </a:t>
            </a:r>
            <a:r>
              <a:rPr lang="en-US" sz="3600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estar</a:t>
            </a:r>
            <a:r>
              <a:rPr lang="en-US" sz="3600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3600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completamente</a:t>
            </a:r>
            <a:r>
              <a:rPr lang="en-US" sz="3600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3600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segura</a:t>
            </a:r>
            <a:r>
              <a:rPr lang="en-US" sz="3600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antes de </a:t>
            </a:r>
            <a:r>
              <a:rPr lang="en-US" sz="3600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tomar</a:t>
            </a:r>
            <a:r>
              <a:rPr lang="en-US" sz="3600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3600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esta</a:t>
            </a:r>
            <a:r>
              <a:rPr lang="en-US" sz="3600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3600" dirty="0" err="1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decisión</a:t>
            </a:r>
            <a:r>
              <a:rPr lang="en-US" sz="2696" dirty="0">
                <a:solidFill>
                  <a:srgbClr val="29265B"/>
                </a:solidFill>
                <a:latin typeface="Coco Gothic"/>
                <a:ea typeface="Coco Gothic"/>
                <a:cs typeface="Coco Gothic"/>
                <a:sym typeface="Coco Gothic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2388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13054" y="0"/>
            <a:ext cx="17538440" cy="10350504"/>
          </a:xfrm>
          <a:custGeom>
            <a:avLst/>
            <a:gdLst/>
            <a:ahLst/>
            <a:cxnLst/>
            <a:rect l="l" t="t" r="r" b="b"/>
            <a:pathLst>
              <a:path w="17538440" h="9641796">
                <a:moveTo>
                  <a:pt x="0" y="0"/>
                </a:moveTo>
                <a:lnTo>
                  <a:pt x="17538440" y="0"/>
                </a:lnTo>
                <a:lnTo>
                  <a:pt x="17538440" y="9641795"/>
                </a:lnTo>
                <a:lnTo>
                  <a:pt x="0" y="96417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33500"/>
            <a:ext cx="13182600" cy="929640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3886200" y="551412"/>
            <a:ext cx="30312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5400" dirty="0"/>
              <a:t>RESUMEN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965197"/>
            <a:ext cx="18414997" cy="9388345"/>
          </a:xfrm>
          <a:custGeom>
            <a:avLst/>
            <a:gdLst/>
            <a:ahLst/>
            <a:cxnLst/>
            <a:rect l="l" t="t" r="r" b="b"/>
            <a:pathLst>
              <a:path w="18414997" h="9388345">
                <a:moveTo>
                  <a:pt x="0" y="0"/>
                </a:moveTo>
                <a:lnTo>
                  <a:pt x="18414997" y="0"/>
                </a:lnTo>
                <a:lnTo>
                  <a:pt x="18414997" y="9388345"/>
                </a:lnTo>
                <a:lnTo>
                  <a:pt x="0" y="93883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276600" y="1714500"/>
            <a:ext cx="11086957" cy="2039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64"/>
              </a:lnSpc>
            </a:pPr>
            <a:r>
              <a:rPr lang="en-US" sz="10241" dirty="0">
                <a:solidFill>
                  <a:srgbClr val="2741CC"/>
                </a:solidFill>
                <a:latin typeface="Handelson Four"/>
                <a:ea typeface="Handelson Four"/>
                <a:cs typeface="Handelson Four"/>
                <a:sym typeface="Handelson Four"/>
              </a:rPr>
              <a:t>¡GRACIAS POR SU</a:t>
            </a:r>
          </a:p>
          <a:p>
            <a:pPr algn="ctr">
              <a:lnSpc>
                <a:spcPts val="5264"/>
              </a:lnSpc>
            </a:pPr>
            <a:endParaRPr lang="en-US" sz="10241" dirty="0">
              <a:solidFill>
                <a:srgbClr val="2741CC"/>
              </a:solidFill>
              <a:latin typeface="Handelson Four"/>
              <a:ea typeface="Handelson Four"/>
              <a:cs typeface="Handelson Four"/>
              <a:sym typeface="Handelson Four"/>
            </a:endParaRPr>
          </a:p>
          <a:p>
            <a:pPr algn="ctr">
              <a:lnSpc>
                <a:spcPts val="5264"/>
              </a:lnSpc>
            </a:pPr>
            <a:r>
              <a:rPr lang="en-US" sz="10241" dirty="0">
                <a:solidFill>
                  <a:srgbClr val="2741CC"/>
                </a:solidFill>
                <a:latin typeface="Handelson Four"/>
                <a:ea typeface="Handelson Four"/>
                <a:cs typeface="Handelson Four"/>
                <a:sym typeface="Handelson Four"/>
              </a:rPr>
              <a:t> ATENCIÓN!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2813</TotalTime>
  <Words>2378</Words>
  <Application>Microsoft Office PowerPoint</Application>
  <PresentationFormat>Personalizado</PresentationFormat>
  <Paragraphs>169</Paragraphs>
  <Slides>32</Slides>
  <Notes>1</Notes>
  <HiddenSlides>0</HiddenSlides>
  <MMClips>1</MMClips>
  <ScaleCrop>false</ScaleCrop>
  <HeadingPairs>
    <vt:vector size="6" baseType="variant">
      <vt:variant>
        <vt:lpstr>Fuentes usadas</vt:lpstr>
      </vt:variant>
      <vt:variant>
        <vt:i4>13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46" baseType="lpstr">
      <vt:lpstr>Arial Black</vt:lpstr>
      <vt:lpstr>Bahnschrift SemiBold</vt:lpstr>
      <vt:lpstr>Calibri</vt:lpstr>
      <vt:lpstr>Handelson Four</vt:lpstr>
      <vt:lpstr>Coco Gothic Bold</vt:lpstr>
      <vt:lpstr>Coco Gothic</vt:lpstr>
      <vt:lpstr>High Tower Text</vt:lpstr>
      <vt:lpstr>Wingdings</vt:lpstr>
      <vt:lpstr>Arial</vt:lpstr>
      <vt:lpstr>Doppio One</vt:lpstr>
      <vt:lpstr>Book Antiqua</vt:lpstr>
      <vt:lpstr>Bahnschrift</vt:lpstr>
      <vt:lpstr>Microsoft Yi Baiti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métodos anticonceptivos dibujo a mano colorido.pdf</dc:title>
  <dc:creator>HP</dc:creator>
  <cp:lastModifiedBy>PC</cp:lastModifiedBy>
  <cp:revision>59</cp:revision>
  <dcterms:created xsi:type="dcterms:W3CDTF">2006-08-16T00:00:00Z</dcterms:created>
  <dcterms:modified xsi:type="dcterms:W3CDTF">2025-09-30T20:58:40Z</dcterms:modified>
  <dc:identifier>DAG0NT_Gk7Y</dc:identifier>
</cp:coreProperties>
</file>