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28"/>
  </p:notesMasterIdLst>
  <p:sldIdLst>
    <p:sldId id="306" r:id="rId2"/>
    <p:sldId id="505" r:id="rId3"/>
    <p:sldId id="508" r:id="rId4"/>
    <p:sldId id="506" r:id="rId5"/>
    <p:sldId id="522" r:id="rId6"/>
    <p:sldId id="523" r:id="rId7"/>
    <p:sldId id="525" r:id="rId8"/>
    <p:sldId id="526" r:id="rId9"/>
    <p:sldId id="483" r:id="rId10"/>
    <p:sldId id="510" r:id="rId11"/>
    <p:sldId id="512" r:id="rId12"/>
    <p:sldId id="514" r:id="rId13"/>
    <p:sldId id="527" r:id="rId14"/>
    <p:sldId id="528" r:id="rId15"/>
    <p:sldId id="511" r:id="rId16"/>
    <p:sldId id="507" r:id="rId17"/>
    <p:sldId id="484" r:id="rId18"/>
    <p:sldId id="518" r:id="rId19"/>
    <p:sldId id="515" r:id="rId20"/>
    <p:sldId id="521" r:id="rId21"/>
    <p:sldId id="519" r:id="rId22"/>
    <p:sldId id="520" r:id="rId23"/>
    <p:sldId id="516" r:id="rId24"/>
    <p:sldId id="485" r:id="rId25"/>
    <p:sldId id="529" r:id="rId26"/>
    <p:sldId id="455" r:id="rId27"/>
  </p:sldIdLst>
  <p:sldSz cx="9144000" cy="5143500" type="screen16x9"/>
  <p:notesSz cx="6858000" cy="9144000"/>
  <p:embeddedFontLst>
    <p:embeddedFont>
      <p:font typeface="Calibri" panose="020F0502020204030204" pitchFamily="34" charset="0"/>
      <p:regular r:id="rId29"/>
      <p:bold r:id="rId30"/>
      <p:italic r:id="rId31"/>
      <p:boldItalic r:id="rId32"/>
    </p:embeddedFont>
    <p:embeddedFont>
      <p:font typeface="Century Gothic" panose="020B0502020202020204" pitchFamily="34" charset="0"/>
      <p:regular r:id="rId33"/>
      <p:bold r:id="rId34"/>
      <p:italic r:id="rId35"/>
      <p:boldItalic r:id="rId36"/>
    </p:embeddedFont>
    <p:embeddedFont>
      <p:font typeface="Dosis" panose="020B0604020202020204" charset="0"/>
      <p:regular r:id="rId37"/>
      <p:bold r:id="rId38"/>
    </p:embeddedFont>
    <p:embeddedFont>
      <p:font typeface="Roboto" panose="020B060402020202020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80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7691C4-A38D-4960-9F59-09C6622C77F8}">
  <a:tblStyle styleId="{0F7691C4-A38D-4960-9F59-09C6622C77F8}"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7CE84F3-28C3-443E-9E96-99CF82512B78}" styleName="Estilo oscuro 1 - Énfasis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51" autoAdjust="0"/>
    <p:restoredTop sz="76868" autoAdjust="0"/>
  </p:normalViewPr>
  <p:slideViewPr>
    <p:cSldViewPr snapToGrid="0">
      <p:cViewPr varScale="1">
        <p:scale>
          <a:sx n="116" d="100"/>
          <a:sy n="116" d="100"/>
        </p:scale>
        <p:origin x="1554"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font" Target="fonts/font1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3.fntdata"/></Relationships>
</file>

<file path=ppt/diagrams/_rels/data1.xml.rels><?xml version="1.0" encoding="UTF-8" standalone="yes"?>
<Relationships xmlns="http://schemas.openxmlformats.org/package/2006/relationships"><Relationship Id="rId1" Type="http://schemas.openxmlformats.org/officeDocument/2006/relationships/image" Target="../media/image5.jpg"/></Relationships>
</file>

<file path=ppt/diagrams/_rels/drawing1.xml.rels><?xml version="1.0" encoding="UTF-8" standalone="yes"?>
<Relationships xmlns="http://schemas.openxmlformats.org/package/2006/relationships"><Relationship Id="rId1" Type="http://schemas.openxmlformats.org/officeDocument/2006/relationships/image" Target="../media/image5.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1EB844-06B7-44E4-BEA6-0E849874C339}"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s-BO"/>
        </a:p>
      </dgm:t>
    </dgm:pt>
    <dgm:pt modelId="{9655145F-0F66-4C91-A620-C8251B09EA45}">
      <dgm:prSet custT="1"/>
      <dgm:spPr/>
      <dgm:t>
        <a:bodyPr/>
        <a:lstStyle/>
        <a:p>
          <a:pPr algn="just"/>
          <a:r>
            <a:rPr lang="es-ES" sz="1400" b="1" i="0" dirty="0">
              <a:solidFill>
                <a:schemeClr val="bg1"/>
              </a:solidFill>
              <a:latin typeface="Century Gothic Regular"/>
            </a:rPr>
            <a:t>Todos los días, aproximadamente 830 mujeres mueren por causas prevenibles relacionadas con el embarazo y el parto en todo el mundo</a:t>
          </a:r>
          <a:endParaRPr lang="es-BO" sz="1400" b="1" dirty="0">
            <a:solidFill>
              <a:schemeClr val="bg1"/>
            </a:solidFill>
            <a:latin typeface="Century Gothic Regular"/>
          </a:endParaRPr>
        </a:p>
      </dgm:t>
    </dgm:pt>
    <dgm:pt modelId="{FBCAEBC8-3807-40A7-B651-23BD59BCF5CC}" type="parTrans" cxnId="{B9CFCF25-C10A-49BE-99B7-8971B7E7F7A3}">
      <dgm:prSet/>
      <dgm:spPr/>
      <dgm:t>
        <a:bodyPr/>
        <a:lstStyle/>
        <a:p>
          <a:endParaRPr lang="es-BO" sz="1400">
            <a:solidFill>
              <a:schemeClr val="bg1"/>
            </a:solidFill>
          </a:endParaRPr>
        </a:p>
      </dgm:t>
    </dgm:pt>
    <dgm:pt modelId="{F69AE67C-8CFB-49DF-BDBF-7F512898C1D1}" type="sibTrans" cxnId="{B9CFCF25-C10A-49BE-99B7-8971B7E7F7A3}">
      <dgm:prSet/>
      <dgm:spPr/>
      <dgm:t>
        <a:bodyPr/>
        <a:lstStyle/>
        <a:p>
          <a:endParaRPr lang="es-BO" sz="1400">
            <a:solidFill>
              <a:schemeClr val="bg1"/>
            </a:solidFill>
          </a:endParaRPr>
        </a:p>
      </dgm:t>
    </dgm:pt>
    <dgm:pt modelId="{A67B1BF5-451C-44FB-BA01-2C0EA29F9DE0}">
      <dgm:prSet custT="1"/>
      <dgm:spPr/>
      <dgm:t>
        <a:bodyPr/>
        <a:lstStyle/>
        <a:p>
          <a:pPr marL="0" lvl="0" indent="0" algn="just" defTabSz="800100">
            <a:lnSpc>
              <a:spcPct val="90000"/>
            </a:lnSpc>
            <a:spcBef>
              <a:spcPct val="0"/>
            </a:spcBef>
            <a:spcAft>
              <a:spcPct val="35000"/>
            </a:spcAft>
            <a:buNone/>
          </a:pPr>
          <a:r>
            <a:rPr lang="es-ES" sz="1400" b="1" i="0" kern="1200" dirty="0">
              <a:solidFill>
                <a:schemeClr val="bg1"/>
              </a:solidFill>
              <a:latin typeface="Century Gothic Regular"/>
              <a:ea typeface="+mn-ea"/>
              <a:cs typeface="+mn-cs"/>
            </a:rPr>
            <a:t>El 99% de todas las muertes maternas ocurren en países en desarrollo</a:t>
          </a:r>
          <a:endParaRPr lang="es-BO" sz="1400" b="1" i="0" kern="1200" dirty="0">
            <a:solidFill>
              <a:schemeClr val="bg1"/>
            </a:solidFill>
            <a:latin typeface="Century Gothic Regular"/>
            <a:ea typeface="+mn-ea"/>
            <a:cs typeface="+mn-cs"/>
          </a:endParaRPr>
        </a:p>
      </dgm:t>
    </dgm:pt>
    <dgm:pt modelId="{D8689EC1-3C69-40E9-BF2F-B66039528FC6}" type="parTrans" cxnId="{7689F3D3-BFE7-4C4A-8920-67290A6D2957}">
      <dgm:prSet/>
      <dgm:spPr/>
      <dgm:t>
        <a:bodyPr/>
        <a:lstStyle/>
        <a:p>
          <a:endParaRPr lang="es-BO" sz="1400">
            <a:solidFill>
              <a:schemeClr val="bg1"/>
            </a:solidFill>
          </a:endParaRPr>
        </a:p>
      </dgm:t>
    </dgm:pt>
    <dgm:pt modelId="{705F6C62-8BBF-4CF1-9F8E-CBCF98BDFF51}" type="sibTrans" cxnId="{7689F3D3-BFE7-4C4A-8920-67290A6D2957}">
      <dgm:prSet/>
      <dgm:spPr/>
      <dgm:t>
        <a:bodyPr/>
        <a:lstStyle/>
        <a:p>
          <a:endParaRPr lang="es-BO" sz="1400">
            <a:solidFill>
              <a:schemeClr val="bg1"/>
            </a:solidFill>
          </a:endParaRPr>
        </a:p>
      </dgm:t>
    </dgm:pt>
    <dgm:pt modelId="{B30F6994-107C-42E4-95E5-F9FDCCB83E56}">
      <dgm:prSet custT="1"/>
      <dgm:spPr/>
      <dgm:t>
        <a:bodyPr/>
        <a:lstStyle/>
        <a:p>
          <a:pPr marL="0" lvl="0" indent="0" algn="just" defTabSz="800100">
            <a:lnSpc>
              <a:spcPct val="90000"/>
            </a:lnSpc>
            <a:spcBef>
              <a:spcPct val="0"/>
            </a:spcBef>
            <a:spcAft>
              <a:spcPct val="35000"/>
            </a:spcAft>
            <a:buNone/>
          </a:pPr>
          <a:r>
            <a:rPr lang="es-ES" sz="1400" b="1" i="0" kern="1200" dirty="0">
              <a:solidFill>
                <a:schemeClr val="bg1"/>
              </a:solidFill>
              <a:latin typeface="Century Gothic Regular"/>
              <a:ea typeface="+mn-ea"/>
              <a:cs typeface="+mn-cs"/>
            </a:rPr>
            <a:t>La mortalidad materna es más alta entre las mujeres que viven en zonas rurales y en las comunidades más pobres (Bolivia 68%)</a:t>
          </a:r>
          <a:endParaRPr lang="es-BO" sz="1400" b="1" i="0" kern="1200" dirty="0">
            <a:solidFill>
              <a:schemeClr val="bg1"/>
            </a:solidFill>
            <a:latin typeface="Century Gothic Regular"/>
            <a:ea typeface="+mn-ea"/>
            <a:cs typeface="+mn-cs"/>
          </a:endParaRPr>
        </a:p>
      </dgm:t>
    </dgm:pt>
    <dgm:pt modelId="{27618F1A-344E-4777-9730-38817058C75A}" type="parTrans" cxnId="{FE52C92D-8E0F-43E6-AF56-375477D400DE}">
      <dgm:prSet/>
      <dgm:spPr/>
      <dgm:t>
        <a:bodyPr/>
        <a:lstStyle/>
        <a:p>
          <a:endParaRPr lang="es-BO" sz="1400">
            <a:solidFill>
              <a:schemeClr val="bg1"/>
            </a:solidFill>
          </a:endParaRPr>
        </a:p>
      </dgm:t>
    </dgm:pt>
    <dgm:pt modelId="{E0A5C135-07AC-422D-8DD3-E9BCED277851}" type="sibTrans" cxnId="{FE52C92D-8E0F-43E6-AF56-375477D400DE}">
      <dgm:prSet/>
      <dgm:spPr/>
      <dgm:t>
        <a:bodyPr/>
        <a:lstStyle/>
        <a:p>
          <a:endParaRPr lang="es-BO" sz="1400">
            <a:solidFill>
              <a:schemeClr val="bg1"/>
            </a:solidFill>
          </a:endParaRPr>
        </a:p>
      </dgm:t>
    </dgm:pt>
    <dgm:pt modelId="{B657C4D8-6531-43B4-92B7-2ACF9816FC20}">
      <dgm:prSet custT="1"/>
      <dgm:spPr/>
      <dgm:t>
        <a:bodyPr/>
        <a:lstStyle/>
        <a:p>
          <a:pPr marL="0" lvl="0" indent="0" algn="just" defTabSz="800100">
            <a:lnSpc>
              <a:spcPct val="90000"/>
            </a:lnSpc>
            <a:spcBef>
              <a:spcPct val="0"/>
            </a:spcBef>
            <a:spcAft>
              <a:spcPct val="35000"/>
            </a:spcAft>
            <a:buNone/>
          </a:pPr>
          <a:r>
            <a:rPr lang="es-ES" sz="1400" b="1" i="0" kern="1200" dirty="0">
              <a:solidFill>
                <a:schemeClr val="bg1"/>
              </a:solidFill>
              <a:latin typeface="Century Gothic Regular"/>
              <a:ea typeface="+mn-ea"/>
              <a:cs typeface="+mn-cs"/>
            </a:rPr>
            <a:t>En comparación con otras mujeres, las adolescentes enfrentan un mayor riesgo de complicaciones y muerte como resultado del embarazo (Bolivia 14%  adolescentes 14 a 19 años)</a:t>
          </a:r>
          <a:endParaRPr lang="es-BO" sz="1400" b="1" i="0" kern="1200" dirty="0">
            <a:solidFill>
              <a:schemeClr val="bg1"/>
            </a:solidFill>
            <a:latin typeface="Century Gothic Regular"/>
            <a:ea typeface="+mn-ea"/>
            <a:cs typeface="+mn-cs"/>
          </a:endParaRPr>
        </a:p>
      </dgm:t>
    </dgm:pt>
    <dgm:pt modelId="{244C638D-1261-486A-9CE5-6942C77BEE45}" type="parTrans" cxnId="{7D74A031-AF8C-402F-8514-4AC7B1A66513}">
      <dgm:prSet/>
      <dgm:spPr/>
      <dgm:t>
        <a:bodyPr/>
        <a:lstStyle/>
        <a:p>
          <a:endParaRPr lang="es-BO" sz="1400">
            <a:solidFill>
              <a:schemeClr val="bg1"/>
            </a:solidFill>
          </a:endParaRPr>
        </a:p>
      </dgm:t>
    </dgm:pt>
    <dgm:pt modelId="{4A1B7288-88BF-45E9-AA58-C7B07867CDF3}" type="sibTrans" cxnId="{7D74A031-AF8C-402F-8514-4AC7B1A66513}">
      <dgm:prSet/>
      <dgm:spPr/>
      <dgm:t>
        <a:bodyPr/>
        <a:lstStyle/>
        <a:p>
          <a:endParaRPr lang="es-BO" sz="1400">
            <a:solidFill>
              <a:schemeClr val="bg1"/>
            </a:solidFill>
          </a:endParaRPr>
        </a:p>
      </dgm:t>
    </dgm:pt>
    <dgm:pt modelId="{646B9BE9-B6EC-4E12-917C-BCCC4255A0D5}" type="pres">
      <dgm:prSet presAssocID="{AC1EB844-06B7-44E4-BEA6-0E849874C339}" presName="Name0" presStyleCnt="0">
        <dgm:presLayoutVars>
          <dgm:dir/>
          <dgm:resizeHandles val="exact"/>
        </dgm:presLayoutVars>
      </dgm:prSet>
      <dgm:spPr/>
    </dgm:pt>
    <dgm:pt modelId="{6B3DB2AD-AF81-47EF-B883-01F9E2126CDF}" type="pres">
      <dgm:prSet presAssocID="{9655145F-0F66-4C91-A620-C8251B09EA45}" presName="composite" presStyleCnt="0"/>
      <dgm:spPr/>
    </dgm:pt>
    <dgm:pt modelId="{3A5AECFB-C582-4579-9C88-3EAF20EF7898}" type="pres">
      <dgm:prSet presAssocID="{9655145F-0F66-4C91-A620-C8251B09EA45}" presName="rect1" presStyleLbl="trAlignAcc1" presStyleIdx="0" presStyleCnt="4">
        <dgm:presLayoutVars>
          <dgm:bulletEnabled val="1"/>
        </dgm:presLayoutVars>
      </dgm:prSet>
      <dgm:spPr/>
    </dgm:pt>
    <dgm:pt modelId="{4249E146-5EE6-47AD-88F8-9BB001CA28F5}" type="pres">
      <dgm:prSet presAssocID="{9655145F-0F66-4C91-A620-C8251B09EA45}" presName="rect2" presStyleLbl="fgImgPlace1" presStyleIdx="0" presStyleCnt="4"/>
      <dgm:spPr>
        <a:blipFill rotWithShape="1">
          <a:blip xmlns:r="http://schemas.openxmlformats.org/officeDocument/2006/relationships" r:embed="rId1"/>
          <a:srcRect/>
          <a:stretch>
            <a:fillRect l="-25000" r="-25000"/>
          </a:stretch>
        </a:blipFill>
      </dgm:spPr>
    </dgm:pt>
    <dgm:pt modelId="{BB2F569C-E53A-4499-B2FC-1960A1C3B255}" type="pres">
      <dgm:prSet presAssocID="{F69AE67C-8CFB-49DF-BDBF-7F512898C1D1}" presName="sibTrans" presStyleCnt="0"/>
      <dgm:spPr/>
    </dgm:pt>
    <dgm:pt modelId="{BFCF5CAD-4C55-413C-AC36-553B1C66E1E8}" type="pres">
      <dgm:prSet presAssocID="{A67B1BF5-451C-44FB-BA01-2C0EA29F9DE0}" presName="composite" presStyleCnt="0"/>
      <dgm:spPr/>
    </dgm:pt>
    <dgm:pt modelId="{74256AAF-FF96-441C-B397-F76D89A7B931}" type="pres">
      <dgm:prSet presAssocID="{A67B1BF5-451C-44FB-BA01-2C0EA29F9DE0}" presName="rect1" presStyleLbl="trAlignAcc1" presStyleIdx="1" presStyleCnt="4">
        <dgm:presLayoutVars>
          <dgm:bulletEnabled val="1"/>
        </dgm:presLayoutVars>
      </dgm:prSet>
      <dgm:spPr/>
    </dgm:pt>
    <dgm:pt modelId="{2BBA00F7-096A-48A9-A318-7414C26A9076}" type="pres">
      <dgm:prSet presAssocID="{A67B1BF5-451C-44FB-BA01-2C0EA29F9DE0}" presName="rect2" presStyleLbl="fgImgPlace1" presStyleIdx="1" presStyleCnt="4"/>
      <dgm:spPr>
        <a:blipFill rotWithShape="1">
          <a:blip xmlns:r="http://schemas.openxmlformats.org/officeDocument/2006/relationships" r:embed="rId1"/>
          <a:srcRect/>
          <a:stretch>
            <a:fillRect l="-25000" r="-25000"/>
          </a:stretch>
        </a:blipFill>
      </dgm:spPr>
    </dgm:pt>
    <dgm:pt modelId="{BE1943D4-334B-49E6-A016-4B8A7AFA5999}" type="pres">
      <dgm:prSet presAssocID="{705F6C62-8BBF-4CF1-9F8E-CBCF98BDFF51}" presName="sibTrans" presStyleCnt="0"/>
      <dgm:spPr/>
    </dgm:pt>
    <dgm:pt modelId="{43E0BE73-C1BB-408F-A0D8-FBBC52394B8C}" type="pres">
      <dgm:prSet presAssocID="{B30F6994-107C-42E4-95E5-F9FDCCB83E56}" presName="composite" presStyleCnt="0"/>
      <dgm:spPr/>
    </dgm:pt>
    <dgm:pt modelId="{4FD4893C-9EEE-4347-8726-6C0566C6AE4F}" type="pres">
      <dgm:prSet presAssocID="{B30F6994-107C-42E4-95E5-F9FDCCB83E56}" presName="rect1" presStyleLbl="trAlignAcc1" presStyleIdx="2" presStyleCnt="4">
        <dgm:presLayoutVars>
          <dgm:bulletEnabled val="1"/>
        </dgm:presLayoutVars>
      </dgm:prSet>
      <dgm:spPr/>
    </dgm:pt>
    <dgm:pt modelId="{84BDA0BD-568C-4C3D-86B6-715ABD11BBC6}" type="pres">
      <dgm:prSet presAssocID="{B30F6994-107C-42E4-95E5-F9FDCCB83E56}" presName="rect2" presStyleLbl="fgImgPlace1" presStyleIdx="2" presStyleCnt="4"/>
      <dgm:spPr>
        <a:blipFill rotWithShape="1">
          <a:blip xmlns:r="http://schemas.openxmlformats.org/officeDocument/2006/relationships" r:embed="rId1"/>
          <a:srcRect/>
          <a:stretch>
            <a:fillRect l="-25000" r="-25000"/>
          </a:stretch>
        </a:blipFill>
      </dgm:spPr>
    </dgm:pt>
    <dgm:pt modelId="{0123F273-6969-443B-9098-9F646B657E6C}" type="pres">
      <dgm:prSet presAssocID="{E0A5C135-07AC-422D-8DD3-E9BCED277851}" presName="sibTrans" presStyleCnt="0"/>
      <dgm:spPr/>
    </dgm:pt>
    <dgm:pt modelId="{C56C1705-C3D6-42B4-879C-7B0A3F427657}" type="pres">
      <dgm:prSet presAssocID="{B657C4D8-6531-43B4-92B7-2ACF9816FC20}" presName="composite" presStyleCnt="0"/>
      <dgm:spPr/>
    </dgm:pt>
    <dgm:pt modelId="{7B5E46B4-AFDA-4342-82C4-607CE6B31B4B}" type="pres">
      <dgm:prSet presAssocID="{B657C4D8-6531-43B4-92B7-2ACF9816FC20}" presName="rect1" presStyleLbl="trAlignAcc1" presStyleIdx="3" presStyleCnt="4">
        <dgm:presLayoutVars>
          <dgm:bulletEnabled val="1"/>
        </dgm:presLayoutVars>
      </dgm:prSet>
      <dgm:spPr/>
    </dgm:pt>
    <dgm:pt modelId="{563879B0-B168-4D66-A792-FE291382B159}" type="pres">
      <dgm:prSet presAssocID="{B657C4D8-6531-43B4-92B7-2ACF9816FC20}" presName="rect2" presStyleLbl="fgImgPlace1" presStyleIdx="3" presStyleCnt="4"/>
      <dgm:spPr>
        <a:blipFill rotWithShape="1">
          <a:blip xmlns:r="http://schemas.openxmlformats.org/officeDocument/2006/relationships" r:embed="rId1"/>
          <a:srcRect/>
          <a:stretch>
            <a:fillRect l="-25000" r="-25000"/>
          </a:stretch>
        </a:blipFill>
      </dgm:spPr>
    </dgm:pt>
  </dgm:ptLst>
  <dgm:cxnLst>
    <dgm:cxn modelId="{B9CFCF25-C10A-49BE-99B7-8971B7E7F7A3}" srcId="{AC1EB844-06B7-44E4-BEA6-0E849874C339}" destId="{9655145F-0F66-4C91-A620-C8251B09EA45}" srcOrd="0" destOrd="0" parTransId="{FBCAEBC8-3807-40A7-B651-23BD59BCF5CC}" sibTransId="{F69AE67C-8CFB-49DF-BDBF-7F512898C1D1}"/>
    <dgm:cxn modelId="{FE52C92D-8E0F-43E6-AF56-375477D400DE}" srcId="{AC1EB844-06B7-44E4-BEA6-0E849874C339}" destId="{B30F6994-107C-42E4-95E5-F9FDCCB83E56}" srcOrd="2" destOrd="0" parTransId="{27618F1A-344E-4777-9730-38817058C75A}" sibTransId="{E0A5C135-07AC-422D-8DD3-E9BCED277851}"/>
    <dgm:cxn modelId="{7D74A031-AF8C-402F-8514-4AC7B1A66513}" srcId="{AC1EB844-06B7-44E4-BEA6-0E849874C339}" destId="{B657C4D8-6531-43B4-92B7-2ACF9816FC20}" srcOrd="3" destOrd="0" parTransId="{244C638D-1261-486A-9CE5-6942C77BEE45}" sibTransId="{4A1B7288-88BF-45E9-AA58-C7B07867CDF3}"/>
    <dgm:cxn modelId="{88F56848-A420-4142-8D07-D1C809308C2C}" type="presOf" srcId="{B30F6994-107C-42E4-95E5-F9FDCCB83E56}" destId="{4FD4893C-9EEE-4347-8726-6C0566C6AE4F}" srcOrd="0" destOrd="0" presId="urn:microsoft.com/office/officeart/2008/layout/PictureStrips"/>
    <dgm:cxn modelId="{091CB26D-9F23-496D-9FC8-00EEE5058A06}" type="presOf" srcId="{B657C4D8-6531-43B4-92B7-2ACF9816FC20}" destId="{7B5E46B4-AFDA-4342-82C4-607CE6B31B4B}" srcOrd="0" destOrd="0" presId="urn:microsoft.com/office/officeart/2008/layout/PictureStrips"/>
    <dgm:cxn modelId="{8910AE9D-9D0D-4AAC-A043-266B15DB1694}" type="presOf" srcId="{AC1EB844-06B7-44E4-BEA6-0E849874C339}" destId="{646B9BE9-B6EC-4E12-917C-BCCC4255A0D5}" srcOrd="0" destOrd="0" presId="urn:microsoft.com/office/officeart/2008/layout/PictureStrips"/>
    <dgm:cxn modelId="{5FC242AF-7DCD-4715-AE7C-128053B3D0C2}" type="presOf" srcId="{A67B1BF5-451C-44FB-BA01-2C0EA29F9DE0}" destId="{74256AAF-FF96-441C-B397-F76D89A7B931}" srcOrd="0" destOrd="0" presId="urn:microsoft.com/office/officeart/2008/layout/PictureStrips"/>
    <dgm:cxn modelId="{7689F3D3-BFE7-4C4A-8920-67290A6D2957}" srcId="{AC1EB844-06B7-44E4-BEA6-0E849874C339}" destId="{A67B1BF5-451C-44FB-BA01-2C0EA29F9DE0}" srcOrd="1" destOrd="0" parTransId="{D8689EC1-3C69-40E9-BF2F-B66039528FC6}" sibTransId="{705F6C62-8BBF-4CF1-9F8E-CBCF98BDFF51}"/>
    <dgm:cxn modelId="{59778EF3-B1D9-403B-BF1F-9C5E878A07DE}" type="presOf" srcId="{9655145F-0F66-4C91-A620-C8251B09EA45}" destId="{3A5AECFB-C582-4579-9C88-3EAF20EF7898}" srcOrd="0" destOrd="0" presId="urn:microsoft.com/office/officeart/2008/layout/PictureStrips"/>
    <dgm:cxn modelId="{6CC8025A-2284-4813-8BB0-7CFDE4891ABC}" type="presParOf" srcId="{646B9BE9-B6EC-4E12-917C-BCCC4255A0D5}" destId="{6B3DB2AD-AF81-47EF-B883-01F9E2126CDF}" srcOrd="0" destOrd="0" presId="urn:microsoft.com/office/officeart/2008/layout/PictureStrips"/>
    <dgm:cxn modelId="{CF137305-A536-49FB-AFCC-516BB1C5E3B0}" type="presParOf" srcId="{6B3DB2AD-AF81-47EF-B883-01F9E2126CDF}" destId="{3A5AECFB-C582-4579-9C88-3EAF20EF7898}" srcOrd="0" destOrd="0" presId="urn:microsoft.com/office/officeart/2008/layout/PictureStrips"/>
    <dgm:cxn modelId="{A6AD5207-167C-405B-9CCD-22B36062E28F}" type="presParOf" srcId="{6B3DB2AD-AF81-47EF-B883-01F9E2126CDF}" destId="{4249E146-5EE6-47AD-88F8-9BB001CA28F5}" srcOrd="1" destOrd="0" presId="urn:microsoft.com/office/officeart/2008/layout/PictureStrips"/>
    <dgm:cxn modelId="{AC98E35B-B60C-49A6-8D9E-F2881771326C}" type="presParOf" srcId="{646B9BE9-B6EC-4E12-917C-BCCC4255A0D5}" destId="{BB2F569C-E53A-4499-B2FC-1960A1C3B255}" srcOrd="1" destOrd="0" presId="urn:microsoft.com/office/officeart/2008/layout/PictureStrips"/>
    <dgm:cxn modelId="{5C8ACF97-E4F1-49EB-9BFE-E60FEC1CE827}" type="presParOf" srcId="{646B9BE9-B6EC-4E12-917C-BCCC4255A0D5}" destId="{BFCF5CAD-4C55-413C-AC36-553B1C66E1E8}" srcOrd="2" destOrd="0" presId="urn:microsoft.com/office/officeart/2008/layout/PictureStrips"/>
    <dgm:cxn modelId="{548D8E5D-B263-4214-8F6D-3B3423D90EF7}" type="presParOf" srcId="{BFCF5CAD-4C55-413C-AC36-553B1C66E1E8}" destId="{74256AAF-FF96-441C-B397-F76D89A7B931}" srcOrd="0" destOrd="0" presId="urn:microsoft.com/office/officeart/2008/layout/PictureStrips"/>
    <dgm:cxn modelId="{CFF29312-D6C1-4D77-B598-8A5A8542CE64}" type="presParOf" srcId="{BFCF5CAD-4C55-413C-AC36-553B1C66E1E8}" destId="{2BBA00F7-096A-48A9-A318-7414C26A9076}" srcOrd="1" destOrd="0" presId="urn:microsoft.com/office/officeart/2008/layout/PictureStrips"/>
    <dgm:cxn modelId="{7FC48EE6-43DE-4AFD-BF06-13DBE231C747}" type="presParOf" srcId="{646B9BE9-B6EC-4E12-917C-BCCC4255A0D5}" destId="{BE1943D4-334B-49E6-A016-4B8A7AFA5999}" srcOrd="3" destOrd="0" presId="urn:microsoft.com/office/officeart/2008/layout/PictureStrips"/>
    <dgm:cxn modelId="{CBFF2244-B93A-41C9-9FDE-7CAE0C2AD39B}" type="presParOf" srcId="{646B9BE9-B6EC-4E12-917C-BCCC4255A0D5}" destId="{43E0BE73-C1BB-408F-A0D8-FBBC52394B8C}" srcOrd="4" destOrd="0" presId="urn:microsoft.com/office/officeart/2008/layout/PictureStrips"/>
    <dgm:cxn modelId="{910A379B-BD5E-439A-95DA-C66D9C45745E}" type="presParOf" srcId="{43E0BE73-C1BB-408F-A0D8-FBBC52394B8C}" destId="{4FD4893C-9EEE-4347-8726-6C0566C6AE4F}" srcOrd="0" destOrd="0" presId="urn:microsoft.com/office/officeart/2008/layout/PictureStrips"/>
    <dgm:cxn modelId="{1DBBA50E-6730-4D0F-BB69-DA9894B8495F}" type="presParOf" srcId="{43E0BE73-C1BB-408F-A0D8-FBBC52394B8C}" destId="{84BDA0BD-568C-4C3D-86B6-715ABD11BBC6}" srcOrd="1" destOrd="0" presId="urn:microsoft.com/office/officeart/2008/layout/PictureStrips"/>
    <dgm:cxn modelId="{5731276F-998E-46F7-923E-C89651CF7B2A}" type="presParOf" srcId="{646B9BE9-B6EC-4E12-917C-BCCC4255A0D5}" destId="{0123F273-6969-443B-9098-9F646B657E6C}" srcOrd="5" destOrd="0" presId="urn:microsoft.com/office/officeart/2008/layout/PictureStrips"/>
    <dgm:cxn modelId="{F05AB696-A98D-47E1-AF72-1FA421903CEF}" type="presParOf" srcId="{646B9BE9-B6EC-4E12-917C-BCCC4255A0D5}" destId="{C56C1705-C3D6-42B4-879C-7B0A3F427657}" srcOrd="6" destOrd="0" presId="urn:microsoft.com/office/officeart/2008/layout/PictureStrips"/>
    <dgm:cxn modelId="{0A0781EB-3D8A-40A1-A0F5-444691DC328A}" type="presParOf" srcId="{C56C1705-C3D6-42B4-879C-7B0A3F427657}" destId="{7B5E46B4-AFDA-4342-82C4-607CE6B31B4B}" srcOrd="0" destOrd="0" presId="urn:microsoft.com/office/officeart/2008/layout/PictureStrips"/>
    <dgm:cxn modelId="{4AF8039B-C63C-4C1E-A9E4-29F633E4CBB1}" type="presParOf" srcId="{C56C1705-C3D6-42B4-879C-7B0A3F427657}" destId="{563879B0-B168-4D66-A792-FE291382B159}"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5AECFB-C582-4579-9C88-3EAF20EF7898}">
      <dsp:nvSpPr>
        <dsp:cNvPr id="0" name=""/>
        <dsp:cNvSpPr/>
      </dsp:nvSpPr>
      <dsp:spPr>
        <a:xfrm>
          <a:off x="153309" y="338471"/>
          <a:ext cx="3675904" cy="114872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8066" tIns="53340" rIns="53340" bIns="53340" numCol="1" spcCol="1270" anchor="ctr" anchorCtr="0">
          <a:noAutofit/>
        </a:bodyPr>
        <a:lstStyle/>
        <a:p>
          <a:pPr marL="0" lvl="0" indent="0" algn="just" defTabSz="622300">
            <a:lnSpc>
              <a:spcPct val="90000"/>
            </a:lnSpc>
            <a:spcBef>
              <a:spcPct val="0"/>
            </a:spcBef>
            <a:spcAft>
              <a:spcPct val="35000"/>
            </a:spcAft>
            <a:buNone/>
          </a:pPr>
          <a:r>
            <a:rPr lang="es-ES" sz="1400" b="1" i="0" kern="1200" dirty="0">
              <a:solidFill>
                <a:schemeClr val="bg1"/>
              </a:solidFill>
              <a:latin typeface="Century Gothic Regular"/>
            </a:rPr>
            <a:t>Todos los días, aproximadamente 830 mujeres mueren por causas prevenibles relacionadas con el embarazo y el parto en todo el mundo</a:t>
          </a:r>
          <a:endParaRPr lang="es-BO" sz="1400" b="1" kern="1200" dirty="0">
            <a:solidFill>
              <a:schemeClr val="bg1"/>
            </a:solidFill>
            <a:latin typeface="Century Gothic Regular"/>
          </a:endParaRPr>
        </a:p>
      </dsp:txBody>
      <dsp:txXfrm>
        <a:off x="153309" y="338471"/>
        <a:ext cx="3675904" cy="1148720"/>
      </dsp:txXfrm>
    </dsp:sp>
    <dsp:sp modelId="{4249E146-5EE6-47AD-88F8-9BB001CA28F5}">
      <dsp:nvSpPr>
        <dsp:cNvPr id="0" name=""/>
        <dsp:cNvSpPr/>
      </dsp:nvSpPr>
      <dsp:spPr>
        <a:xfrm>
          <a:off x="146" y="172544"/>
          <a:ext cx="804104" cy="1206156"/>
        </a:xfrm>
        <a:prstGeom prst="rect">
          <a:avLst/>
        </a:prstGeom>
        <a:blipFill rotWithShape="1">
          <a:blip xmlns:r="http://schemas.openxmlformats.org/officeDocument/2006/relationships" r:embed="rId1"/>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256AAF-FF96-441C-B397-F76D89A7B931}">
      <dsp:nvSpPr>
        <dsp:cNvPr id="0" name=""/>
        <dsp:cNvSpPr/>
      </dsp:nvSpPr>
      <dsp:spPr>
        <a:xfrm>
          <a:off x="4134635" y="338471"/>
          <a:ext cx="3675904" cy="114872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8066" tIns="53340" rIns="53340" bIns="53340" numCol="1" spcCol="1270" anchor="ctr" anchorCtr="0">
          <a:noAutofit/>
        </a:bodyPr>
        <a:lstStyle/>
        <a:p>
          <a:pPr marL="0" lvl="0" indent="0" algn="just" defTabSz="800100">
            <a:lnSpc>
              <a:spcPct val="90000"/>
            </a:lnSpc>
            <a:spcBef>
              <a:spcPct val="0"/>
            </a:spcBef>
            <a:spcAft>
              <a:spcPct val="35000"/>
            </a:spcAft>
            <a:buNone/>
          </a:pPr>
          <a:r>
            <a:rPr lang="es-ES" sz="1400" b="1" i="0" kern="1200" dirty="0">
              <a:solidFill>
                <a:schemeClr val="bg1"/>
              </a:solidFill>
              <a:latin typeface="Century Gothic Regular"/>
              <a:ea typeface="+mn-ea"/>
              <a:cs typeface="+mn-cs"/>
            </a:rPr>
            <a:t>El 99% de todas las muertes maternas ocurren en países en desarrollo</a:t>
          </a:r>
          <a:endParaRPr lang="es-BO" sz="1400" b="1" i="0" kern="1200" dirty="0">
            <a:solidFill>
              <a:schemeClr val="bg1"/>
            </a:solidFill>
            <a:latin typeface="Century Gothic Regular"/>
            <a:ea typeface="+mn-ea"/>
            <a:cs typeface="+mn-cs"/>
          </a:endParaRPr>
        </a:p>
      </dsp:txBody>
      <dsp:txXfrm>
        <a:off x="4134635" y="338471"/>
        <a:ext cx="3675904" cy="1148720"/>
      </dsp:txXfrm>
    </dsp:sp>
    <dsp:sp modelId="{2BBA00F7-096A-48A9-A318-7414C26A9076}">
      <dsp:nvSpPr>
        <dsp:cNvPr id="0" name=""/>
        <dsp:cNvSpPr/>
      </dsp:nvSpPr>
      <dsp:spPr>
        <a:xfrm>
          <a:off x="3981472" y="172544"/>
          <a:ext cx="804104" cy="1206156"/>
        </a:xfrm>
        <a:prstGeom prst="rect">
          <a:avLst/>
        </a:prstGeom>
        <a:blipFill rotWithShape="1">
          <a:blip xmlns:r="http://schemas.openxmlformats.org/officeDocument/2006/relationships" r:embed="rId1"/>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D4893C-9EEE-4347-8726-6C0566C6AE4F}">
      <dsp:nvSpPr>
        <dsp:cNvPr id="0" name=""/>
        <dsp:cNvSpPr/>
      </dsp:nvSpPr>
      <dsp:spPr>
        <a:xfrm>
          <a:off x="153309" y="1784582"/>
          <a:ext cx="3675904" cy="114872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8066" tIns="53340" rIns="53340" bIns="53340" numCol="1" spcCol="1270" anchor="ctr" anchorCtr="0">
          <a:noAutofit/>
        </a:bodyPr>
        <a:lstStyle/>
        <a:p>
          <a:pPr marL="0" lvl="0" indent="0" algn="just" defTabSz="800100">
            <a:lnSpc>
              <a:spcPct val="90000"/>
            </a:lnSpc>
            <a:spcBef>
              <a:spcPct val="0"/>
            </a:spcBef>
            <a:spcAft>
              <a:spcPct val="35000"/>
            </a:spcAft>
            <a:buNone/>
          </a:pPr>
          <a:r>
            <a:rPr lang="es-ES" sz="1400" b="1" i="0" kern="1200" dirty="0">
              <a:solidFill>
                <a:schemeClr val="bg1"/>
              </a:solidFill>
              <a:latin typeface="Century Gothic Regular"/>
              <a:ea typeface="+mn-ea"/>
              <a:cs typeface="+mn-cs"/>
            </a:rPr>
            <a:t>La mortalidad materna es más alta entre las mujeres que viven en zonas rurales y en las comunidades más pobres (Bolivia 68%)</a:t>
          </a:r>
          <a:endParaRPr lang="es-BO" sz="1400" b="1" i="0" kern="1200" dirty="0">
            <a:solidFill>
              <a:schemeClr val="bg1"/>
            </a:solidFill>
            <a:latin typeface="Century Gothic Regular"/>
            <a:ea typeface="+mn-ea"/>
            <a:cs typeface="+mn-cs"/>
          </a:endParaRPr>
        </a:p>
      </dsp:txBody>
      <dsp:txXfrm>
        <a:off x="153309" y="1784582"/>
        <a:ext cx="3675904" cy="1148720"/>
      </dsp:txXfrm>
    </dsp:sp>
    <dsp:sp modelId="{84BDA0BD-568C-4C3D-86B6-715ABD11BBC6}">
      <dsp:nvSpPr>
        <dsp:cNvPr id="0" name=""/>
        <dsp:cNvSpPr/>
      </dsp:nvSpPr>
      <dsp:spPr>
        <a:xfrm>
          <a:off x="146" y="1618655"/>
          <a:ext cx="804104" cy="1206156"/>
        </a:xfrm>
        <a:prstGeom prst="rect">
          <a:avLst/>
        </a:prstGeom>
        <a:blipFill rotWithShape="1">
          <a:blip xmlns:r="http://schemas.openxmlformats.org/officeDocument/2006/relationships" r:embed="rId1"/>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5E46B4-AFDA-4342-82C4-607CE6B31B4B}">
      <dsp:nvSpPr>
        <dsp:cNvPr id="0" name=""/>
        <dsp:cNvSpPr/>
      </dsp:nvSpPr>
      <dsp:spPr>
        <a:xfrm>
          <a:off x="4134635" y="1784582"/>
          <a:ext cx="3675904" cy="114872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8066" tIns="53340" rIns="53340" bIns="53340" numCol="1" spcCol="1270" anchor="ctr" anchorCtr="0">
          <a:noAutofit/>
        </a:bodyPr>
        <a:lstStyle/>
        <a:p>
          <a:pPr marL="0" lvl="0" indent="0" algn="just" defTabSz="800100">
            <a:lnSpc>
              <a:spcPct val="90000"/>
            </a:lnSpc>
            <a:spcBef>
              <a:spcPct val="0"/>
            </a:spcBef>
            <a:spcAft>
              <a:spcPct val="35000"/>
            </a:spcAft>
            <a:buNone/>
          </a:pPr>
          <a:r>
            <a:rPr lang="es-ES" sz="1400" b="1" i="0" kern="1200" dirty="0">
              <a:solidFill>
                <a:schemeClr val="bg1"/>
              </a:solidFill>
              <a:latin typeface="Century Gothic Regular"/>
              <a:ea typeface="+mn-ea"/>
              <a:cs typeface="+mn-cs"/>
            </a:rPr>
            <a:t>En comparación con otras mujeres, las adolescentes enfrentan un mayor riesgo de complicaciones y muerte como resultado del embarazo (Bolivia 14%  adolescentes 14 a 19 años)</a:t>
          </a:r>
          <a:endParaRPr lang="es-BO" sz="1400" b="1" i="0" kern="1200" dirty="0">
            <a:solidFill>
              <a:schemeClr val="bg1"/>
            </a:solidFill>
            <a:latin typeface="Century Gothic Regular"/>
            <a:ea typeface="+mn-ea"/>
            <a:cs typeface="+mn-cs"/>
          </a:endParaRPr>
        </a:p>
      </dsp:txBody>
      <dsp:txXfrm>
        <a:off x="4134635" y="1784582"/>
        <a:ext cx="3675904" cy="1148720"/>
      </dsp:txXfrm>
    </dsp:sp>
    <dsp:sp modelId="{563879B0-B168-4D66-A792-FE291382B159}">
      <dsp:nvSpPr>
        <dsp:cNvPr id="0" name=""/>
        <dsp:cNvSpPr/>
      </dsp:nvSpPr>
      <dsp:spPr>
        <a:xfrm>
          <a:off x="3981472" y="1618655"/>
          <a:ext cx="804104" cy="1206156"/>
        </a:xfrm>
        <a:prstGeom prst="rect">
          <a:avLst/>
        </a:prstGeom>
        <a:blipFill rotWithShape="1">
          <a:blip xmlns:r="http://schemas.openxmlformats.org/officeDocument/2006/relationships" r:embed="rId1"/>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5201805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31281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BO" dirty="0"/>
          </a:p>
        </p:txBody>
      </p:sp>
    </p:spTree>
    <p:extLst>
      <p:ext uri="{BB962C8B-B14F-4D97-AF65-F5344CB8AC3E}">
        <p14:creationId xmlns:p14="http://schemas.microsoft.com/office/powerpoint/2010/main" val="4220305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BO" dirty="0"/>
          </a:p>
        </p:txBody>
      </p:sp>
    </p:spTree>
    <p:extLst>
      <p:ext uri="{BB962C8B-B14F-4D97-AF65-F5344CB8AC3E}">
        <p14:creationId xmlns:p14="http://schemas.microsoft.com/office/powerpoint/2010/main" val="4235677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21091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66762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58256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03842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7486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2919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96763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52658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80514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94259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56198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746900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266442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16839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inverted">
  <p:cSld name="BLANK_1">
    <p:bg>
      <p:bgPr>
        <a:solidFill>
          <a:srgbClr val="222222"/>
        </a:solidFill>
        <a:effectLst/>
      </p:bgPr>
    </p:bg>
    <p:spTree>
      <p:nvGrpSpPr>
        <p:cNvPr id="1" name="Shape 95"/>
        <p:cNvGrpSpPr/>
        <p:nvPr/>
      </p:nvGrpSpPr>
      <p:grpSpPr>
        <a:xfrm>
          <a:off x="0" y="0"/>
          <a:ext cx="0" cy="0"/>
          <a:chOff x="0" y="0"/>
          <a:chExt cx="0" cy="0"/>
        </a:xfrm>
      </p:grpSpPr>
      <p:sp>
        <p:nvSpPr>
          <p:cNvPr id="96" name="Google Shape;96;p12"/>
          <p:cNvSpPr/>
          <p:nvPr/>
        </p:nvSpPr>
        <p:spPr>
          <a:xfrm>
            <a:off x="-55075" y="-38100"/>
            <a:ext cx="3312625" cy="5214650"/>
          </a:xfrm>
          <a:custGeom>
            <a:avLst/>
            <a:gdLst/>
            <a:ahLst/>
            <a:cxnLst/>
            <a:rect l="l" t="t" r="r" b="b"/>
            <a:pathLst>
              <a:path w="132505" h="208586" extrusionOk="0">
                <a:moveTo>
                  <a:pt x="132505" y="207264"/>
                </a:moveTo>
                <a:lnTo>
                  <a:pt x="25063" y="0"/>
                </a:lnTo>
                <a:lnTo>
                  <a:pt x="0" y="202"/>
                </a:lnTo>
                <a:lnTo>
                  <a:pt x="1322" y="208586"/>
                </a:lnTo>
                <a:close/>
              </a:path>
            </a:pathLst>
          </a:custGeom>
          <a:solidFill>
            <a:srgbClr val="333333"/>
          </a:solidFill>
          <a:ln>
            <a:noFill/>
          </a:ln>
        </p:spPr>
      </p:sp>
      <p:sp>
        <p:nvSpPr>
          <p:cNvPr id="97" name="Google Shape;97;p12"/>
          <p:cNvSpPr/>
          <p:nvPr/>
        </p:nvSpPr>
        <p:spPr>
          <a:xfrm flipH="1">
            <a:off x="-903537" y="-17561"/>
            <a:ext cx="1759200" cy="7491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 name="Google Shape;98;p12"/>
          <p:cNvSpPr/>
          <p:nvPr/>
        </p:nvSpPr>
        <p:spPr>
          <a:xfrm flipH="1">
            <a:off x="472134" y="-9525"/>
            <a:ext cx="518400" cy="749100"/>
          </a:xfrm>
          <a:prstGeom prst="parallelogram">
            <a:avLst>
              <a:gd name="adj" fmla="val 75009"/>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 name="Google Shape;99;p12"/>
          <p:cNvSpPr/>
          <p:nvPr/>
        </p:nvSpPr>
        <p:spPr>
          <a:xfrm flipH="1">
            <a:off x="990375" y="4925850"/>
            <a:ext cx="8369700" cy="228000"/>
          </a:xfrm>
          <a:prstGeom prst="parallelogram">
            <a:avLst>
              <a:gd name="adj" fmla="val 51542"/>
            </a:avLst>
          </a:prstGeom>
          <a:solidFill>
            <a:srgbClr val="FF87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 name="Google Shape;100;p12"/>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104900" y="276075"/>
            <a:ext cx="6724500" cy="749100"/>
          </a:xfrm>
          <a:prstGeom prst="rect">
            <a:avLst/>
          </a:prstGeom>
          <a:noFill/>
          <a:ln>
            <a:noFill/>
          </a:ln>
        </p:spPr>
        <p:txBody>
          <a:bodyPr spcFirstLastPara="1" wrap="square" lIns="91425" tIns="91425" rIns="91425" bIns="91425" anchor="ctr" anchorCtr="0"/>
          <a:lstStyle>
            <a:lvl1pPr lvl="0">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1pPr>
            <a:lvl2pPr lvl="1">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2pPr>
            <a:lvl3pPr lvl="2">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3pPr>
            <a:lvl4pPr lvl="3">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4pPr>
            <a:lvl5pPr lvl="4">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5pPr>
            <a:lvl6pPr lvl="5">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6pPr>
            <a:lvl7pPr lvl="6">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7pPr>
            <a:lvl8pPr lvl="7">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8pPr>
            <a:lvl9pPr lvl="8">
              <a:spcBef>
                <a:spcPts val="0"/>
              </a:spcBef>
              <a:spcAft>
                <a:spcPts val="0"/>
              </a:spcAft>
              <a:buClr>
                <a:srgbClr val="FFFFFF"/>
              </a:buClr>
              <a:buSzPts val="2400"/>
              <a:buFont typeface="Dosis"/>
              <a:buNone/>
              <a:defRPr sz="2400">
                <a:solidFill>
                  <a:srgbClr val="FFFFFF"/>
                </a:solidFill>
                <a:latin typeface="Dosis"/>
                <a:ea typeface="Dosis"/>
                <a:cs typeface="Dosis"/>
                <a:sym typeface="Dosis"/>
              </a:defRPr>
            </a:lvl9pPr>
          </a:lstStyle>
          <a:p>
            <a:endParaRPr/>
          </a:p>
        </p:txBody>
      </p:sp>
      <p:sp>
        <p:nvSpPr>
          <p:cNvPr id="7" name="Google Shape;7;p1"/>
          <p:cNvSpPr txBox="1">
            <a:spLocks noGrp="1"/>
          </p:cNvSpPr>
          <p:nvPr>
            <p:ph type="body" idx="1"/>
          </p:nvPr>
        </p:nvSpPr>
        <p:spPr>
          <a:xfrm>
            <a:off x="1104900" y="1200150"/>
            <a:ext cx="7581900" cy="3725700"/>
          </a:xfrm>
          <a:prstGeom prst="rect">
            <a:avLst/>
          </a:prstGeom>
          <a:noFill/>
          <a:ln>
            <a:noFill/>
          </a:ln>
        </p:spPr>
        <p:txBody>
          <a:bodyPr spcFirstLastPara="1" wrap="square" lIns="91425" tIns="91425" rIns="91425" bIns="91425" anchor="t" anchorCtr="0"/>
          <a:lstStyle>
            <a:lvl1pPr marL="457200" lvl="0" indent="-419100">
              <a:spcBef>
                <a:spcPts val="600"/>
              </a:spcBef>
              <a:spcAft>
                <a:spcPts val="0"/>
              </a:spcAft>
              <a:buClr>
                <a:srgbClr val="FF8700"/>
              </a:buClr>
              <a:buSzPts val="3000"/>
              <a:buFont typeface="Roboto"/>
              <a:buChar char="▸"/>
              <a:defRPr sz="3000">
                <a:solidFill>
                  <a:srgbClr val="222222"/>
                </a:solidFill>
                <a:latin typeface="Roboto"/>
                <a:ea typeface="Roboto"/>
                <a:cs typeface="Roboto"/>
                <a:sym typeface="Roboto"/>
              </a:defRPr>
            </a:lvl1pPr>
            <a:lvl2pPr marL="914400" lvl="1" indent="-381000">
              <a:spcBef>
                <a:spcPts val="0"/>
              </a:spcBef>
              <a:spcAft>
                <a:spcPts val="0"/>
              </a:spcAft>
              <a:buClr>
                <a:srgbClr val="FF8700"/>
              </a:buClr>
              <a:buSzPts val="2400"/>
              <a:buFont typeface="Roboto"/>
              <a:buChar char="▹"/>
              <a:defRPr sz="2400">
                <a:solidFill>
                  <a:srgbClr val="222222"/>
                </a:solidFill>
                <a:latin typeface="Roboto"/>
                <a:ea typeface="Roboto"/>
                <a:cs typeface="Roboto"/>
                <a:sym typeface="Roboto"/>
              </a:defRPr>
            </a:lvl2pPr>
            <a:lvl3pPr marL="1371600" lvl="2" indent="-381000">
              <a:spcBef>
                <a:spcPts val="0"/>
              </a:spcBef>
              <a:spcAft>
                <a:spcPts val="0"/>
              </a:spcAft>
              <a:buClr>
                <a:srgbClr val="FF8700"/>
              </a:buClr>
              <a:buSzPts val="2400"/>
              <a:buFont typeface="Roboto"/>
              <a:buChar char="▹"/>
              <a:defRPr sz="2400">
                <a:solidFill>
                  <a:srgbClr val="222222"/>
                </a:solidFill>
                <a:latin typeface="Roboto"/>
                <a:ea typeface="Roboto"/>
                <a:cs typeface="Roboto"/>
                <a:sym typeface="Roboto"/>
              </a:defRPr>
            </a:lvl3pPr>
            <a:lvl4pPr marL="1828800" lvl="3" indent="-342900">
              <a:spcBef>
                <a:spcPts val="0"/>
              </a:spcBef>
              <a:spcAft>
                <a:spcPts val="0"/>
              </a:spcAft>
              <a:buClr>
                <a:srgbClr val="FF8700"/>
              </a:buClr>
              <a:buSzPts val="1800"/>
              <a:buFont typeface="Roboto"/>
              <a:buChar char="▹"/>
              <a:defRPr sz="1800">
                <a:solidFill>
                  <a:srgbClr val="222222"/>
                </a:solidFill>
                <a:latin typeface="Roboto"/>
                <a:ea typeface="Roboto"/>
                <a:cs typeface="Roboto"/>
                <a:sym typeface="Roboto"/>
              </a:defRPr>
            </a:lvl4pPr>
            <a:lvl5pPr marL="2286000" lvl="4" indent="-342900">
              <a:spcBef>
                <a:spcPts val="0"/>
              </a:spcBef>
              <a:spcAft>
                <a:spcPts val="0"/>
              </a:spcAft>
              <a:buClr>
                <a:srgbClr val="FF8700"/>
              </a:buClr>
              <a:buSzPts val="1800"/>
              <a:buFont typeface="Roboto"/>
              <a:buChar char="▹"/>
              <a:defRPr sz="1800">
                <a:solidFill>
                  <a:srgbClr val="222222"/>
                </a:solidFill>
                <a:latin typeface="Roboto"/>
                <a:ea typeface="Roboto"/>
                <a:cs typeface="Roboto"/>
                <a:sym typeface="Roboto"/>
              </a:defRPr>
            </a:lvl5pPr>
            <a:lvl6pPr marL="2743200" lvl="5" indent="-342900">
              <a:spcBef>
                <a:spcPts val="0"/>
              </a:spcBef>
              <a:spcAft>
                <a:spcPts val="0"/>
              </a:spcAft>
              <a:buClr>
                <a:srgbClr val="FF8700"/>
              </a:buClr>
              <a:buSzPts val="1800"/>
              <a:buFont typeface="Roboto"/>
              <a:buChar char="▹"/>
              <a:defRPr sz="1800">
                <a:solidFill>
                  <a:srgbClr val="222222"/>
                </a:solidFill>
                <a:latin typeface="Roboto"/>
                <a:ea typeface="Roboto"/>
                <a:cs typeface="Roboto"/>
                <a:sym typeface="Roboto"/>
              </a:defRPr>
            </a:lvl6pPr>
            <a:lvl7pPr marL="3200400" lvl="6" indent="-342900">
              <a:spcBef>
                <a:spcPts val="0"/>
              </a:spcBef>
              <a:spcAft>
                <a:spcPts val="0"/>
              </a:spcAft>
              <a:buClr>
                <a:srgbClr val="FF8700"/>
              </a:buClr>
              <a:buSzPts val="1800"/>
              <a:buFont typeface="Roboto"/>
              <a:buChar char="▹"/>
              <a:defRPr sz="1800">
                <a:solidFill>
                  <a:srgbClr val="222222"/>
                </a:solidFill>
                <a:latin typeface="Roboto"/>
                <a:ea typeface="Roboto"/>
                <a:cs typeface="Roboto"/>
                <a:sym typeface="Roboto"/>
              </a:defRPr>
            </a:lvl7pPr>
            <a:lvl8pPr marL="3657600" lvl="7" indent="-342900">
              <a:spcBef>
                <a:spcPts val="0"/>
              </a:spcBef>
              <a:spcAft>
                <a:spcPts val="0"/>
              </a:spcAft>
              <a:buClr>
                <a:srgbClr val="FF8700"/>
              </a:buClr>
              <a:buSzPts val="1800"/>
              <a:buFont typeface="Roboto"/>
              <a:buChar char="▹"/>
              <a:defRPr sz="1800">
                <a:solidFill>
                  <a:srgbClr val="222222"/>
                </a:solidFill>
                <a:latin typeface="Roboto"/>
                <a:ea typeface="Roboto"/>
                <a:cs typeface="Roboto"/>
                <a:sym typeface="Roboto"/>
              </a:defRPr>
            </a:lvl8pPr>
            <a:lvl9pPr marL="4114800" lvl="8" indent="-342900">
              <a:spcBef>
                <a:spcPts val="0"/>
              </a:spcBef>
              <a:spcAft>
                <a:spcPts val="0"/>
              </a:spcAft>
              <a:buClr>
                <a:srgbClr val="FF8700"/>
              </a:buClr>
              <a:buSzPts val="1800"/>
              <a:buFont typeface="Roboto"/>
              <a:buChar char="▹"/>
              <a:defRPr sz="1800">
                <a:solidFill>
                  <a:srgbClr val="22222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0" y="0"/>
            <a:ext cx="594900" cy="731700"/>
          </a:xfrm>
          <a:prstGeom prst="rect">
            <a:avLst/>
          </a:prstGeom>
          <a:noFill/>
          <a:ln>
            <a:noFill/>
          </a:ln>
        </p:spPr>
        <p:txBody>
          <a:bodyPr spcFirstLastPara="1" wrap="square" lIns="91425" tIns="91425" rIns="91425" bIns="91425" anchor="ctr" anchorCtr="0">
            <a:noAutofit/>
          </a:bodyPr>
          <a:lstStyle>
            <a:lvl1pPr lvl="0" algn="ctr">
              <a:buNone/>
              <a:defRPr sz="1300" b="1">
                <a:solidFill>
                  <a:srgbClr val="FFFFFF"/>
                </a:solidFill>
                <a:latin typeface="Roboto"/>
                <a:ea typeface="Roboto"/>
                <a:cs typeface="Roboto"/>
                <a:sym typeface="Roboto"/>
              </a:defRPr>
            </a:lvl1pPr>
            <a:lvl2pPr lvl="1" algn="ctr">
              <a:buNone/>
              <a:defRPr sz="1300" b="1">
                <a:solidFill>
                  <a:srgbClr val="FFFFFF"/>
                </a:solidFill>
                <a:latin typeface="Roboto"/>
                <a:ea typeface="Roboto"/>
                <a:cs typeface="Roboto"/>
                <a:sym typeface="Roboto"/>
              </a:defRPr>
            </a:lvl2pPr>
            <a:lvl3pPr lvl="2" algn="ctr">
              <a:buNone/>
              <a:defRPr sz="1300" b="1">
                <a:solidFill>
                  <a:srgbClr val="FFFFFF"/>
                </a:solidFill>
                <a:latin typeface="Roboto"/>
                <a:ea typeface="Roboto"/>
                <a:cs typeface="Roboto"/>
                <a:sym typeface="Roboto"/>
              </a:defRPr>
            </a:lvl3pPr>
            <a:lvl4pPr lvl="3" algn="ctr">
              <a:buNone/>
              <a:defRPr sz="1300" b="1">
                <a:solidFill>
                  <a:srgbClr val="FFFFFF"/>
                </a:solidFill>
                <a:latin typeface="Roboto"/>
                <a:ea typeface="Roboto"/>
                <a:cs typeface="Roboto"/>
                <a:sym typeface="Roboto"/>
              </a:defRPr>
            </a:lvl4pPr>
            <a:lvl5pPr lvl="4" algn="ctr">
              <a:buNone/>
              <a:defRPr sz="1300" b="1">
                <a:solidFill>
                  <a:srgbClr val="FFFFFF"/>
                </a:solidFill>
                <a:latin typeface="Roboto"/>
                <a:ea typeface="Roboto"/>
                <a:cs typeface="Roboto"/>
                <a:sym typeface="Roboto"/>
              </a:defRPr>
            </a:lvl5pPr>
            <a:lvl6pPr lvl="5" algn="ctr">
              <a:buNone/>
              <a:defRPr sz="1300" b="1">
                <a:solidFill>
                  <a:srgbClr val="FFFFFF"/>
                </a:solidFill>
                <a:latin typeface="Roboto"/>
                <a:ea typeface="Roboto"/>
                <a:cs typeface="Roboto"/>
                <a:sym typeface="Roboto"/>
              </a:defRPr>
            </a:lvl6pPr>
            <a:lvl7pPr lvl="6" algn="ctr">
              <a:buNone/>
              <a:defRPr sz="1300" b="1">
                <a:solidFill>
                  <a:srgbClr val="FFFFFF"/>
                </a:solidFill>
                <a:latin typeface="Roboto"/>
                <a:ea typeface="Roboto"/>
                <a:cs typeface="Roboto"/>
                <a:sym typeface="Roboto"/>
              </a:defRPr>
            </a:lvl7pPr>
            <a:lvl8pPr lvl="7" algn="ctr">
              <a:buNone/>
              <a:defRPr sz="1300" b="1">
                <a:solidFill>
                  <a:srgbClr val="FFFFFF"/>
                </a:solidFill>
                <a:latin typeface="Roboto"/>
                <a:ea typeface="Roboto"/>
                <a:cs typeface="Roboto"/>
                <a:sym typeface="Roboto"/>
              </a:defRPr>
            </a:lvl8pPr>
            <a:lvl9pPr lvl="8" algn="ctr">
              <a:buNone/>
              <a:defRPr sz="1300" b="1">
                <a:solidFill>
                  <a:srgbClr val="FFFFFF"/>
                </a:solidFill>
                <a:latin typeface="Roboto"/>
                <a:ea typeface="Roboto"/>
                <a:cs typeface="Roboto"/>
                <a:sym typeface="Roboto"/>
              </a:defRPr>
            </a:lvl9pPr>
          </a:lstStyle>
          <a:p>
            <a:pPr marL="0" lvl="0" indent="0" algn="ctr" rtl="0">
              <a:spcBef>
                <a:spcPts val="0"/>
              </a:spcBef>
              <a:spcAft>
                <a:spcPts val="0"/>
              </a:spcAft>
              <a:buNone/>
            </a:pPr>
            <a:fld id="{00000000-1234-1234-1234-123412341234}" type="slidenum">
              <a:rPr lang="en"/>
              <a:t>‹Nº›</a:t>
            </a:fld>
            <a:endParaRPr dirty="0"/>
          </a:p>
        </p:txBody>
      </p:sp>
    </p:spTree>
  </p:cSld>
  <p:clrMap bg1="lt1" tx1="dk1" bg2="dk2" tx2="lt2" accent1="accent1" accent2="accent2" accent3="accent3" accent4="accent4" accent5="accent5" accent6="accent6" hlink="hlink" folHlink="folHlink"/>
  <p:sldLayoutIdLst>
    <p:sldLayoutId id="2147483658" r:id="rId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a:t>
            </a:fld>
            <a:endParaRPr dirty="0"/>
          </a:p>
        </p:txBody>
      </p:sp>
      <p:sp>
        <p:nvSpPr>
          <p:cNvPr id="2" name="Rectángulo 1"/>
          <p:cNvSpPr/>
          <p:nvPr/>
        </p:nvSpPr>
        <p:spPr>
          <a:xfrm>
            <a:off x="1480567" y="1787611"/>
            <a:ext cx="6493660" cy="1323439"/>
          </a:xfrm>
          <a:prstGeom prst="rect">
            <a:avLst/>
          </a:prstGeom>
        </p:spPr>
        <p:txBody>
          <a:bodyPr wrap="square">
            <a:spAutoFit/>
          </a:bodyPr>
          <a:lstStyle/>
          <a:p>
            <a:pPr algn="ctr"/>
            <a:r>
              <a:rPr lang="es-ES" sz="4000" dirty="0">
                <a:solidFill>
                  <a:schemeClr val="bg1"/>
                </a:solidFill>
              </a:rPr>
              <a:t>ANTICONCEPCIÓN  DE EMERGENCIA</a:t>
            </a:r>
          </a:p>
        </p:txBody>
      </p:sp>
      <p:sp>
        <p:nvSpPr>
          <p:cNvPr id="8" name="CuadroTexto 7"/>
          <p:cNvSpPr txBox="1"/>
          <p:nvPr/>
        </p:nvSpPr>
        <p:spPr>
          <a:xfrm>
            <a:off x="113454" y="4213083"/>
            <a:ext cx="2957192" cy="600164"/>
          </a:xfrm>
          <a:prstGeom prst="rect">
            <a:avLst/>
          </a:prstGeom>
          <a:noFill/>
        </p:spPr>
        <p:txBody>
          <a:bodyPr wrap="square" rtlCol="0">
            <a:spAutoFit/>
          </a:bodyPr>
          <a:lstStyle/>
          <a:p>
            <a:pPr algn="ctr"/>
            <a:r>
              <a:rPr lang="es-ES" sz="1100" b="1" dirty="0">
                <a:solidFill>
                  <a:schemeClr val="bg1"/>
                </a:solidFill>
              </a:rPr>
              <a:t>Dr. </a:t>
            </a:r>
            <a:r>
              <a:rPr lang="es-ES" sz="1100" b="1" dirty="0" err="1">
                <a:solidFill>
                  <a:schemeClr val="bg1"/>
                </a:solidFill>
              </a:rPr>
              <a:t>Winsor</a:t>
            </a:r>
            <a:r>
              <a:rPr lang="es-ES" sz="1100" b="1" dirty="0">
                <a:solidFill>
                  <a:schemeClr val="bg1"/>
                </a:solidFill>
              </a:rPr>
              <a:t> Mendoza M. </a:t>
            </a:r>
          </a:p>
          <a:p>
            <a:pPr algn="ctr"/>
            <a:r>
              <a:rPr lang="es-ES" sz="1100" b="1" dirty="0">
                <a:solidFill>
                  <a:schemeClr val="bg1"/>
                </a:solidFill>
              </a:rPr>
              <a:t>GINECÓLOGO OBSTETRA</a:t>
            </a:r>
          </a:p>
          <a:p>
            <a:pPr algn="ctr"/>
            <a:r>
              <a:rPr lang="es-ES" sz="1100" b="1" dirty="0">
                <a:solidFill>
                  <a:schemeClr val="bg1"/>
                </a:solidFill>
              </a:rPr>
              <a:t>2025</a:t>
            </a:r>
            <a:endParaRPr lang="es-BO" sz="1100" b="1" dirty="0">
              <a:solidFill>
                <a:schemeClr val="bg1"/>
              </a:solidFill>
            </a:endParaRPr>
          </a:p>
        </p:txBody>
      </p:sp>
      <p:pic>
        <p:nvPicPr>
          <p:cNvPr id="7" name="Imagen 6">
            <a:extLst>
              <a:ext uri="{FF2B5EF4-FFF2-40B4-BE49-F238E27FC236}">
                <a16:creationId xmlns:a16="http://schemas.microsoft.com/office/drawing/2014/main" id="{82B719FD-FCA0-49EE-9EC4-E86187F500C0}"/>
              </a:ext>
            </a:extLst>
          </p:cNvPr>
          <p:cNvPicPr>
            <a:picLocks noChangeAspect="1"/>
          </p:cNvPicPr>
          <p:nvPr/>
        </p:nvPicPr>
        <p:blipFill>
          <a:blip r:embed="rId3"/>
          <a:stretch>
            <a:fillRect/>
          </a:stretch>
        </p:blipFill>
        <p:spPr>
          <a:xfrm>
            <a:off x="4737706" y="133141"/>
            <a:ext cx="1039447" cy="692965"/>
          </a:xfrm>
          <a:prstGeom prst="rect">
            <a:avLst/>
          </a:prstGeom>
        </p:spPr>
      </p:pic>
      <p:pic>
        <p:nvPicPr>
          <p:cNvPr id="12" name="Imagen 13">
            <a:extLst>
              <a:ext uri="{FF2B5EF4-FFF2-40B4-BE49-F238E27FC236}">
                <a16:creationId xmlns:a16="http://schemas.microsoft.com/office/drawing/2014/main" id="{943FFFD7-B1EF-4D38-AB74-4C13D2874AF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28689" y="133141"/>
            <a:ext cx="1039447" cy="65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8">
            <a:extLst>
              <a:ext uri="{FF2B5EF4-FFF2-40B4-BE49-F238E27FC236}">
                <a16:creationId xmlns:a16="http://schemas.microsoft.com/office/drawing/2014/main" id="{E2D2AB5E-DCB4-43EB-B4F5-4B17CD532869}"/>
              </a:ext>
            </a:extLst>
          </p:cNvPr>
          <p:cNvPicPr>
            <a:picLocks noChangeAspect="1"/>
          </p:cNvPicPr>
          <p:nvPr/>
        </p:nvPicPr>
        <p:blipFill>
          <a:blip r:embed="rId5"/>
          <a:stretch>
            <a:fillRect/>
          </a:stretch>
        </p:blipFill>
        <p:spPr>
          <a:xfrm>
            <a:off x="6642680" y="113657"/>
            <a:ext cx="797649" cy="749864"/>
          </a:xfrm>
          <a:prstGeom prst="rect">
            <a:avLst/>
          </a:prstGeom>
        </p:spPr>
      </p:pic>
      <p:pic>
        <p:nvPicPr>
          <p:cNvPr id="15" name="Imagen 14">
            <a:extLst>
              <a:ext uri="{FF2B5EF4-FFF2-40B4-BE49-F238E27FC236}">
                <a16:creationId xmlns:a16="http://schemas.microsoft.com/office/drawing/2014/main" id="{C810A0EF-AE97-42DB-95FD-7507BC0175E6}"/>
              </a:ext>
            </a:extLst>
          </p:cNvPr>
          <p:cNvPicPr>
            <a:picLocks noChangeAspect="1"/>
          </p:cNvPicPr>
          <p:nvPr/>
        </p:nvPicPr>
        <p:blipFill>
          <a:blip r:embed="rId6"/>
          <a:stretch>
            <a:fillRect/>
          </a:stretch>
        </p:blipFill>
        <p:spPr>
          <a:xfrm>
            <a:off x="3149283" y="124339"/>
            <a:ext cx="874200" cy="728501"/>
          </a:xfrm>
          <a:prstGeom prst="rect">
            <a:avLst/>
          </a:prstGeom>
        </p:spPr>
      </p:pic>
    </p:spTree>
    <p:extLst>
      <p:ext uri="{BB962C8B-B14F-4D97-AF65-F5344CB8AC3E}">
        <p14:creationId xmlns:p14="http://schemas.microsoft.com/office/powerpoint/2010/main" val="2207951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82529EED-27B2-4AA0-941E-05587B44F9B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BO" smtClean="0"/>
              <a:t>2</a:t>
            </a:fld>
            <a:endParaRPr lang="es-BO" dirty="0"/>
          </a:p>
        </p:txBody>
      </p:sp>
      <p:graphicFrame>
        <p:nvGraphicFramePr>
          <p:cNvPr id="4" name="Diagrama 3">
            <a:extLst>
              <a:ext uri="{FF2B5EF4-FFF2-40B4-BE49-F238E27FC236}">
                <a16:creationId xmlns:a16="http://schemas.microsoft.com/office/drawing/2014/main" id="{A63DEB84-25A1-40E0-9A00-013AE00E4D3F}"/>
              </a:ext>
            </a:extLst>
          </p:cNvPr>
          <p:cNvGraphicFramePr/>
          <p:nvPr>
            <p:extLst>
              <p:ext uri="{D42A27DB-BD31-4B8C-83A1-F6EECF244321}">
                <p14:modId xmlns:p14="http://schemas.microsoft.com/office/powerpoint/2010/main" val="1884942005"/>
              </p:ext>
            </p:extLst>
          </p:nvPr>
        </p:nvGraphicFramePr>
        <p:xfrm>
          <a:off x="666657" y="1018826"/>
          <a:ext cx="7810686" cy="31058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Google Shape;119;p15">
            <a:extLst>
              <a:ext uri="{FF2B5EF4-FFF2-40B4-BE49-F238E27FC236}">
                <a16:creationId xmlns:a16="http://schemas.microsoft.com/office/drawing/2014/main" id="{23A2EAAB-4336-4AD4-8889-EF21F98665AD}"/>
              </a:ext>
            </a:extLst>
          </p:cNvPr>
          <p:cNvSpPr txBox="1">
            <a:spLocks/>
          </p:cNvSpPr>
          <p:nvPr/>
        </p:nvSpPr>
        <p:spPr>
          <a:xfrm>
            <a:off x="948276" y="84497"/>
            <a:ext cx="6314170" cy="58029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1pPr>
            <a:lvl2pPr marR="0" lvl="1"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2pPr>
            <a:lvl3pPr marR="0" lvl="2"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3pPr>
            <a:lvl4pPr marR="0" lvl="3"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4pPr>
            <a:lvl5pPr marR="0" lvl="4"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5pPr>
            <a:lvl6pPr marR="0" lvl="5"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6pPr>
            <a:lvl7pPr marR="0" lvl="6"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7pPr>
            <a:lvl8pPr marR="0" lvl="7"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8pPr>
            <a:lvl9pPr marR="0" lvl="8"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9pPr>
          </a:lstStyle>
          <a:p>
            <a:r>
              <a:rPr lang="es-ES" sz="3200" b="1" dirty="0">
                <a:solidFill>
                  <a:srgbClr val="FF8700"/>
                </a:solidFill>
              </a:rPr>
              <a:t>CONSIDERACIONES GENERALES</a:t>
            </a:r>
          </a:p>
        </p:txBody>
      </p:sp>
    </p:spTree>
    <p:extLst>
      <p:ext uri="{BB962C8B-B14F-4D97-AF65-F5344CB8AC3E}">
        <p14:creationId xmlns:p14="http://schemas.microsoft.com/office/powerpoint/2010/main" val="1214034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82529EED-27B2-4AA0-941E-05587B44F9B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BO" smtClean="0"/>
              <a:t>3</a:t>
            </a:fld>
            <a:endParaRPr lang="es-BO" dirty="0"/>
          </a:p>
        </p:txBody>
      </p:sp>
      <p:sp>
        <p:nvSpPr>
          <p:cNvPr id="5" name="Google Shape;119;p15">
            <a:extLst>
              <a:ext uri="{FF2B5EF4-FFF2-40B4-BE49-F238E27FC236}">
                <a16:creationId xmlns:a16="http://schemas.microsoft.com/office/drawing/2014/main" id="{23A2EAAB-4336-4AD4-8889-EF21F98665AD}"/>
              </a:ext>
            </a:extLst>
          </p:cNvPr>
          <p:cNvSpPr txBox="1">
            <a:spLocks/>
          </p:cNvSpPr>
          <p:nvPr/>
        </p:nvSpPr>
        <p:spPr>
          <a:xfrm>
            <a:off x="948276" y="84497"/>
            <a:ext cx="6314170" cy="58029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1pPr>
            <a:lvl2pPr marR="0" lvl="1"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2pPr>
            <a:lvl3pPr marR="0" lvl="2"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3pPr>
            <a:lvl4pPr marR="0" lvl="3"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4pPr>
            <a:lvl5pPr marR="0" lvl="4"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5pPr>
            <a:lvl6pPr marR="0" lvl="5"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6pPr>
            <a:lvl7pPr marR="0" lvl="6"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7pPr>
            <a:lvl8pPr marR="0" lvl="7"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8pPr>
            <a:lvl9pPr marR="0" lvl="8"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9pPr>
          </a:lstStyle>
          <a:p>
            <a:pPr eaLnBrk="0" fontAlgn="base" hangingPunct="0">
              <a:spcBef>
                <a:spcPct val="0"/>
              </a:spcBef>
              <a:spcAft>
                <a:spcPct val="0"/>
              </a:spcAft>
            </a:pPr>
            <a:r>
              <a:rPr lang="es-ES" altLang="es-MX" sz="2000" b="1" dirty="0">
                <a:solidFill>
                  <a:srgbClr val="F39200"/>
                </a:solidFill>
                <a:latin typeface="Century Gothic" panose="020B0502020202020204" pitchFamily="34" charset="0"/>
                <a:cs typeface="Arial" panose="020B0604020202020204" pitchFamily="34" charset="0"/>
              </a:rPr>
              <a:t>PROBLEMÁTICA DE LA MORTALIDAD MATERNA </a:t>
            </a:r>
            <a:endParaRPr lang="es-MX" altLang="es-MX" sz="2000" b="1" dirty="0">
              <a:solidFill>
                <a:srgbClr val="F39200"/>
              </a:solidFill>
              <a:latin typeface="Century Gothic" panose="020B0502020202020204" pitchFamily="34" charset="0"/>
              <a:cs typeface="Arial" panose="020B0604020202020204" pitchFamily="34" charset="0"/>
            </a:endParaRPr>
          </a:p>
        </p:txBody>
      </p:sp>
      <p:pic>
        <p:nvPicPr>
          <p:cNvPr id="56" name="Imagen 55">
            <a:extLst>
              <a:ext uri="{FF2B5EF4-FFF2-40B4-BE49-F238E27FC236}">
                <a16:creationId xmlns:a16="http://schemas.microsoft.com/office/drawing/2014/main" id="{BBB48D33-6702-40E4-8CD9-A6FFFC86A6C2}"/>
              </a:ext>
            </a:extLst>
          </p:cNvPr>
          <p:cNvPicPr>
            <a:picLocks noChangeAspect="1"/>
          </p:cNvPicPr>
          <p:nvPr/>
        </p:nvPicPr>
        <p:blipFill>
          <a:blip r:embed="rId3"/>
          <a:stretch>
            <a:fillRect/>
          </a:stretch>
        </p:blipFill>
        <p:spPr>
          <a:xfrm>
            <a:off x="297450" y="868966"/>
            <a:ext cx="7865908" cy="3768935"/>
          </a:xfrm>
          <a:prstGeom prst="rect">
            <a:avLst/>
          </a:prstGeom>
        </p:spPr>
      </p:pic>
    </p:spTree>
    <p:extLst>
      <p:ext uri="{BB962C8B-B14F-4D97-AF65-F5344CB8AC3E}">
        <p14:creationId xmlns:p14="http://schemas.microsoft.com/office/powerpoint/2010/main" val="3101224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9DFD9CD8-6DDA-4187-9C64-D25378054A1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BO" smtClean="0"/>
              <a:t>4</a:t>
            </a:fld>
            <a:endParaRPr lang="es-BO" dirty="0"/>
          </a:p>
        </p:txBody>
      </p:sp>
      <p:pic>
        <p:nvPicPr>
          <p:cNvPr id="4" name="Imagen 3">
            <a:extLst>
              <a:ext uri="{FF2B5EF4-FFF2-40B4-BE49-F238E27FC236}">
                <a16:creationId xmlns:a16="http://schemas.microsoft.com/office/drawing/2014/main" id="{1348389B-300C-4472-99E7-68BB00B9E9DE}"/>
              </a:ext>
            </a:extLst>
          </p:cNvPr>
          <p:cNvPicPr>
            <a:picLocks noChangeAspect="1"/>
          </p:cNvPicPr>
          <p:nvPr/>
        </p:nvPicPr>
        <p:blipFill>
          <a:blip r:embed="rId2"/>
          <a:stretch>
            <a:fillRect/>
          </a:stretch>
        </p:blipFill>
        <p:spPr>
          <a:xfrm>
            <a:off x="635409" y="194156"/>
            <a:ext cx="7873182" cy="4553927"/>
          </a:xfrm>
          <a:prstGeom prst="rect">
            <a:avLst/>
          </a:prstGeom>
        </p:spPr>
      </p:pic>
    </p:spTree>
    <p:extLst>
      <p:ext uri="{BB962C8B-B14F-4D97-AF65-F5344CB8AC3E}">
        <p14:creationId xmlns:p14="http://schemas.microsoft.com/office/powerpoint/2010/main" val="3075889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696BC6B-B2B6-4F44-BA98-FF22E3675082}"/>
              </a:ext>
            </a:extLst>
          </p:cNvPr>
          <p:cNvSpPr/>
          <p:nvPr/>
        </p:nvSpPr>
        <p:spPr>
          <a:xfrm>
            <a:off x="566399" y="2202417"/>
            <a:ext cx="1986441" cy="369332"/>
          </a:xfrm>
          <a:prstGeom prst="rect">
            <a:avLst/>
          </a:prstGeom>
        </p:spPr>
        <p:txBody>
          <a:bodyPr wrap="none">
            <a:spAutoFit/>
          </a:bodyPr>
          <a:lstStyle/>
          <a:p>
            <a:r>
              <a:rPr lang="es-BO" sz="1800" dirty="0">
                <a:solidFill>
                  <a:schemeClr val="bg1"/>
                </a:solidFill>
                <a:latin typeface="Calibri" panose="020F0502020204030204" pitchFamily="34" charset="0"/>
              </a:rPr>
              <a:t>Derechos  Sexuales</a:t>
            </a:r>
            <a:endParaRPr lang="es-BO" sz="1800" dirty="0">
              <a:solidFill>
                <a:schemeClr val="bg1"/>
              </a:solidFill>
            </a:endParaRPr>
          </a:p>
        </p:txBody>
      </p:sp>
      <p:pic>
        <p:nvPicPr>
          <p:cNvPr id="4" name="Imagen 3">
            <a:extLst>
              <a:ext uri="{FF2B5EF4-FFF2-40B4-BE49-F238E27FC236}">
                <a16:creationId xmlns:a16="http://schemas.microsoft.com/office/drawing/2014/main" id="{AB169590-DFA6-4976-ABC6-8858958ECA44}"/>
              </a:ext>
            </a:extLst>
          </p:cNvPr>
          <p:cNvPicPr>
            <a:picLocks noChangeAspect="1"/>
          </p:cNvPicPr>
          <p:nvPr/>
        </p:nvPicPr>
        <p:blipFill>
          <a:blip r:embed="rId2"/>
          <a:stretch>
            <a:fillRect/>
          </a:stretch>
        </p:blipFill>
        <p:spPr>
          <a:xfrm>
            <a:off x="2803065" y="189470"/>
            <a:ext cx="5467861" cy="4567793"/>
          </a:xfrm>
          <a:prstGeom prst="rect">
            <a:avLst/>
          </a:prstGeom>
        </p:spPr>
      </p:pic>
    </p:spTree>
    <p:extLst>
      <p:ext uri="{BB962C8B-B14F-4D97-AF65-F5344CB8AC3E}">
        <p14:creationId xmlns:p14="http://schemas.microsoft.com/office/powerpoint/2010/main" val="3176435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696BC6B-B2B6-4F44-BA98-FF22E3675082}"/>
              </a:ext>
            </a:extLst>
          </p:cNvPr>
          <p:cNvSpPr/>
          <p:nvPr/>
        </p:nvSpPr>
        <p:spPr>
          <a:xfrm>
            <a:off x="566399" y="2202417"/>
            <a:ext cx="1986441" cy="369332"/>
          </a:xfrm>
          <a:prstGeom prst="rect">
            <a:avLst/>
          </a:prstGeom>
        </p:spPr>
        <p:txBody>
          <a:bodyPr wrap="none">
            <a:spAutoFit/>
          </a:bodyPr>
          <a:lstStyle/>
          <a:p>
            <a:r>
              <a:rPr lang="es-BO" sz="1800" dirty="0">
                <a:solidFill>
                  <a:schemeClr val="bg1"/>
                </a:solidFill>
                <a:latin typeface="Calibri" panose="020F0502020204030204" pitchFamily="34" charset="0"/>
              </a:rPr>
              <a:t>Derechos  Sexuales</a:t>
            </a:r>
            <a:endParaRPr lang="es-BO" sz="1800" dirty="0">
              <a:solidFill>
                <a:schemeClr val="bg1"/>
              </a:solidFill>
            </a:endParaRPr>
          </a:p>
        </p:txBody>
      </p:sp>
      <p:pic>
        <p:nvPicPr>
          <p:cNvPr id="3" name="Imagen 2">
            <a:extLst>
              <a:ext uri="{FF2B5EF4-FFF2-40B4-BE49-F238E27FC236}">
                <a16:creationId xmlns:a16="http://schemas.microsoft.com/office/drawing/2014/main" id="{86B12A4F-FAFB-49F3-B5E4-667A995554E4}"/>
              </a:ext>
            </a:extLst>
          </p:cNvPr>
          <p:cNvPicPr>
            <a:picLocks noChangeAspect="1"/>
          </p:cNvPicPr>
          <p:nvPr/>
        </p:nvPicPr>
        <p:blipFill>
          <a:blip r:embed="rId2"/>
          <a:stretch>
            <a:fillRect/>
          </a:stretch>
        </p:blipFill>
        <p:spPr>
          <a:xfrm>
            <a:off x="2855369" y="321275"/>
            <a:ext cx="4312522" cy="4500949"/>
          </a:xfrm>
          <a:prstGeom prst="rect">
            <a:avLst/>
          </a:prstGeom>
        </p:spPr>
      </p:pic>
    </p:spTree>
    <p:extLst>
      <p:ext uri="{BB962C8B-B14F-4D97-AF65-F5344CB8AC3E}">
        <p14:creationId xmlns:p14="http://schemas.microsoft.com/office/powerpoint/2010/main" val="2911693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696BC6B-B2B6-4F44-BA98-FF22E3675082}"/>
              </a:ext>
            </a:extLst>
          </p:cNvPr>
          <p:cNvSpPr/>
          <p:nvPr/>
        </p:nvSpPr>
        <p:spPr>
          <a:xfrm>
            <a:off x="228648" y="2482503"/>
            <a:ext cx="2428870" cy="338554"/>
          </a:xfrm>
          <a:prstGeom prst="rect">
            <a:avLst/>
          </a:prstGeom>
        </p:spPr>
        <p:txBody>
          <a:bodyPr wrap="none">
            <a:spAutoFit/>
          </a:bodyPr>
          <a:lstStyle/>
          <a:p>
            <a:r>
              <a:rPr lang="es-BO" sz="1600" dirty="0">
                <a:solidFill>
                  <a:schemeClr val="bg1"/>
                </a:solidFill>
              </a:rPr>
              <a:t>Derechos Reproductivos</a:t>
            </a:r>
            <a:endParaRPr lang="es-BO" sz="2000" dirty="0">
              <a:solidFill>
                <a:schemeClr val="bg1"/>
              </a:solidFill>
            </a:endParaRPr>
          </a:p>
        </p:txBody>
      </p:sp>
      <p:pic>
        <p:nvPicPr>
          <p:cNvPr id="4" name="Imagen 3">
            <a:extLst>
              <a:ext uri="{FF2B5EF4-FFF2-40B4-BE49-F238E27FC236}">
                <a16:creationId xmlns:a16="http://schemas.microsoft.com/office/drawing/2014/main" id="{1D2F0A1A-119E-4E0F-91CF-EA884879813C}"/>
              </a:ext>
            </a:extLst>
          </p:cNvPr>
          <p:cNvPicPr>
            <a:picLocks noChangeAspect="1"/>
          </p:cNvPicPr>
          <p:nvPr/>
        </p:nvPicPr>
        <p:blipFill>
          <a:blip r:embed="rId2"/>
          <a:stretch>
            <a:fillRect/>
          </a:stretch>
        </p:blipFill>
        <p:spPr>
          <a:xfrm>
            <a:off x="2657518" y="93694"/>
            <a:ext cx="5390447" cy="4777618"/>
          </a:xfrm>
          <a:prstGeom prst="rect">
            <a:avLst/>
          </a:prstGeom>
        </p:spPr>
      </p:pic>
    </p:spTree>
    <p:extLst>
      <p:ext uri="{BB962C8B-B14F-4D97-AF65-F5344CB8AC3E}">
        <p14:creationId xmlns:p14="http://schemas.microsoft.com/office/powerpoint/2010/main" val="198238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696BC6B-B2B6-4F44-BA98-FF22E3675082}"/>
              </a:ext>
            </a:extLst>
          </p:cNvPr>
          <p:cNvSpPr/>
          <p:nvPr/>
        </p:nvSpPr>
        <p:spPr>
          <a:xfrm>
            <a:off x="228648" y="2482503"/>
            <a:ext cx="2428870" cy="338554"/>
          </a:xfrm>
          <a:prstGeom prst="rect">
            <a:avLst/>
          </a:prstGeom>
        </p:spPr>
        <p:txBody>
          <a:bodyPr wrap="none">
            <a:spAutoFit/>
          </a:bodyPr>
          <a:lstStyle/>
          <a:p>
            <a:r>
              <a:rPr lang="es-BO" sz="1600" dirty="0">
                <a:solidFill>
                  <a:schemeClr val="bg1"/>
                </a:solidFill>
              </a:rPr>
              <a:t>Derechos Reproductivos</a:t>
            </a:r>
            <a:endParaRPr lang="es-BO" sz="2000" dirty="0">
              <a:solidFill>
                <a:schemeClr val="bg1"/>
              </a:solidFill>
            </a:endParaRPr>
          </a:p>
        </p:txBody>
      </p:sp>
      <p:pic>
        <p:nvPicPr>
          <p:cNvPr id="3" name="Imagen 2">
            <a:extLst>
              <a:ext uri="{FF2B5EF4-FFF2-40B4-BE49-F238E27FC236}">
                <a16:creationId xmlns:a16="http://schemas.microsoft.com/office/drawing/2014/main" id="{3594B5AD-7CFC-4932-8012-375544216CAB}"/>
              </a:ext>
            </a:extLst>
          </p:cNvPr>
          <p:cNvPicPr>
            <a:picLocks noChangeAspect="1"/>
          </p:cNvPicPr>
          <p:nvPr/>
        </p:nvPicPr>
        <p:blipFill>
          <a:blip r:embed="rId2"/>
          <a:stretch>
            <a:fillRect/>
          </a:stretch>
        </p:blipFill>
        <p:spPr>
          <a:xfrm>
            <a:off x="3006973" y="54915"/>
            <a:ext cx="4816514" cy="4855176"/>
          </a:xfrm>
          <a:prstGeom prst="rect">
            <a:avLst/>
          </a:prstGeom>
        </p:spPr>
      </p:pic>
    </p:spTree>
    <p:extLst>
      <p:ext uri="{BB962C8B-B14F-4D97-AF65-F5344CB8AC3E}">
        <p14:creationId xmlns:p14="http://schemas.microsoft.com/office/powerpoint/2010/main" val="1907995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5"/>
          <p:cNvSpPr txBox="1">
            <a:spLocks noGrp="1"/>
          </p:cNvSpPr>
          <p:nvPr>
            <p:ph type="ctrTitle" idx="4294967295"/>
          </p:nvPr>
        </p:nvSpPr>
        <p:spPr>
          <a:xfrm>
            <a:off x="948276" y="84497"/>
            <a:ext cx="6314170" cy="580292"/>
          </a:xfrm>
          <a:prstGeom prst="rect">
            <a:avLst/>
          </a:prstGeom>
        </p:spPr>
        <p:txBody>
          <a:bodyPr spcFirstLastPara="1" wrap="square" lIns="91425" tIns="91425" rIns="91425" bIns="91425" anchor="ctr" anchorCtr="0">
            <a:noAutofit/>
          </a:bodyPr>
          <a:lstStyle/>
          <a:p>
            <a:pPr lvl="0"/>
            <a:r>
              <a:rPr lang="es-ES" sz="3200" b="1" dirty="0">
                <a:solidFill>
                  <a:srgbClr val="FF8700"/>
                </a:solidFill>
              </a:rPr>
              <a:t>ORIENTACIÓN</a:t>
            </a:r>
          </a:p>
        </p:txBody>
      </p:sp>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9</a:t>
            </a:fld>
            <a:endParaRPr dirty="0"/>
          </a:p>
        </p:txBody>
      </p:sp>
      <p:pic>
        <p:nvPicPr>
          <p:cNvPr id="6" name="Google Shape;461;p66">
            <a:extLst>
              <a:ext uri="{FF2B5EF4-FFF2-40B4-BE49-F238E27FC236}">
                <a16:creationId xmlns:a16="http://schemas.microsoft.com/office/drawing/2014/main" id="{0F90366A-8488-4BC0-91B7-705A091DB282}"/>
              </a:ext>
            </a:extLst>
          </p:cNvPr>
          <p:cNvPicPr preferRelativeResize="0"/>
          <p:nvPr/>
        </p:nvPicPr>
        <p:blipFill rotWithShape="1">
          <a:blip r:embed="rId3">
            <a:alphaModFix/>
          </a:blip>
          <a:srcRect/>
          <a:stretch/>
        </p:blipFill>
        <p:spPr>
          <a:xfrm>
            <a:off x="2753549" y="1527799"/>
            <a:ext cx="4508897" cy="3412331"/>
          </a:xfrm>
          <a:prstGeom prst="rect">
            <a:avLst/>
          </a:prstGeom>
          <a:noFill/>
          <a:ln>
            <a:noFill/>
          </a:ln>
        </p:spPr>
      </p:pic>
      <p:pic>
        <p:nvPicPr>
          <p:cNvPr id="7" name="Google Shape;462;p66">
            <a:extLst>
              <a:ext uri="{FF2B5EF4-FFF2-40B4-BE49-F238E27FC236}">
                <a16:creationId xmlns:a16="http://schemas.microsoft.com/office/drawing/2014/main" id="{BBE8ADF3-9DC3-4361-9BF8-8780EED85DA9}"/>
              </a:ext>
            </a:extLst>
          </p:cNvPr>
          <p:cNvPicPr preferRelativeResize="0"/>
          <p:nvPr/>
        </p:nvPicPr>
        <p:blipFill rotWithShape="1">
          <a:blip r:embed="rId4">
            <a:alphaModFix/>
          </a:blip>
          <a:srcRect/>
          <a:stretch/>
        </p:blipFill>
        <p:spPr>
          <a:xfrm>
            <a:off x="2397275" y="664789"/>
            <a:ext cx="5221444" cy="756000"/>
          </a:xfrm>
          <a:prstGeom prst="rect">
            <a:avLst/>
          </a:prstGeom>
          <a:noFill/>
          <a:ln>
            <a:noFill/>
          </a:ln>
        </p:spPr>
      </p:pic>
    </p:spTree>
    <p:extLst>
      <p:ext uri="{BB962C8B-B14F-4D97-AF65-F5344CB8AC3E}">
        <p14:creationId xmlns:p14="http://schemas.microsoft.com/office/powerpoint/2010/main" val="1425001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5"/>
          <p:cNvSpPr txBox="1">
            <a:spLocks noGrp="1"/>
          </p:cNvSpPr>
          <p:nvPr>
            <p:ph type="ctrTitle" idx="4294967295"/>
          </p:nvPr>
        </p:nvSpPr>
        <p:spPr>
          <a:xfrm>
            <a:off x="948275" y="84497"/>
            <a:ext cx="7087893" cy="580292"/>
          </a:xfrm>
          <a:prstGeom prst="rect">
            <a:avLst/>
          </a:prstGeom>
        </p:spPr>
        <p:txBody>
          <a:bodyPr spcFirstLastPara="1" wrap="square" lIns="91425" tIns="91425" rIns="91425" bIns="91425" anchor="ctr" anchorCtr="0">
            <a:noAutofit/>
          </a:bodyPr>
          <a:lstStyle/>
          <a:p>
            <a:pPr lvl="0"/>
            <a:r>
              <a:rPr lang="es-BO" sz="2800" dirty="0">
                <a:solidFill>
                  <a:schemeClr val="bg1"/>
                </a:solidFill>
              </a:rPr>
              <a:t>¿Por qué hacer orientación en Anticoncepción?</a:t>
            </a:r>
            <a:endParaRPr lang="es-ES" sz="3600" b="1" dirty="0">
              <a:solidFill>
                <a:schemeClr val="bg1"/>
              </a:solidFill>
            </a:endParaRPr>
          </a:p>
        </p:txBody>
      </p:sp>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10</a:t>
            </a:fld>
            <a:endParaRPr dirty="0"/>
          </a:p>
        </p:txBody>
      </p:sp>
      <p:pic>
        <p:nvPicPr>
          <p:cNvPr id="2" name="Imagen 1">
            <a:extLst>
              <a:ext uri="{FF2B5EF4-FFF2-40B4-BE49-F238E27FC236}">
                <a16:creationId xmlns:a16="http://schemas.microsoft.com/office/drawing/2014/main" id="{DD834A1B-22A5-4887-8859-9FD201238193}"/>
              </a:ext>
            </a:extLst>
          </p:cNvPr>
          <p:cNvPicPr>
            <a:picLocks noChangeAspect="1"/>
          </p:cNvPicPr>
          <p:nvPr/>
        </p:nvPicPr>
        <p:blipFill>
          <a:blip r:embed="rId3"/>
          <a:stretch>
            <a:fillRect/>
          </a:stretch>
        </p:blipFill>
        <p:spPr>
          <a:xfrm>
            <a:off x="1252151" y="983169"/>
            <a:ext cx="6639697" cy="3177162"/>
          </a:xfrm>
          <a:prstGeom prst="rect">
            <a:avLst/>
          </a:prstGeom>
        </p:spPr>
      </p:pic>
    </p:spTree>
    <p:extLst>
      <p:ext uri="{BB962C8B-B14F-4D97-AF65-F5344CB8AC3E}">
        <p14:creationId xmlns:p14="http://schemas.microsoft.com/office/powerpoint/2010/main" val="1689167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2B505C36-298E-46D1-8C61-A9041C97334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BO" smtClean="0"/>
              <a:t>11</a:t>
            </a:fld>
            <a:endParaRPr lang="es-BO" dirty="0"/>
          </a:p>
        </p:txBody>
      </p:sp>
      <p:sp>
        <p:nvSpPr>
          <p:cNvPr id="4" name="Google Shape;119;p15">
            <a:extLst>
              <a:ext uri="{FF2B5EF4-FFF2-40B4-BE49-F238E27FC236}">
                <a16:creationId xmlns:a16="http://schemas.microsoft.com/office/drawing/2014/main" id="{36524338-59DF-47C6-ADC2-002F635CD3FD}"/>
              </a:ext>
            </a:extLst>
          </p:cNvPr>
          <p:cNvSpPr txBox="1">
            <a:spLocks/>
          </p:cNvSpPr>
          <p:nvPr/>
        </p:nvSpPr>
        <p:spPr>
          <a:xfrm>
            <a:off x="948276" y="84497"/>
            <a:ext cx="6314170" cy="58029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1pPr>
            <a:lvl2pPr marR="0" lvl="1"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2pPr>
            <a:lvl3pPr marR="0" lvl="2"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3pPr>
            <a:lvl4pPr marR="0" lvl="3"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4pPr>
            <a:lvl5pPr marR="0" lvl="4"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5pPr>
            <a:lvl6pPr marR="0" lvl="5"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6pPr>
            <a:lvl7pPr marR="0" lvl="6"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7pPr>
            <a:lvl8pPr marR="0" lvl="7"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8pPr>
            <a:lvl9pPr marR="0" lvl="8"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9pPr>
          </a:lstStyle>
          <a:p>
            <a:r>
              <a:rPr lang="es-ES" sz="3200" b="1" dirty="0">
                <a:solidFill>
                  <a:srgbClr val="FF8700"/>
                </a:solidFill>
              </a:rPr>
              <a:t>PASOS DE LA ORIENTACIÓN</a:t>
            </a:r>
          </a:p>
        </p:txBody>
      </p:sp>
      <p:pic>
        <p:nvPicPr>
          <p:cNvPr id="5" name="Google Shape;476;p68">
            <a:extLst>
              <a:ext uri="{FF2B5EF4-FFF2-40B4-BE49-F238E27FC236}">
                <a16:creationId xmlns:a16="http://schemas.microsoft.com/office/drawing/2014/main" id="{06764EDC-B3CE-4A35-ACDF-5F0973E8726B}"/>
              </a:ext>
            </a:extLst>
          </p:cNvPr>
          <p:cNvPicPr preferRelativeResize="0"/>
          <p:nvPr/>
        </p:nvPicPr>
        <p:blipFill rotWithShape="1">
          <a:blip r:embed="rId2">
            <a:alphaModFix/>
          </a:blip>
          <a:srcRect/>
          <a:stretch/>
        </p:blipFill>
        <p:spPr>
          <a:xfrm>
            <a:off x="1137718" y="664789"/>
            <a:ext cx="6868563" cy="4088049"/>
          </a:xfrm>
          <a:prstGeom prst="rect">
            <a:avLst/>
          </a:prstGeom>
          <a:noFill/>
          <a:ln>
            <a:noFill/>
          </a:ln>
        </p:spPr>
      </p:pic>
    </p:spTree>
    <p:extLst>
      <p:ext uri="{BB962C8B-B14F-4D97-AF65-F5344CB8AC3E}">
        <p14:creationId xmlns:p14="http://schemas.microsoft.com/office/powerpoint/2010/main" val="1715746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2B505C36-298E-46D1-8C61-A9041C97334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BO" smtClean="0"/>
              <a:t>12</a:t>
            </a:fld>
            <a:endParaRPr lang="es-BO" dirty="0"/>
          </a:p>
        </p:txBody>
      </p:sp>
      <p:pic>
        <p:nvPicPr>
          <p:cNvPr id="3" name="Imagen 2">
            <a:extLst>
              <a:ext uri="{FF2B5EF4-FFF2-40B4-BE49-F238E27FC236}">
                <a16:creationId xmlns:a16="http://schemas.microsoft.com/office/drawing/2014/main" id="{AD2048F3-4788-4B15-90AD-3B75A2233A71}"/>
              </a:ext>
            </a:extLst>
          </p:cNvPr>
          <p:cNvPicPr>
            <a:picLocks noChangeAspect="1"/>
          </p:cNvPicPr>
          <p:nvPr/>
        </p:nvPicPr>
        <p:blipFill>
          <a:blip r:embed="rId2"/>
          <a:stretch>
            <a:fillRect/>
          </a:stretch>
        </p:blipFill>
        <p:spPr>
          <a:xfrm>
            <a:off x="3237743" y="637150"/>
            <a:ext cx="3270149" cy="4363369"/>
          </a:xfrm>
          <a:prstGeom prst="rect">
            <a:avLst/>
          </a:prstGeom>
        </p:spPr>
      </p:pic>
      <p:sp>
        <p:nvSpPr>
          <p:cNvPr id="4" name="Google Shape;119;p15">
            <a:extLst>
              <a:ext uri="{FF2B5EF4-FFF2-40B4-BE49-F238E27FC236}">
                <a16:creationId xmlns:a16="http://schemas.microsoft.com/office/drawing/2014/main" id="{36524338-59DF-47C6-ADC2-002F635CD3FD}"/>
              </a:ext>
            </a:extLst>
          </p:cNvPr>
          <p:cNvSpPr txBox="1">
            <a:spLocks/>
          </p:cNvSpPr>
          <p:nvPr/>
        </p:nvSpPr>
        <p:spPr>
          <a:xfrm>
            <a:off x="948276" y="84497"/>
            <a:ext cx="6314170" cy="58029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1pPr>
            <a:lvl2pPr marR="0" lvl="1"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2pPr>
            <a:lvl3pPr marR="0" lvl="2"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3pPr>
            <a:lvl4pPr marR="0" lvl="3"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4pPr>
            <a:lvl5pPr marR="0" lvl="4"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5pPr>
            <a:lvl6pPr marR="0" lvl="5"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6pPr>
            <a:lvl7pPr marR="0" lvl="6"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7pPr>
            <a:lvl8pPr marR="0" lvl="7"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8pPr>
            <a:lvl9pPr marR="0" lvl="8"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9pPr>
          </a:lstStyle>
          <a:p>
            <a:r>
              <a:rPr lang="es-ES" sz="3200" b="1" dirty="0">
                <a:solidFill>
                  <a:srgbClr val="FF8700"/>
                </a:solidFill>
              </a:rPr>
              <a:t>CRITERIOS DE ELEGIBILIDAD</a:t>
            </a:r>
          </a:p>
        </p:txBody>
      </p:sp>
    </p:spTree>
    <p:extLst>
      <p:ext uri="{BB962C8B-B14F-4D97-AF65-F5344CB8AC3E}">
        <p14:creationId xmlns:p14="http://schemas.microsoft.com/office/powerpoint/2010/main" val="2108881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2B505C36-298E-46D1-8C61-A9041C97334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BO" smtClean="0"/>
              <a:t>13</a:t>
            </a:fld>
            <a:endParaRPr lang="es-BO" dirty="0"/>
          </a:p>
        </p:txBody>
      </p:sp>
      <p:sp>
        <p:nvSpPr>
          <p:cNvPr id="4" name="Google Shape;119;p15">
            <a:extLst>
              <a:ext uri="{FF2B5EF4-FFF2-40B4-BE49-F238E27FC236}">
                <a16:creationId xmlns:a16="http://schemas.microsoft.com/office/drawing/2014/main" id="{36524338-59DF-47C6-ADC2-002F635CD3FD}"/>
              </a:ext>
            </a:extLst>
          </p:cNvPr>
          <p:cNvSpPr txBox="1">
            <a:spLocks/>
          </p:cNvSpPr>
          <p:nvPr/>
        </p:nvSpPr>
        <p:spPr>
          <a:xfrm>
            <a:off x="948276" y="84497"/>
            <a:ext cx="6314170" cy="58029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1pPr>
            <a:lvl2pPr marR="0" lvl="1"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2pPr>
            <a:lvl3pPr marR="0" lvl="2"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3pPr>
            <a:lvl4pPr marR="0" lvl="3"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4pPr>
            <a:lvl5pPr marR="0" lvl="4"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5pPr>
            <a:lvl6pPr marR="0" lvl="5"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6pPr>
            <a:lvl7pPr marR="0" lvl="6"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7pPr>
            <a:lvl8pPr marR="0" lvl="7"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8pPr>
            <a:lvl9pPr marR="0" lvl="8"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9pPr>
          </a:lstStyle>
          <a:p>
            <a:r>
              <a:rPr lang="es-ES" sz="3200" b="1" dirty="0">
                <a:solidFill>
                  <a:srgbClr val="FF8700"/>
                </a:solidFill>
              </a:rPr>
              <a:t>ANTICONCEPCIÓN DE EMERGENCIA</a:t>
            </a:r>
          </a:p>
        </p:txBody>
      </p:sp>
      <p:pic>
        <p:nvPicPr>
          <p:cNvPr id="5" name="Imagen 4">
            <a:extLst>
              <a:ext uri="{FF2B5EF4-FFF2-40B4-BE49-F238E27FC236}">
                <a16:creationId xmlns:a16="http://schemas.microsoft.com/office/drawing/2014/main" id="{1C22803E-0B60-4077-AF2F-3C141C79EAAD}"/>
              </a:ext>
            </a:extLst>
          </p:cNvPr>
          <p:cNvPicPr>
            <a:picLocks noChangeAspect="1"/>
          </p:cNvPicPr>
          <p:nvPr/>
        </p:nvPicPr>
        <p:blipFill>
          <a:blip r:embed="rId2"/>
          <a:stretch>
            <a:fillRect/>
          </a:stretch>
        </p:blipFill>
        <p:spPr>
          <a:xfrm>
            <a:off x="1256552" y="731700"/>
            <a:ext cx="5697617" cy="3828179"/>
          </a:xfrm>
          <a:prstGeom prst="rect">
            <a:avLst/>
          </a:prstGeom>
        </p:spPr>
      </p:pic>
    </p:spTree>
    <p:extLst>
      <p:ext uri="{BB962C8B-B14F-4D97-AF65-F5344CB8AC3E}">
        <p14:creationId xmlns:p14="http://schemas.microsoft.com/office/powerpoint/2010/main" val="787454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2B505C36-298E-46D1-8C61-A9041C97334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BO" smtClean="0"/>
              <a:t>14</a:t>
            </a:fld>
            <a:endParaRPr lang="es-BO" dirty="0"/>
          </a:p>
        </p:txBody>
      </p:sp>
      <p:sp>
        <p:nvSpPr>
          <p:cNvPr id="4" name="Google Shape;119;p15">
            <a:extLst>
              <a:ext uri="{FF2B5EF4-FFF2-40B4-BE49-F238E27FC236}">
                <a16:creationId xmlns:a16="http://schemas.microsoft.com/office/drawing/2014/main" id="{36524338-59DF-47C6-ADC2-002F635CD3FD}"/>
              </a:ext>
            </a:extLst>
          </p:cNvPr>
          <p:cNvSpPr txBox="1">
            <a:spLocks/>
          </p:cNvSpPr>
          <p:nvPr/>
        </p:nvSpPr>
        <p:spPr>
          <a:xfrm>
            <a:off x="948276" y="84497"/>
            <a:ext cx="6314170" cy="58029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1pPr>
            <a:lvl2pPr marR="0" lvl="1"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2pPr>
            <a:lvl3pPr marR="0" lvl="2"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3pPr>
            <a:lvl4pPr marR="0" lvl="3"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4pPr>
            <a:lvl5pPr marR="0" lvl="4"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5pPr>
            <a:lvl6pPr marR="0" lvl="5"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6pPr>
            <a:lvl7pPr marR="0" lvl="6"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7pPr>
            <a:lvl8pPr marR="0" lvl="7"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8pPr>
            <a:lvl9pPr marR="0" lvl="8" algn="l" rtl="0">
              <a:lnSpc>
                <a:spcPct val="100000"/>
              </a:lnSpc>
              <a:spcBef>
                <a:spcPts val="0"/>
              </a:spcBef>
              <a:spcAft>
                <a:spcPts val="0"/>
              </a:spcAft>
              <a:buClr>
                <a:srgbClr val="FFFFFF"/>
              </a:buClr>
              <a:buSzPts val="2400"/>
              <a:buFont typeface="Dosis"/>
              <a:buNone/>
              <a:defRPr sz="2400" b="0" i="0" u="none" strike="noStrike" cap="none">
                <a:solidFill>
                  <a:srgbClr val="FFFFFF"/>
                </a:solidFill>
                <a:latin typeface="Dosis"/>
                <a:ea typeface="Dosis"/>
                <a:cs typeface="Dosis"/>
                <a:sym typeface="Dosis"/>
              </a:defRPr>
            </a:lvl9pPr>
          </a:lstStyle>
          <a:p>
            <a:r>
              <a:rPr lang="es-ES" sz="2800" b="1" dirty="0">
                <a:solidFill>
                  <a:srgbClr val="FF8700"/>
                </a:solidFill>
              </a:rPr>
              <a:t>QUIENES PUEDEN USAR ESTE MÉTODO</a:t>
            </a:r>
          </a:p>
        </p:txBody>
      </p:sp>
      <p:pic>
        <p:nvPicPr>
          <p:cNvPr id="3" name="Imagen 2">
            <a:extLst>
              <a:ext uri="{FF2B5EF4-FFF2-40B4-BE49-F238E27FC236}">
                <a16:creationId xmlns:a16="http://schemas.microsoft.com/office/drawing/2014/main" id="{BBCB16C7-0630-4D61-A86B-D1EDDA5E06F8}"/>
              </a:ext>
            </a:extLst>
          </p:cNvPr>
          <p:cNvPicPr>
            <a:picLocks noChangeAspect="1"/>
          </p:cNvPicPr>
          <p:nvPr/>
        </p:nvPicPr>
        <p:blipFill>
          <a:blip r:embed="rId2"/>
          <a:stretch>
            <a:fillRect/>
          </a:stretch>
        </p:blipFill>
        <p:spPr>
          <a:xfrm>
            <a:off x="1186377" y="845454"/>
            <a:ext cx="5828934" cy="3900698"/>
          </a:xfrm>
          <a:prstGeom prst="rect">
            <a:avLst/>
          </a:prstGeom>
        </p:spPr>
      </p:pic>
    </p:spTree>
    <p:extLst>
      <p:ext uri="{BB962C8B-B14F-4D97-AF65-F5344CB8AC3E}">
        <p14:creationId xmlns:p14="http://schemas.microsoft.com/office/powerpoint/2010/main" val="145753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5"/>
          <p:cNvSpPr txBox="1">
            <a:spLocks noGrp="1"/>
          </p:cNvSpPr>
          <p:nvPr>
            <p:ph type="ctrTitle" idx="4294967295"/>
          </p:nvPr>
        </p:nvSpPr>
        <p:spPr>
          <a:xfrm>
            <a:off x="948275" y="84497"/>
            <a:ext cx="7742643" cy="580292"/>
          </a:xfrm>
          <a:prstGeom prst="rect">
            <a:avLst/>
          </a:prstGeom>
        </p:spPr>
        <p:txBody>
          <a:bodyPr spcFirstLastPara="1" wrap="square" lIns="91425" tIns="91425" rIns="91425" bIns="91425" anchor="ctr" anchorCtr="0">
            <a:noAutofit/>
          </a:bodyPr>
          <a:lstStyle/>
          <a:p>
            <a:pPr lvl="0"/>
            <a:r>
              <a:rPr lang="es-ES" sz="3200" b="1" dirty="0">
                <a:solidFill>
                  <a:srgbClr val="FF8700"/>
                </a:solidFill>
              </a:rPr>
              <a:t>PÍLDORA ANTICONCEPTIVA DE EMERGENCIA </a:t>
            </a:r>
          </a:p>
        </p:txBody>
      </p:sp>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15</a:t>
            </a:fld>
            <a:endParaRPr dirty="0"/>
          </a:p>
        </p:txBody>
      </p:sp>
      <p:sp>
        <p:nvSpPr>
          <p:cNvPr id="5" name="Marcador de contenido 2">
            <a:extLst>
              <a:ext uri="{FF2B5EF4-FFF2-40B4-BE49-F238E27FC236}">
                <a16:creationId xmlns:a16="http://schemas.microsoft.com/office/drawing/2014/main" id="{0129836B-C149-827E-F1D4-73B88759A306}"/>
              </a:ext>
            </a:extLst>
          </p:cNvPr>
          <p:cNvSpPr txBox="1">
            <a:spLocks/>
          </p:cNvSpPr>
          <p:nvPr/>
        </p:nvSpPr>
        <p:spPr>
          <a:xfrm>
            <a:off x="594900" y="1178169"/>
            <a:ext cx="7441269" cy="324033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s-ES" sz="2400" dirty="0">
                <a:solidFill>
                  <a:schemeClr val="bg1"/>
                </a:solidFill>
              </a:rPr>
              <a:t>Este método anticonceptivo se conoce también como pastilla anticonceptiva de “emergencia” o “pastilla del día después” (término usado erróneamente, ya que  debe tomarse lo antes posible.</a:t>
            </a:r>
            <a:endParaRPr lang="x-none" sz="4400" dirty="0">
              <a:solidFill>
                <a:schemeClr val="bg1"/>
              </a:solidFill>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4294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16</a:t>
            </a:fld>
            <a:endParaRPr dirty="0"/>
          </a:p>
        </p:txBody>
      </p:sp>
      <p:sp>
        <p:nvSpPr>
          <p:cNvPr id="5" name="Marcador de contenido 2">
            <a:extLst>
              <a:ext uri="{FF2B5EF4-FFF2-40B4-BE49-F238E27FC236}">
                <a16:creationId xmlns:a16="http://schemas.microsoft.com/office/drawing/2014/main" id="{0129836B-C149-827E-F1D4-73B88759A306}"/>
              </a:ext>
            </a:extLst>
          </p:cNvPr>
          <p:cNvSpPr txBox="1">
            <a:spLocks/>
          </p:cNvSpPr>
          <p:nvPr/>
        </p:nvSpPr>
        <p:spPr>
          <a:xfrm>
            <a:off x="594900" y="1178169"/>
            <a:ext cx="7441269" cy="324033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s-ES" sz="2400" dirty="0">
                <a:solidFill>
                  <a:schemeClr val="bg1"/>
                </a:solidFill>
              </a:rPr>
              <a:t>La anticoncepción hormonal de emergencia, existe en dos posibles presentaciones: </a:t>
            </a:r>
          </a:p>
          <a:p>
            <a:r>
              <a:rPr lang="es-ES" sz="2400" dirty="0">
                <a:solidFill>
                  <a:schemeClr val="bg1"/>
                </a:solidFill>
              </a:rPr>
              <a:t>• </a:t>
            </a:r>
            <a:r>
              <a:rPr lang="es-ES" sz="2400" dirty="0" err="1">
                <a:solidFill>
                  <a:schemeClr val="bg1"/>
                </a:solidFill>
              </a:rPr>
              <a:t>Levonorgestrel</a:t>
            </a:r>
            <a:r>
              <a:rPr lang="es-ES" sz="2400" dirty="0">
                <a:solidFill>
                  <a:schemeClr val="bg1"/>
                </a:solidFill>
              </a:rPr>
              <a:t> (LNG) de 1,5 mg por un comprimido. </a:t>
            </a:r>
          </a:p>
          <a:p>
            <a:r>
              <a:rPr lang="pt-BR" sz="2400" dirty="0">
                <a:solidFill>
                  <a:schemeClr val="bg1"/>
                </a:solidFill>
              </a:rPr>
              <a:t>• Levonorgestrel (LNG) de 0,75 mg por dos comprimidos. </a:t>
            </a:r>
            <a:endParaRPr lang="x-none" sz="8000" dirty="0">
              <a:solidFill>
                <a:schemeClr val="bg1"/>
              </a:solidFill>
              <a:latin typeface="Calibri" panose="020F0502020204030204" pitchFamily="34" charset="0"/>
              <a:cs typeface="Times New Roman" panose="02020603050405020304" pitchFamily="18" charset="0"/>
            </a:endParaRPr>
          </a:p>
        </p:txBody>
      </p:sp>
      <p:sp>
        <p:nvSpPr>
          <p:cNvPr id="6" name="Google Shape;119;p15">
            <a:extLst>
              <a:ext uri="{FF2B5EF4-FFF2-40B4-BE49-F238E27FC236}">
                <a16:creationId xmlns:a16="http://schemas.microsoft.com/office/drawing/2014/main" id="{C7ADCC32-3D4F-4CDB-B419-8DB43D0B1A1D}"/>
              </a:ext>
            </a:extLst>
          </p:cNvPr>
          <p:cNvSpPr txBox="1">
            <a:spLocks noGrp="1"/>
          </p:cNvSpPr>
          <p:nvPr>
            <p:ph type="ctrTitle" idx="4294967295"/>
          </p:nvPr>
        </p:nvSpPr>
        <p:spPr>
          <a:xfrm>
            <a:off x="947738" y="84138"/>
            <a:ext cx="7701992" cy="581025"/>
          </a:xfrm>
          <a:prstGeom prst="rect">
            <a:avLst/>
          </a:prstGeom>
        </p:spPr>
        <p:txBody>
          <a:bodyPr spcFirstLastPara="1" wrap="square" lIns="91425" tIns="91425" rIns="91425" bIns="91425" anchor="ctr" anchorCtr="0">
            <a:noAutofit/>
          </a:bodyPr>
          <a:lstStyle/>
          <a:p>
            <a:pPr lvl="0"/>
            <a:r>
              <a:rPr lang="es-ES" sz="3200" b="1" dirty="0">
                <a:solidFill>
                  <a:srgbClr val="FF8700"/>
                </a:solidFill>
              </a:rPr>
              <a:t>PÍLDORA ANTICONCEPTIVA DE EMERGENCIA </a:t>
            </a:r>
          </a:p>
        </p:txBody>
      </p:sp>
    </p:spTree>
    <p:extLst>
      <p:ext uri="{BB962C8B-B14F-4D97-AF65-F5344CB8AC3E}">
        <p14:creationId xmlns:p14="http://schemas.microsoft.com/office/powerpoint/2010/main" val="1030980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5"/>
          <p:cNvSpPr txBox="1">
            <a:spLocks noGrp="1"/>
          </p:cNvSpPr>
          <p:nvPr>
            <p:ph type="ctrTitle" idx="4294967295"/>
          </p:nvPr>
        </p:nvSpPr>
        <p:spPr>
          <a:xfrm>
            <a:off x="1071369" y="102081"/>
            <a:ext cx="6314170" cy="580292"/>
          </a:xfrm>
          <a:prstGeom prst="rect">
            <a:avLst/>
          </a:prstGeom>
        </p:spPr>
        <p:txBody>
          <a:bodyPr spcFirstLastPara="1" wrap="square" lIns="91425" tIns="91425" rIns="91425" bIns="91425" anchor="ctr" anchorCtr="0">
            <a:noAutofit/>
          </a:bodyPr>
          <a:lstStyle/>
          <a:p>
            <a:pPr lvl="0"/>
            <a:r>
              <a:rPr lang="es-ES" sz="3200" b="1" dirty="0">
                <a:solidFill>
                  <a:srgbClr val="FF8700"/>
                </a:solidFill>
              </a:rPr>
              <a:t>MECANISMO DE ACCIÓN</a:t>
            </a:r>
          </a:p>
        </p:txBody>
      </p:sp>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17</a:t>
            </a:fld>
            <a:endParaRPr dirty="0"/>
          </a:p>
        </p:txBody>
      </p:sp>
      <p:pic>
        <p:nvPicPr>
          <p:cNvPr id="2" name="Imagen 1">
            <a:extLst>
              <a:ext uri="{FF2B5EF4-FFF2-40B4-BE49-F238E27FC236}">
                <a16:creationId xmlns:a16="http://schemas.microsoft.com/office/drawing/2014/main" id="{13D7C85D-CFF5-4824-9E48-88AC4F3F6E08}"/>
              </a:ext>
            </a:extLst>
          </p:cNvPr>
          <p:cNvPicPr>
            <a:picLocks noChangeAspect="1"/>
          </p:cNvPicPr>
          <p:nvPr/>
        </p:nvPicPr>
        <p:blipFill>
          <a:blip r:embed="rId3"/>
          <a:stretch>
            <a:fillRect/>
          </a:stretch>
        </p:blipFill>
        <p:spPr>
          <a:xfrm>
            <a:off x="3180513" y="882087"/>
            <a:ext cx="2782974" cy="3557721"/>
          </a:xfrm>
          <a:prstGeom prst="rect">
            <a:avLst/>
          </a:prstGeom>
        </p:spPr>
      </p:pic>
      <p:pic>
        <p:nvPicPr>
          <p:cNvPr id="3" name="Imagen 2">
            <a:extLst>
              <a:ext uri="{FF2B5EF4-FFF2-40B4-BE49-F238E27FC236}">
                <a16:creationId xmlns:a16="http://schemas.microsoft.com/office/drawing/2014/main" id="{8D93EFDA-C170-4B57-952C-3CC62A053063}"/>
              </a:ext>
            </a:extLst>
          </p:cNvPr>
          <p:cNvPicPr>
            <a:picLocks noChangeAspect="1"/>
          </p:cNvPicPr>
          <p:nvPr/>
        </p:nvPicPr>
        <p:blipFill>
          <a:blip r:embed="rId3"/>
          <a:stretch>
            <a:fillRect/>
          </a:stretch>
        </p:blipFill>
        <p:spPr>
          <a:xfrm>
            <a:off x="3271837" y="909637"/>
            <a:ext cx="2600325" cy="3324225"/>
          </a:xfrm>
          <a:prstGeom prst="rect">
            <a:avLst/>
          </a:prstGeom>
        </p:spPr>
      </p:pic>
    </p:spTree>
    <p:extLst>
      <p:ext uri="{BB962C8B-B14F-4D97-AF65-F5344CB8AC3E}">
        <p14:creationId xmlns:p14="http://schemas.microsoft.com/office/powerpoint/2010/main" val="2651274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18</a:t>
            </a:fld>
            <a:endParaRPr dirty="0"/>
          </a:p>
        </p:txBody>
      </p:sp>
      <p:sp>
        <p:nvSpPr>
          <p:cNvPr id="5" name="Marcador de contenido 2">
            <a:extLst>
              <a:ext uri="{FF2B5EF4-FFF2-40B4-BE49-F238E27FC236}">
                <a16:creationId xmlns:a16="http://schemas.microsoft.com/office/drawing/2014/main" id="{0129836B-C149-827E-F1D4-73B88759A306}"/>
              </a:ext>
            </a:extLst>
          </p:cNvPr>
          <p:cNvSpPr txBox="1">
            <a:spLocks/>
          </p:cNvSpPr>
          <p:nvPr/>
        </p:nvSpPr>
        <p:spPr>
          <a:xfrm>
            <a:off x="701991" y="1006640"/>
            <a:ext cx="7441269" cy="35750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s-ES" sz="2400" dirty="0">
                <a:solidFill>
                  <a:schemeClr val="bg1"/>
                </a:solidFill>
              </a:rPr>
              <a:t>El acetato de </a:t>
            </a:r>
            <a:r>
              <a:rPr lang="es-ES" sz="2400" dirty="0" err="1">
                <a:solidFill>
                  <a:schemeClr val="bg1"/>
                </a:solidFill>
              </a:rPr>
              <a:t>ulipristal</a:t>
            </a:r>
            <a:r>
              <a:rPr lang="es-ES" sz="2400" dirty="0">
                <a:solidFill>
                  <a:schemeClr val="bg1"/>
                </a:solidFill>
              </a:rPr>
              <a:t> (AUP) es un </a:t>
            </a:r>
            <a:r>
              <a:rPr lang="es-ES" sz="2400" dirty="0" err="1">
                <a:solidFill>
                  <a:schemeClr val="bg1"/>
                </a:solidFill>
              </a:rPr>
              <a:t>antiprogestágeno</a:t>
            </a:r>
            <a:r>
              <a:rPr lang="es-ES" sz="2400" dirty="0">
                <a:solidFill>
                  <a:schemeClr val="bg1"/>
                </a:solidFill>
              </a:rPr>
              <a:t>, es decir modifica la actividad de la progesterona natural en el ciclo menstrual de la mujer, por lo tanto actúan inhibiendo o retrasando la liberación de un óvulo del ovario (ovulación). </a:t>
            </a:r>
          </a:p>
        </p:txBody>
      </p:sp>
      <p:sp>
        <p:nvSpPr>
          <p:cNvPr id="6" name="Google Shape;119;p15">
            <a:extLst>
              <a:ext uri="{FF2B5EF4-FFF2-40B4-BE49-F238E27FC236}">
                <a16:creationId xmlns:a16="http://schemas.microsoft.com/office/drawing/2014/main" id="{C7ADCC32-3D4F-4CDB-B419-8DB43D0B1A1D}"/>
              </a:ext>
            </a:extLst>
          </p:cNvPr>
          <p:cNvSpPr txBox="1">
            <a:spLocks noGrp="1"/>
          </p:cNvSpPr>
          <p:nvPr>
            <p:ph type="ctrTitle" idx="4294967295"/>
          </p:nvPr>
        </p:nvSpPr>
        <p:spPr>
          <a:xfrm>
            <a:off x="947738" y="84138"/>
            <a:ext cx="7701992" cy="581025"/>
          </a:xfrm>
          <a:prstGeom prst="rect">
            <a:avLst/>
          </a:prstGeom>
        </p:spPr>
        <p:txBody>
          <a:bodyPr spcFirstLastPara="1" wrap="square" lIns="91425" tIns="91425" rIns="91425" bIns="91425" anchor="ctr" anchorCtr="0">
            <a:noAutofit/>
          </a:bodyPr>
          <a:lstStyle/>
          <a:p>
            <a:pPr lvl="0"/>
            <a:r>
              <a:rPr lang="es-ES" sz="3200" b="1" dirty="0">
                <a:solidFill>
                  <a:srgbClr val="FF8700"/>
                </a:solidFill>
              </a:rPr>
              <a:t>ACETATO DE ULIPRISTAL</a:t>
            </a:r>
          </a:p>
        </p:txBody>
      </p:sp>
    </p:spTree>
    <p:extLst>
      <p:ext uri="{BB962C8B-B14F-4D97-AF65-F5344CB8AC3E}">
        <p14:creationId xmlns:p14="http://schemas.microsoft.com/office/powerpoint/2010/main" val="2408824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5"/>
          <p:cNvSpPr txBox="1">
            <a:spLocks noGrp="1"/>
          </p:cNvSpPr>
          <p:nvPr>
            <p:ph type="ctrTitle" idx="4294967295"/>
          </p:nvPr>
        </p:nvSpPr>
        <p:spPr>
          <a:xfrm>
            <a:off x="1194937" y="291413"/>
            <a:ext cx="6314170" cy="580292"/>
          </a:xfrm>
          <a:prstGeom prst="rect">
            <a:avLst/>
          </a:prstGeom>
        </p:spPr>
        <p:txBody>
          <a:bodyPr spcFirstLastPara="1" wrap="square" lIns="91425" tIns="91425" rIns="91425" bIns="91425" anchor="ctr" anchorCtr="0">
            <a:noAutofit/>
          </a:bodyPr>
          <a:lstStyle/>
          <a:p>
            <a:pPr lvl="0"/>
            <a:r>
              <a:rPr lang="es-ES" sz="3200" b="1" dirty="0">
                <a:solidFill>
                  <a:srgbClr val="FF8700"/>
                </a:solidFill>
              </a:rPr>
              <a:t>MECANISMO DE ACCIÓN</a:t>
            </a:r>
            <a:br>
              <a:rPr lang="es-ES" sz="3200" b="1" dirty="0">
                <a:solidFill>
                  <a:srgbClr val="FF8700"/>
                </a:solidFill>
              </a:rPr>
            </a:br>
            <a:r>
              <a:rPr lang="es-ES" sz="3200" b="1" dirty="0">
                <a:solidFill>
                  <a:srgbClr val="FF8700"/>
                </a:solidFill>
              </a:rPr>
              <a:t>ACETATO DE ULIPRISTAL</a:t>
            </a:r>
          </a:p>
        </p:txBody>
      </p:sp>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19</a:t>
            </a:fld>
            <a:endParaRPr dirty="0"/>
          </a:p>
        </p:txBody>
      </p:sp>
      <p:pic>
        <p:nvPicPr>
          <p:cNvPr id="4" name="Imagen 3">
            <a:extLst>
              <a:ext uri="{FF2B5EF4-FFF2-40B4-BE49-F238E27FC236}">
                <a16:creationId xmlns:a16="http://schemas.microsoft.com/office/drawing/2014/main" id="{45400041-A8FC-4716-BF33-C4C2AF1A1626}"/>
              </a:ext>
            </a:extLst>
          </p:cNvPr>
          <p:cNvPicPr>
            <a:picLocks noChangeAspect="1"/>
          </p:cNvPicPr>
          <p:nvPr/>
        </p:nvPicPr>
        <p:blipFill>
          <a:blip r:embed="rId3"/>
          <a:stretch>
            <a:fillRect/>
          </a:stretch>
        </p:blipFill>
        <p:spPr>
          <a:xfrm>
            <a:off x="2784694" y="1432483"/>
            <a:ext cx="3280028" cy="3419604"/>
          </a:xfrm>
          <a:prstGeom prst="rect">
            <a:avLst/>
          </a:prstGeom>
        </p:spPr>
      </p:pic>
    </p:spTree>
    <p:extLst>
      <p:ext uri="{BB962C8B-B14F-4D97-AF65-F5344CB8AC3E}">
        <p14:creationId xmlns:p14="http://schemas.microsoft.com/office/powerpoint/2010/main" val="3389836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20</a:t>
            </a:fld>
            <a:endParaRPr dirty="0"/>
          </a:p>
        </p:txBody>
      </p:sp>
      <p:sp>
        <p:nvSpPr>
          <p:cNvPr id="5" name="Marcador de contenido 2">
            <a:extLst>
              <a:ext uri="{FF2B5EF4-FFF2-40B4-BE49-F238E27FC236}">
                <a16:creationId xmlns:a16="http://schemas.microsoft.com/office/drawing/2014/main" id="{0129836B-C149-827E-F1D4-73B88759A306}"/>
              </a:ext>
            </a:extLst>
          </p:cNvPr>
          <p:cNvSpPr txBox="1">
            <a:spLocks/>
          </p:cNvSpPr>
          <p:nvPr/>
        </p:nvSpPr>
        <p:spPr>
          <a:xfrm>
            <a:off x="594900" y="784218"/>
            <a:ext cx="7441269" cy="35750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s-ES" sz="2000" dirty="0">
                <a:solidFill>
                  <a:schemeClr val="bg1"/>
                </a:solidFill>
              </a:rPr>
              <a:t>Debe tomarse lo antes posible. Las PAU de acetato de </a:t>
            </a:r>
            <a:r>
              <a:rPr lang="es-ES" sz="2000" dirty="0" err="1">
                <a:solidFill>
                  <a:schemeClr val="bg1"/>
                </a:solidFill>
              </a:rPr>
              <a:t>ulipristal</a:t>
            </a:r>
            <a:r>
              <a:rPr lang="es-ES" sz="2000" dirty="0">
                <a:solidFill>
                  <a:schemeClr val="bg1"/>
                </a:solidFill>
              </a:rPr>
              <a:t> pueden ser más efectivas que otras PAU entre 72 horas y 120 horas después de haber tenido relaciones sexuales sin protección. </a:t>
            </a:r>
          </a:p>
          <a:p>
            <a:r>
              <a:rPr lang="es-ES" sz="2000" dirty="0">
                <a:solidFill>
                  <a:schemeClr val="bg1"/>
                </a:solidFill>
              </a:rPr>
              <a:t>Se comercializan en Europa desde el 2009 y recibieron la autorización de la Administración de Alimentos y Medicamentos de los Estados Unidos (FDA) en el 2010 para su uso como anticonceptivo de urgencia. </a:t>
            </a:r>
            <a:endParaRPr lang="x-none" sz="11500" dirty="0">
              <a:solidFill>
                <a:schemeClr val="bg1"/>
              </a:solidFill>
              <a:latin typeface="Calibri" panose="020F0502020204030204" pitchFamily="34" charset="0"/>
              <a:cs typeface="Times New Roman" panose="02020603050405020304" pitchFamily="18" charset="0"/>
            </a:endParaRPr>
          </a:p>
        </p:txBody>
      </p:sp>
      <p:sp>
        <p:nvSpPr>
          <p:cNvPr id="6" name="Google Shape;119;p15">
            <a:extLst>
              <a:ext uri="{FF2B5EF4-FFF2-40B4-BE49-F238E27FC236}">
                <a16:creationId xmlns:a16="http://schemas.microsoft.com/office/drawing/2014/main" id="{C7ADCC32-3D4F-4CDB-B419-8DB43D0B1A1D}"/>
              </a:ext>
            </a:extLst>
          </p:cNvPr>
          <p:cNvSpPr txBox="1">
            <a:spLocks noGrp="1"/>
          </p:cNvSpPr>
          <p:nvPr>
            <p:ph type="ctrTitle" idx="4294967295"/>
          </p:nvPr>
        </p:nvSpPr>
        <p:spPr>
          <a:xfrm>
            <a:off x="947738" y="84138"/>
            <a:ext cx="7701992" cy="581025"/>
          </a:xfrm>
          <a:prstGeom prst="rect">
            <a:avLst/>
          </a:prstGeom>
        </p:spPr>
        <p:txBody>
          <a:bodyPr spcFirstLastPara="1" wrap="square" lIns="91425" tIns="91425" rIns="91425" bIns="91425" anchor="ctr" anchorCtr="0">
            <a:noAutofit/>
          </a:bodyPr>
          <a:lstStyle/>
          <a:p>
            <a:pPr lvl="0"/>
            <a:r>
              <a:rPr lang="es-ES" sz="3200" b="1" dirty="0">
                <a:solidFill>
                  <a:srgbClr val="FF8700"/>
                </a:solidFill>
              </a:rPr>
              <a:t>ACETATO DE ULIPRISTAL</a:t>
            </a:r>
          </a:p>
        </p:txBody>
      </p:sp>
    </p:spTree>
    <p:extLst>
      <p:ext uri="{BB962C8B-B14F-4D97-AF65-F5344CB8AC3E}">
        <p14:creationId xmlns:p14="http://schemas.microsoft.com/office/powerpoint/2010/main" val="852949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21</a:t>
            </a:fld>
            <a:endParaRPr dirty="0"/>
          </a:p>
        </p:txBody>
      </p:sp>
      <p:sp>
        <p:nvSpPr>
          <p:cNvPr id="5" name="Marcador de contenido 2">
            <a:extLst>
              <a:ext uri="{FF2B5EF4-FFF2-40B4-BE49-F238E27FC236}">
                <a16:creationId xmlns:a16="http://schemas.microsoft.com/office/drawing/2014/main" id="{0129836B-C149-827E-F1D4-73B88759A306}"/>
              </a:ext>
            </a:extLst>
          </p:cNvPr>
          <p:cNvSpPr txBox="1">
            <a:spLocks/>
          </p:cNvSpPr>
          <p:nvPr/>
        </p:nvSpPr>
        <p:spPr>
          <a:xfrm>
            <a:off x="594900" y="784218"/>
            <a:ext cx="7441269" cy="35750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s-ES" sz="2400" dirty="0">
                <a:solidFill>
                  <a:schemeClr val="bg1"/>
                </a:solidFill>
                <a:latin typeface="Calibri" panose="020F0502020204030204" pitchFamily="34" charset="0"/>
                <a:cs typeface="Times New Roman" panose="02020603050405020304" pitchFamily="18" charset="0"/>
              </a:rPr>
              <a:t>Se trata de una pequeña estructura de plástico </a:t>
            </a:r>
            <a:r>
              <a:rPr lang="es-ES" sz="2400" dirty="0" err="1">
                <a:solidFill>
                  <a:schemeClr val="bg1"/>
                </a:solidFill>
                <a:latin typeface="Calibri" panose="020F0502020204030204" pitchFamily="34" charset="0"/>
                <a:cs typeface="Times New Roman" panose="02020603050405020304" pitchFamily="18" charset="0"/>
              </a:rPr>
              <a:t>ﬂexible</a:t>
            </a:r>
            <a:r>
              <a:rPr lang="es-ES" sz="2400" dirty="0">
                <a:solidFill>
                  <a:schemeClr val="bg1"/>
                </a:solidFill>
                <a:latin typeface="Calibri" panose="020F0502020204030204" pitchFamily="34" charset="0"/>
                <a:cs typeface="Times New Roman" panose="02020603050405020304" pitchFamily="18" charset="0"/>
              </a:rPr>
              <a:t> que se ubica dentro de la cavidad uterina. </a:t>
            </a:r>
          </a:p>
          <a:p>
            <a:r>
              <a:rPr lang="es-ES" sz="2400" dirty="0">
                <a:solidFill>
                  <a:schemeClr val="bg1"/>
                </a:solidFill>
                <a:latin typeface="Calibri" panose="020F0502020204030204" pitchFamily="34" charset="0"/>
                <a:cs typeface="Times New Roman" panose="02020603050405020304" pitchFamily="18" charset="0"/>
              </a:rPr>
              <a:t>-  El dispositivo intrauterino con cobre (DIU Cu).</a:t>
            </a:r>
            <a:endParaRPr lang="x-none" sz="2400" dirty="0">
              <a:solidFill>
                <a:schemeClr val="bg1"/>
              </a:solidFill>
              <a:latin typeface="Calibri" panose="020F0502020204030204" pitchFamily="34" charset="0"/>
              <a:cs typeface="Times New Roman" panose="02020603050405020304" pitchFamily="18" charset="0"/>
            </a:endParaRPr>
          </a:p>
        </p:txBody>
      </p:sp>
      <p:sp>
        <p:nvSpPr>
          <p:cNvPr id="6" name="Google Shape;119;p15">
            <a:extLst>
              <a:ext uri="{FF2B5EF4-FFF2-40B4-BE49-F238E27FC236}">
                <a16:creationId xmlns:a16="http://schemas.microsoft.com/office/drawing/2014/main" id="{C7ADCC32-3D4F-4CDB-B419-8DB43D0B1A1D}"/>
              </a:ext>
            </a:extLst>
          </p:cNvPr>
          <p:cNvSpPr txBox="1">
            <a:spLocks noGrp="1"/>
          </p:cNvSpPr>
          <p:nvPr>
            <p:ph type="ctrTitle" idx="4294967295"/>
          </p:nvPr>
        </p:nvSpPr>
        <p:spPr>
          <a:xfrm>
            <a:off x="947738" y="84138"/>
            <a:ext cx="7701992" cy="581025"/>
          </a:xfrm>
          <a:prstGeom prst="rect">
            <a:avLst/>
          </a:prstGeom>
        </p:spPr>
        <p:txBody>
          <a:bodyPr spcFirstLastPara="1" wrap="square" lIns="91425" tIns="91425" rIns="91425" bIns="91425" anchor="ctr" anchorCtr="0">
            <a:noAutofit/>
          </a:bodyPr>
          <a:lstStyle/>
          <a:p>
            <a:pPr lvl="0"/>
            <a:r>
              <a:rPr lang="es-ES" sz="3200" b="1" dirty="0">
                <a:solidFill>
                  <a:srgbClr val="FF8700"/>
                </a:solidFill>
              </a:rPr>
              <a:t>T DE COBRE</a:t>
            </a:r>
          </a:p>
        </p:txBody>
      </p:sp>
      <p:pic>
        <p:nvPicPr>
          <p:cNvPr id="2" name="Imagen 1">
            <a:extLst>
              <a:ext uri="{FF2B5EF4-FFF2-40B4-BE49-F238E27FC236}">
                <a16:creationId xmlns:a16="http://schemas.microsoft.com/office/drawing/2014/main" id="{3C9D2C37-3F39-467F-9D6D-5237E4B8D86E}"/>
              </a:ext>
            </a:extLst>
          </p:cNvPr>
          <p:cNvPicPr>
            <a:picLocks noChangeAspect="1"/>
          </p:cNvPicPr>
          <p:nvPr/>
        </p:nvPicPr>
        <p:blipFill>
          <a:blip r:embed="rId3"/>
          <a:stretch>
            <a:fillRect/>
          </a:stretch>
        </p:blipFill>
        <p:spPr>
          <a:xfrm>
            <a:off x="2901071" y="2259011"/>
            <a:ext cx="2828925" cy="2219325"/>
          </a:xfrm>
          <a:prstGeom prst="rect">
            <a:avLst/>
          </a:prstGeom>
        </p:spPr>
      </p:pic>
    </p:spTree>
    <p:extLst>
      <p:ext uri="{BB962C8B-B14F-4D97-AF65-F5344CB8AC3E}">
        <p14:creationId xmlns:p14="http://schemas.microsoft.com/office/powerpoint/2010/main" val="3459728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22</a:t>
            </a:fld>
            <a:endParaRPr dirty="0"/>
          </a:p>
        </p:txBody>
      </p:sp>
      <p:sp>
        <p:nvSpPr>
          <p:cNvPr id="5" name="Marcador de contenido 2">
            <a:extLst>
              <a:ext uri="{FF2B5EF4-FFF2-40B4-BE49-F238E27FC236}">
                <a16:creationId xmlns:a16="http://schemas.microsoft.com/office/drawing/2014/main" id="{0129836B-C149-827E-F1D4-73B88759A306}"/>
              </a:ext>
            </a:extLst>
          </p:cNvPr>
          <p:cNvSpPr txBox="1">
            <a:spLocks/>
          </p:cNvSpPr>
          <p:nvPr/>
        </p:nvSpPr>
        <p:spPr>
          <a:xfrm>
            <a:off x="594900" y="784218"/>
            <a:ext cx="7441269" cy="35750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s-ES" sz="2400" dirty="0">
                <a:solidFill>
                  <a:schemeClr val="bg1"/>
                </a:solidFill>
              </a:rPr>
              <a:t>El DIU de cobre es el método de anticoncepción de emergencia más eficaz, con una efectividad superior al 99.9% si se inserta dentro de las 120 horas (5 días) después de una relación sexual sin protección</a:t>
            </a:r>
            <a:endParaRPr lang="x-none" sz="2400" dirty="0">
              <a:solidFill>
                <a:schemeClr val="bg1"/>
              </a:solidFill>
              <a:latin typeface="Calibri" panose="020F0502020204030204" pitchFamily="34" charset="0"/>
              <a:cs typeface="Times New Roman" panose="02020603050405020304" pitchFamily="18" charset="0"/>
            </a:endParaRPr>
          </a:p>
        </p:txBody>
      </p:sp>
      <p:sp>
        <p:nvSpPr>
          <p:cNvPr id="6" name="Google Shape;119;p15">
            <a:extLst>
              <a:ext uri="{FF2B5EF4-FFF2-40B4-BE49-F238E27FC236}">
                <a16:creationId xmlns:a16="http://schemas.microsoft.com/office/drawing/2014/main" id="{C7ADCC32-3D4F-4CDB-B419-8DB43D0B1A1D}"/>
              </a:ext>
            </a:extLst>
          </p:cNvPr>
          <p:cNvSpPr txBox="1">
            <a:spLocks noGrp="1"/>
          </p:cNvSpPr>
          <p:nvPr>
            <p:ph type="ctrTitle" idx="4294967295"/>
          </p:nvPr>
        </p:nvSpPr>
        <p:spPr>
          <a:xfrm>
            <a:off x="947738" y="84138"/>
            <a:ext cx="7701992" cy="581025"/>
          </a:xfrm>
          <a:prstGeom prst="rect">
            <a:avLst/>
          </a:prstGeom>
        </p:spPr>
        <p:txBody>
          <a:bodyPr spcFirstLastPara="1" wrap="square" lIns="91425" tIns="91425" rIns="91425" bIns="91425" anchor="ctr" anchorCtr="0">
            <a:noAutofit/>
          </a:bodyPr>
          <a:lstStyle/>
          <a:p>
            <a:pPr lvl="0"/>
            <a:r>
              <a:rPr lang="es-ES" sz="3200" b="1" dirty="0">
                <a:solidFill>
                  <a:srgbClr val="FF8700"/>
                </a:solidFill>
              </a:rPr>
              <a:t>T DE COBRE</a:t>
            </a:r>
          </a:p>
        </p:txBody>
      </p:sp>
    </p:spTree>
    <p:extLst>
      <p:ext uri="{BB962C8B-B14F-4D97-AF65-F5344CB8AC3E}">
        <p14:creationId xmlns:p14="http://schemas.microsoft.com/office/powerpoint/2010/main" val="15962392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5"/>
          <p:cNvSpPr txBox="1">
            <a:spLocks noGrp="1"/>
          </p:cNvSpPr>
          <p:nvPr>
            <p:ph type="ctrTitle" idx="4294967295"/>
          </p:nvPr>
        </p:nvSpPr>
        <p:spPr>
          <a:xfrm>
            <a:off x="1194937" y="291413"/>
            <a:ext cx="6314170" cy="580292"/>
          </a:xfrm>
          <a:prstGeom prst="rect">
            <a:avLst/>
          </a:prstGeom>
        </p:spPr>
        <p:txBody>
          <a:bodyPr spcFirstLastPara="1" wrap="square" lIns="91425" tIns="91425" rIns="91425" bIns="91425" anchor="ctr" anchorCtr="0">
            <a:noAutofit/>
          </a:bodyPr>
          <a:lstStyle/>
          <a:p>
            <a:pPr lvl="0"/>
            <a:r>
              <a:rPr lang="es-ES" sz="3200" b="1" dirty="0">
                <a:solidFill>
                  <a:srgbClr val="FF8700"/>
                </a:solidFill>
              </a:rPr>
              <a:t>MECANISMO DE ACCIÓN</a:t>
            </a:r>
            <a:br>
              <a:rPr lang="es-ES" sz="3200" b="1" dirty="0">
                <a:solidFill>
                  <a:srgbClr val="FF8700"/>
                </a:solidFill>
              </a:rPr>
            </a:br>
            <a:r>
              <a:rPr lang="es-ES" sz="3200" b="1" dirty="0">
                <a:solidFill>
                  <a:srgbClr val="FF8700"/>
                </a:solidFill>
              </a:rPr>
              <a:t>T DE COBRE</a:t>
            </a:r>
          </a:p>
        </p:txBody>
      </p:sp>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23</a:t>
            </a:fld>
            <a:endParaRPr dirty="0"/>
          </a:p>
        </p:txBody>
      </p:sp>
      <p:pic>
        <p:nvPicPr>
          <p:cNvPr id="6" name="Imagen 5">
            <a:extLst>
              <a:ext uri="{FF2B5EF4-FFF2-40B4-BE49-F238E27FC236}">
                <a16:creationId xmlns:a16="http://schemas.microsoft.com/office/drawing/2014/main" id="{DB1F99E3-75FD-416A-A1E3-C9339526B9C1}"/>
              </a:ext>
            </a:extLst>
          </p:cNvPr>
          <p:cNvPicPr>
            <a:picLocks noChangeAspect="1"/>
          </p:cNvPicPr>
          <p:nvPr/>
        </p:nvPicPr>
        <p:blipFill>
          <a:blip r:embed="rId3"/>
          <a:stretch>
            <a:fillRect/>
          </a:stretch>
        </p:blipFill>
        <p:spPr>
          <a:xfrm>
            <a:off x="1222984" y="1211519"/>
            <a:ext cx="6698032" cy="3443747"/>
          </a:xfrm>
          <a:prstGeom prst="rect">
            <a:avLst/>
          </a:prstGeom>
        </p:spPr>
      </p:pic>
    </p:spTree>
    <p:extLst>
      <p:ext uri="{BB962C8B-B14F-4D97-AF65-F5344CB8AC3E}">
        <p14:creationId xmlns:p14="http://schemas.microsoft.com/office/powerpoint/2010/main" val="2337079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5"/>
          <p:cNvSpPr txBox="1">
            <a:spLocks noGrp="1"/>
          </p:cNvSpPr>
          <p:nvPr>
            <p:ph type="ctrTitle" idx="4294967295"/>
          </p:nvPr>
        </p:nvSpPr>
        <p:spPr>
          <a:xfrm>
            <a:off x="1071369" y="102081"/>
            <a:ext cx="6314170" cy="580292"/>
          </a:xfrm>
          <a:prstGeom prst="rect">
            <a:avLst/>
          </a:prstGeom>
        </p:spPr>
        <p:txBody>
          <a:bodyPr spcFirstLastPara="1" wrap="square" lIns="91425" tIns="91425" rIns="91425" bIns="91425" anchor="ctr" anchorCtr="0">
            <a:noAutofit/>
          </a:bodyPr>
          <a:lstStyle/>
          <a:p>
            <a:pPr lvl="0"/>
            <a:r>
              <a:rPr lang="es-ES" sz="3200" b="1" dirty="0">
                <a:solidFill>
                  <a:srgbClr val="FF8700"/>
                </a:solidFill>
              </a:rPr>
              <a:t>MÉTODO DE YUZPE</a:t>
            </a:r>
          </a:p>
        </p:txBody>
      </p:sp>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24</a:t>
            </a:fld>
            <a:endParaRPr dirty="0"/>
          </a:p>
        </p:txBody>
      </p:sp>
      <p:pic>
        <p:nvPicPr>
          <p:cNvPr id="1026" name="Picture 2" descr="Anticoncepción de emergencia – Inicio">
            <a:extLst>
              <a:ext uri="{FF2B5EF4-FFF2-40B4-BE49-F238E27FC236}">
                <a16:creationId xmlns:a16="http://schemas.microsoft.com/office/drawing/2014/main" id="{DA4E6AAE-5399-489D-8ABA-E57AA375B4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0899" y="797603"/>
            <a:ext cx="3881566" cy="388156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crogynon 30 | Contraceptive Pill | LloydsPharmacy Online Doctor UK">
            <a:extLst>
              <a:ext uri="{FF2B5EF4-FFF2-40B4-BE49-F238E27FC236}">
                <a16:creationId xmlns:a16="http://schemas.microsoft.com/office/drawing/2014/main" id="{808C1879-D3BC-47BA-8021-C3E32754F7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1535" y="1548971"/>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302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25</a:t>
            </a:fld>
            <a:endParaRPr dirty="0"/>
          </a:p>
        </p:txBody>
      </p:sp>
      <p:sp>
        <p:nvSpPr>
          <p:cNvPr id="5" name="Marcador de contenido 2">
            <a:extLst>
              <a:ext uri="{FF2B5EF4-FFF2-40B4-BE49-F238E27FC236}">
                <a16:creationId xmlns:a16="http://schemas.microsoft.com/office/drawing/2014/main" id="{0129836B-C149-827E-F1D4-73B88759A306}"/>
              </a:ext>
            </a:extLst>
          </p:cNvPr>
          <p:cNvSpPr txBox="1">
            <a:spLocks/>
          </p:cNvSpPr>
          <p:nvPr/>
        </p:nvSpPr>
        <p:spPr>
          <a:xfrm>
            <a:off x="594900" y="784218"/>
            <a:ext cx="7441269" cy="3861923"/>
          </a:xfrm>
          <a:prstGeom prst="rect">
            <a:avLst/>
          </a:prstGeom>
        </p:spPr>
        <p:txBody>
          <a:bodyPr>
            <a:normAutofit fontScale="92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s-BO" sz="2000" dirty="0">
              <a:solidFill>
                <a:schemeClr val="bg1"/>
              </a:solidFill>
            </a:endParaRPr>
          </a:p>
          <a:p>
            <a:r>
              <a:rPr lang="es-ES" sz="2000" dirty="0">
                <a:solidFill>
                  <a:schemeClr val="bg1"/>
                </a:solidFill>
              </a:rPr>
              <a:t>Se debe brindar asesoría anticonceptiva, pero ésta no debe convertirse en prerrequisito para acceder a métodos de emergencia</a:t>
            </a:r>
          </a:p>
          <a:p>
            <a:r>
              <a:rPr lang="es-ES" sz="2000" dirty="0">
                <a:solidFill>
                  <a:schemeClr val="bg1"/>
                </a:solidFill>
              </a:rPr>
              <a:t>La efectividad de la anticoncepción de emergencia no se afecta por su uso constante, sin embargo, la efectividad general en un año de uso es menor que la de la mayoría de anticonceptivos modernos</a:t>
            </a:r>
          </a:p>
          <a:p>
            <a:r>
              <a:rPr lang="es-ES" sz="2000" dirty="0">
                <a:solidFill>
                  <a:schemeClr val="bg1"/>
                </a:solidFill>
              </a:rPr>
              <a:t>Si la mujer vomita en un plazo de tres horas después de tomar una dosis de AU o 2 horas después de LNG, debe tomar otra dosis lo antes posible.</a:t>
            </a:r>
          </a:p>
          <a:p>
            <a:r>
              <a:rPr lang="es-ES" sz="2000" dirty="0">
                <a:solidFill>
                  <a:schemeClr val="bg1"/>
                </a:solidFill>
              </a:rPr>
              <a:t>La anticoncepción de emergencia no protege contra ITS, por tanto, debe darse educación sobre uso adecuado del preservativo</a:t>
            </a:r>
          </a:p>
        </p:txBody>
      </p:sp>
      <p:sp>
        <p:nvSpPr>
          <p:cNvPr id="6" name="Google Shape;119;p15">
            <a:extLst>
              <a:ext uri="{FF2B5EF4-FFF2-40B4-BE49-F238E27FC236}">
                <a16:creationId xmlns:a16="http://schemas.microsoft.com/office/drawing/2014/main" id="{C7ADCC32-3D4F-4CDB-B419-8DB43D0B1A1D}"/>
              </a:ext>
            </a:extLst>
          </p:cNvPr>
          <p:cNvSpPr txBox="1">
            <a:spLocks noGrp="1"/>
          </p:cNvSpPr>
          <p:nvPr>
            <p:ph type="ctrTitle" idx="4294967295"/>
          </p:nvPr>
        </p:nvSpPr>
        <p:spPr>
          <a:xfrm>
            <a:off x="947738" y="84138"/>
            <a:ext cx="7701992" cy="581025"/>
          </a:xfrm>
          <a:prstGeom prst="rect">
            <a:avLst/>
          </a:prstGeom>
        </p:spPr>
        <p:txBody>
          <a:bodyPr spcFirstLastPara="1" wrap="square" lIns="91425" tIns="91425" rIns="91425" bIns="91425" anchor="ctr" anchorCtr="0">
            <a:noAutofit/>
          </a:bodyPr>
          <a:lstStyle/>
          <a:p>
            <a:pPr lvl="0"/>
            <a:r>
              <a:rPr lang="es-ES" sz="3200" b="1" dirty="0">
                <a:solidFill>
                  <a:srgbClr val="FF8700"/>
                </a:solidFill>
              </a:rPr>
              <a:t>CONSIDERACIONES FINALES</a:t>
            </a:r>
          </a:p>
        </p:txBody>
      </p:sp>
    </p:spTree>
    <p:extLst>
      <p:ext uri="{BB962C8B-B14F-4D97-AF65-F5344CB8AC3E}">
        <p14:creationId xmlns:p14="http://schemas.microsoft.com/office/powerpoint/2010/main" val="4221742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5"/>
          <p:cNvSpPr txBox="1">
            <a:spLocks noGrp="1"/>
          </p:cNvSpPr>
          <p:nvPr>
            <p:ph type="ctrTitle" idx="4294967295"/>
          </p:nvPr>
        </p:nvSpPr>
        <p:spPr>
          <a:xfrm>
            <a:off x="859810" y="1621828"/>
            <a:ext cx="7472148" cy="1643638"/>
          </a:xfrm>
          <a:prstGeom prst="rect">
            <a:avLst/>
          </a:prstGeom>
        </p:spPr>
        <p:txBody>
          <a:bodyPr spcFirstLastPara="1" wrap="square" lIns="91425" tIns="91425" rIns="91425" bIns="91425" anchor="ctr" anchorCtr="0">
            <a:noAutofit/>
          </a:bodyPr>
          <a:lstStyle/>
          <a:p>
            <a:pPr lvl="0" algn="ctr"/>
            <a:r>
              <a:rPr lang="es-ES" sz="6000" b="1" dirty="0">
                <a:solidFill>
                  <a:srgbClr val="FF8700"/>
                </a:solidFill>
              </a:rPr>
              <a:t>GRACIAS </a:t>
            </a:r>
          </a:p>
        </p:txBody>
      </p:sp>
      <p:sp>
        <p:nvSpPr>
          <p:cNvPr id="121" name="Google Shape;121;p15"/>
          <p:cNvSpPr txBox="1">
            <a:spLocks noGrp="1"/>
          </p:cNvSpPr>
          <p:nvPr>
            <p:ph type="sldNum" idx="12"/>
          </p:nvPr>
        </p:nvSpPr>
        <p:spPr>
          <a:xfrm>
            <a:off x="0" y="0"/>
            <a:ext cx="594900" cy="731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26</a:t>
            </a:fld>
            <a:endParaRPr dirty="0"/>
          </a:p>
        </p:txBody>
      </p:sp>
      <p:graphicFrame>
        <p:nvGraphicFramePr>
          <p:cNvPr id="4" name="Tabla 3"/>
          <p:cNvGraphicFramePr>
            <a:graphicFrameLocks noGrp="1"/>
          </p:cNvGraphicFramePr>
          <p:nvPr>
            <p:extLst>
              <p:ext uri="{D42A27DB-BD31-4B8C-83A1-F6EECF244321}">
                <p14:modId xmlns:p14="http://schemas.microsoft.com/office/powerpoint/2010/main" val="1110105597"/>
              </p:ext>
            </p:extLst>
          </p:nvPr>
        </p:nvGraphicFramePr>
        <p:xfrm>
          <a:off x="859808" y="3562729"/>
          <a:ext cx="7506269" cy="370840"/>
        </p:xfrm>
        <a:graphic>
          <a:graphicData uri="http://schemas.openxmlformats.org/drawingml/2006/table">
            <a:tbl>
              <a:tblPr firstRow="1" bandRow="1">
                <a:tableStyleId>{0F7691C4-A38D-4960-9F59-09C6622C77F8}</a:tableStyleId>
              </a:tblPr>
              <a:tblGrid>
                <a:gridCol w="7506269">
                  <a:extLst>
                    <a:ext uri="{9D8B030D-6E8A-4147-A177-3AD203B41FA5}">
                      <a16:colId xmlns:a16="http://schemas.microsoft.com/office/drawing/2014/main" val="20000"/>
                    </a:ext>
                  </a:extLst>
                </a:gridCol>
              </a:tblGrid>
              <a:tr h="370840">
                <a:tc>
                  <a:txBody>
                    <a:bodyPr/>
                    <a:lstStyle/>
                    <a:p>
                      <a:pPr algn="ctr"/>
                      <a:r>
                        <a:rPr lang="es-ES" baseline="0" dirty="0">
                          <a:solidFill>
                            <a:schemeClr val="accent2"/>
                          </a:solidFill>
                        </a:rPr>
                        <a:t>.</a:t>
                      </a:r>
                      <a:endParaRPr lang="es-ES" dirty="0">
                        <a:solidFill>
                          <a:schemeClr val="accent2"/>
                        </a:solidFill>
                      </a:endParaRPr>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000679267"/>
      </p:ext>
    </p:extLst>
  </p:cSld>
  <p:clrMapOvr>
    <a:masterClrMapping/>
  </p:clrMapOvr>
</p:sld>
</file>

<file path=ppt/theme/theme1.xml><?xml version="1.0" encoding="utf-8"?>
<a:theme xmlns:a="http://schemas.openxmlformats.org/drawingml/2006/main" name="William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2229</TotalTime>
  <Words>565</Words>
  <Application>Microsoft Office PowerPoint</Application>
  <PresentationFormat>Presentación en pantalla (16:9)</PresentationFormat>
  <Paragraphs>70</Paragraphs>
  <Slides>26</Slides>
  <Notes>17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26</vt:i4>
      </vt:variant>
    </vt:vector>
  </HeadingPairs>
  <TitlesOfParts>
    <vt:vector size="33" baseType="lpstr">
      <vt:lpstr>Century Gothic Regular</vt:lpstr>
      <vt:lpstr>Arial</vt:lpstr>
      <vt:lpstr>Roboto</vt:lpstr>
      <vt:lpstr>Century Gothic</vt:lpstr>
      <vt:lpstr>Dosis</vt:lpstr>
      <vt:lpstr>Calibri</vt:lpstr>
      <vt:lpstr>William template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ORIENTACIÓN</vt:lpstr>
      <vt:lpstr>¿Por qué hacer orientación en Anticoncepción?</vt:lpstr>
      <vt:lpstr>Presentación de PowerPoint</vt:lpstr>
      <vt:lpstr>Presentación de PowerPoint</vt:lpstr>
      <vt:lpstr>Presentación de PowerPoint</vt:lpstr>
      <vt:lpstr>Presentación de PowerPoint</vt:lpstr>
      <vt:lpstr>PÍLDORA ANTICONCEPTIVA DE EMERGENCIA </vt:lpstr>
      <vt:lpstr>PÍLDORA ANTICONCEPTIVA DE EMERGENCIA </vt:lpstr>
      <vt:lpstr>MECANISMO DE ACCIÓN</vt:lpstr>
      <vt:lpstr>ACETATO DE ULIPRISTAL</vt:lpstr>
      <vt:lpstr>MECANISMO DE ACCIÓN ACETATO DE ULIPRISTAL</vt:lpstr>
      <vt:lpstr>ACETATO DE ULIPRISTAL</vt:lpstr>
      <vt:lpstr>T DE COBRE</vt:lpstr>
      <vt:lpstr>T DE COBRE</vt:lpstr>
      <vt:lpstr>MECANISMO DE ACCIÓN T DE COBRE</vt:lpstr>
      <vt:lpstr>MÉTODO DE YUZPE</vt:lpstr>
      <vt:lpstr>CONSIDERACIONES FINALES</vt:lpstr>
      <vt:lpstr>GRACIAS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Pedro Magne</dc:creator>
  <cp:lastModifiedBy>PC</cp:lastModifiedBy>
  <cp:revision>193</cp:revision>
  <cp:lastPrinted>2022-02-22T19:29:03Z</cp:lastPrinted>
  <dcterms:modified xsi:type="dcterms:W3CDTF">2025-09-30T23:52:12Z</dcterms:modified>
</cp:coreProperties>
</file>